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8" r:id="rId5"/>
  </p:sldMasterIdLst>
  <p:sldIdLst>
    <p:sldId id="458" r:id="rId6"/>
    <p:sldId id="456" r:id="rId7"/>
    <p:sldId id="460" r:id="rId8"/>
    <p:sldId id="461" r:id="rId9"/>
    <p:sldId id="462" r:id="rId10"/>
    <p:sldId id="463" r:id="rId11"/>
    <p:sldId id="464" r:id="rId12"/>
    <p:sldId id="262" r:id="rId13"/>
    <p:sldId id="263" r:id="rId14"/>
    <p:sldId id="410" r:id="rId15"/>
    <p:sldId id="264" r:id="rId16"/>
    <p:sldId id="411" r:id="rId17"/>
    <p:sldId id="412" r:id="rId18"/>
    <p:sldId id="267" r:id="rId19"/>
    <p:sldId id="413" r:id="rId20"/>
    <p:sldId id="473" r:id="rId21"/>
    <p:sldId id="474" r:id="rId22"/>
    <p:sldId id="457" r:id="rId23"/>
    <p:sldId id="475" r:id="rId24"/>
    <p:sldId id="499" r:id="rId25"/>
    <p:sldId id="498" r:id="rId26"/>
    <p:sldId id="476" r:id="rId27"/>
    <p:sldId id="477" r:id="rId28"/>
    <p:sldId id="478" r:id="rId29"/>
    <p:sldId id="479" r:id="rId30"/>
    <p:sldId id="480" r:id="rId31"/>
    <p:sldId id="490" r:id="rId32"/>
    <p:sldId id="491" r:id="rId33"/>
    <p:sldId id="492" r:id="rId34"/>
    <p:sldId id="493" r:id="rId35"/>
    <p:sldId id="494" r:id="rId36"/>
    <p:sldId id="497" r:id="rId37"/>
    <p:sldId id="495" r:id="rId38"/>
    <p:sldId id="496" r:id="rId3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C31595-9CE6-5011-541C-A73FB5333E4D}" v="15" dt="2026-09-24T14:46:51.494"/>
    <p1510:client id="{1AAA2414-694E-BB4A-FDB6-2551C9E9A8F1}" v="3" dt="2026-09-24T09:53:49.020"/>
    <p1510:client id="{3ECC05DC-D289-EB9B-289D-2EEF9C2CA282}" v="7" dt="2026-09-24T07:56:50.160"/>
    <p1510:client id="{B5076CA1-6A71-BDA8-3554-5E0C053676A0}" v="23" dt="2026-09-24T15:52:43.286"/>
    <p1510:client id="{BBEB9BFA-1A5B-E2CA-2413-D9349A5C48F9}" v="261" dt="2026-09-23T19:40:24.175"/>
    <p1510:client id="{C7A91E77-9BB9-8DC4-EBC4-6C953CE019B9}" v="109" dt="2026-09-24T08:46:28.633"/>
    <p1510:client id="{EA1233BE-42B6-4E4D-FFC0-488289E2CD9F}" v="92" dt="2026-09-23T09:46:54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022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061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556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688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422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51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01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021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1274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989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9739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2451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0031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648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8934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52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5C89-F9D4-47A4-BC56-F9DBEEF2FC62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F9A13C-6881-47A7-830A-8976C91974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09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cea.org.uk/parent-information/our-curriculum/subjects/english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.png"/><Relationship Id="rId7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38E48-EDD8-6163-4420-C1B3984F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CD122-CFFE-DF4E-FAB0-F9B4BAAE5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409" y="835017"/>
            <a:ext cx="3179593" cy="321582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Year 10 </a:t>
            </a:r>
            <a:br>
              <a:rPr lang="en-US" dirty="0"/>
            </a:br>
            <a:r>
              <a:rPr lang="en-US" dirty="0"/>
              <a:t>Key to Success evening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63154F-76EA-4339-8638-E0B7042B5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4409" y="4050833"/>
            <a:ext cx="3179593" cy="1990529"/>
          </a:xfrm>
        </p:spPr>
        <p:txBody>
          <a:bodyPr>
            <a:normAutofit/>
          </a:bodyPr>
          <a:lstStyle/>
          <a:p>
            <a:r>
              <a:rPr lang="en-US"/>
              <a:t>Today’s aim is to provide information to allow you to best support your child through their GCSE years. </a:t>
            </a:r>
            <a:endParaRPr lang="en-GB"/>
          </a:p>
        </p:txBody>
      </p:sp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53F6A67F-9308-3F68-CB2F-532C441F6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440" y="5692765"/>
            <a:ext cx="2446927" cy="108807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985A0EAE-BB9A-A66B-C709-61242538A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281" y="140857"/>
            <a:ext cx="1943122" cy="1349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969045-2418-FD0B-8436-77631701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0" y="1127655"/>
            <a:ext cx="4161367" cy="403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9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A57CA-674F-0D7A-852E-1B8B09B66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Outstanding academic achievement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7483C-36C2-D2F0-DAE4-FBE1CFEE4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1740"/>
            <a:ext cx="8596668" cy="4726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72% grade 4+ in English and </a:t>
            </a:r>
            <a:r>
              <a:rPr lang="en-US" sz="2000" dirty="0" err="1"/>
              <a:t>Maths</a:t>
            </a:r>
            <a:r>
              <a:rPr lang="en-US" sz="2000" dirty="0"/>
              <a:t> (compared with 61.3% Swindon average and 65% nationally)</a:t>
            </a:r>
          </a:p>
          <a:p>
            <a:r>
              <a:rPr lang="en-US" sz="2000" dirty="0"/>
              <a:t>48% grade 5+ in English and </a:t>
            </a:r>
            <a:r>
              <a:rPr lang="en-US" sz="2000" dirty="0" err="1"/>
              <a:t>Maths</a:t>
            </a:r>
            <a:r>
              <a:rPr lang="en-US" sz="2000" dirty="0"/>
              <a:t> (compared with 45% nationally)</a:t>
            </a:r>
          </a:p>
          <a:p>
            <a:endParaRPr lang="en-US" sz="2000" dirty="0"/>
          </a:p>
          <a:p>
            <a:r>
              <a:rPr lang="en-US" sz="2000" dirty="0"/>
              <a:t>Exceptionally strong Science outcomes 80% grade 4+.</a:t>
            </a:r>
          </a:p>
          <a:p>
            <a:endParaRPr lang="en-US" sz="2000" dirty="0"/>
          </a:p>
          <a:p>
            <a:r>
              <a:rPr lang="en-US" sz="2000" dirty="0"/>
              <a:t>A8 (achievement across 8 best subjects) of 46.95, nearly a point higher than national averages (46)</a:t>
            </a:r>
          </a:p>
          <a:p>
            <a:endParaRPr lang="en-US" sz="2000" dirty="0"/>
          </a:p>
          <a:p>
            <a:pPr>
              <a:buNone/>
            </a:pPr>
            <a:r>
              <a:rPr lang="en-US" sz="20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egoe UI"/>
                <a:cs typeface="Segoe UI"/>
              </a:rPr>
              <a:t>These results reflect the hard work, ambition and resilience of our students, supported by dedicated staff and families.</a:t>
            </a:r>
            <a:endParaRPr lang="en-US" sz="2000" i="1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7110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073B3-8A23-E471-410C-5F4AEC416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38357F23-6FD6-A767-1E18-37BD19179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566" y="117840"/>
            <a:ext cx="2160555" cy="99033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A5142271-5D49-7CD2-F44B-A57F95467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125" y="5247626"/>
            <a:ext cx="2030901" cy="1432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F4FD65-8AD4-5C14-5A93-371AA0CAA749}"/>
              </a:ext>
            </a:extLst>
          </p:cNvPr>
          <p:cNvSpPr txBox="1"/>
          <p:nvPr/>
        </p:nvSpPr>
        <p:spPr>
          <a:xfrm>
            <a:off x="1026459" y="275665"/>
            <a:ext cx="8032376" cy="298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b="1" u="sng">
                <a:solidFill>
                  <a:srgbClr val="004070"/>
                </a:solidFill>
                <a:latin typeface="Calibri Light"/>
              </a:rPr>
              <a:t>KS4 – prepare for a Three Way Effort </a:t>
            </a:r>
            <a:r>
              <a:rPr lang="en-GB" sz="3600">
                <a:latin typeface="Calibri Light"/>
                <a:ea typeface="Calibri Light"/>
                <a:cs typeface="Calibri Light"/>
              </a:rPr>
              <a:t>​</a:t>
            </a:r>
            <a:br>
              <a:rPr lang="en-GB" sz="3600">
                <a:latin typeface="Calibri Light"/>
                <a:ea typeface="Calibri Light"/>
                <a:cs typeface="Calibri Light"/>
              </a:rPr>
            </a:br>
            <a:r>
              <a:rPr lang="en-GB" sz="3600">
                <a:latin typeface="Calibri Light"/>
                <a:ea typeface="Calibri Light"/>
                <a:cs typeface="Calibri Light"/>
              </a:rPr>
              <a:t>​</a:t>
            </a:r>
            <a:br>
              <a:rPr lang="en-GB" sz="3600">
                <a:latin typeface="Calibri Light"/>
                <a:ea typeface="Calibri Light"/>
                <a:cs typeface="Calibri Light"/>
              </a:rPr>
            </a:br>
            <a:r>
              <a:rPr lang="en-GB" sz="3600">
                <a:latin typeface="Calibri Light"/>
                <a:ea typeface="Calibri Light"/>
                <a:cs typeface="Calibri Light"/>
              </a:rPr>
              <a:t>​</a:t>
            </a:r>
            <a:br>
              <a:rPr lang="en-GB" sz="3600">
                <a:latin typeface="Calibri Light"/>
                <a:ea typeface="Calibri Light"/>
                <a:cs typeface="Calibri Light"/>
              </a:rPr>
            </a:br>
            <a:r>
              <a:rPr lang="en-GB" sz="4000">
                <a:latin typeface="Calibri Light"/>
                <a:ea typeface="Calibri Light"/>
                <a:cs typeface="Calibri Light"/>
              </a:rPr>
              <a:t>​</a:t>
            </a:r>
            <a:br>
              <a:rPr lang="en-GB" sz="4000">
                <a:latin typeface="Calibri Light"/>
                <a:ea typeface="Calibri Light"/>
                <a:cs typeface="Calibri Light"/>
              </a:rPr>
            </a:br>
            <a:r>
              <a:rPr lang="en-GB" sz="4000">
                <a:latin typeface="Calibri Light"/>
                <a:ea typeface="Calibri Light"/>
                <a:cs typeface="Calibri Light"/>
              </a:rPr>
              <a:t>​</a:t>
            </a:r>
            <a:endParaRPr lang="en-GB"/>
          </a:p>
        </p:txBody>
      </p:sp>
      <p:pic>
        <p:nvPicPr>
          <p:cNvPr id="11" name="Picture 10" descr="The Triangle - Student, Teacher, Home">
            <a:extLst>
              <a:ext uri="{FF2B5EF4-FFF2-40B4-BE49-F238E27FC236}">
                <a16:creationId xmlns:a16="http://schemas.microsoft.com/office/drawing/2014/main" id="{A2CF5823-DDC7-E8B8-9407-5D2B008DF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497" y="1506631"/>
            <a:ext cx="6972300" cy="3486150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CEED4721-0A2B-4354-BB4D-49557F0FBC92}"/>
              </a:ext>
            </a:extLst>
          </p:cNvPr>
          <p:cNvSpPr txBox="1"/>
          <p:nvPr/>
        </p:nvSpPr>
        <p:spPr>
          <a:xfrm>
            <a:off x="441394" y="5429940"/>
            <a:ext cx="8784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>
                <a:solidFill>
                  <a:srgbClr val="0070C0"/>
                </a:solidFill>
              </a:rPr>
              <a:t>Departing Year 11 pupils within the TPAT schools rated </a:t>
            </a:r>
            <a:r>
              <a:rPr lang="en-GB" sz="2400" b="1" u="sng">
                <a:solidFill>
                  <a:srgbClr val="FF0000"/>
                </a:solidFill>
              </a:rPr>
              <a:t>support from home </a:t>
            </a:r>
            <a:r>
              <a:rPr lang="en-GB" sz="2400" b="1">
                <a:solidFill>
                  <a:srgbClr val="0070C0"/>
                </a:solidFill>
              </a:rPr>
              <a:t>the </a:t>
            </a:r>
            <a:r>
              <a:rPr lang="en-GB" sz="2400" b="1" u="sng">
                <a:solidFill>
                  <a:srgbClr val="FF0000"/>
                </a:solidFill>
              </a:rPr>
              <a:t>top factor </a:t>
            </a:r>
            <a:r>
              <a:rPr lang="en-GB" sz="2400" b="1">
                <a:solidFill>
                  <a:srgbClr val="0070C0"/>
                </a:solidFill>
              </a:rPr>
              <a:t>in their success at KS4</a:t>
            </a:r>
          </a:p>
        </p:txBody>
      </p:sp>
    </p:spTree>
    <p:extLst>
      <p:ext uri="{BB962C8B-B14F-4D97-AF65-F5344CB8AC3E}">
        <p14:creationId xmlns:p14="http://schemas.microsoft.com/office/powerpoint/2010/main" val="1730886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4C79FD-7535-3F4E-BCB7-E4152FFEA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E666D7C0-BB77-9495-7D21-ED924330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566" y="117840"/>
            <a:ext cx="2160555" cy="99033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1DFC4B78-5345-ED84-7B85-45588DA80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125" y="5247626"/>
            <a:ext cx="2030901" cy="14324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70029-39CF-4CE1-82F6-DEB12EDF7084}"/>
              </a:ext>
            </a:extLst>
          </p:cNvPr>
          <p:cNvSpPr>
            <a:spLocks noGrp="1"/>
          </p:cNvSpPr>
          <p:nvPr/>
        </p:nvSpPr>
        <p:spPr>
          <a:xfrm>
            <a:off x="1289797" y="4015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u="sng"/>
              <a:t>KS4 – Curriculum Time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545B82B6-EB4B-4DF6-A5C1-A8180BE8D914}"/>
              </a:ext>
            </a:extLst>
          </p:cNvPr>
          <p:cNvSpPr txBox="1"/>
          <p:nvPr/>
        </p:nvSpPr>
        <p:spPr>
          <a:xfrm>
            <a:off x="5628839" y="2874682"/>
            <a:ext cx="3099299" cy="2627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b="1" u="sng"/>
              <a:t>Homework</a:t>
            </a:r>
          </a:p>
          <a:p>
            <a:r>
              <a:rPr lang="en-GB" sz="2000"/>
              <a:t>Most GCSE subjects will set homework on a weekly or fortnightly basis.  Students should be prepared to complete two hours of homework a night at KS4.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2CA1909-3694-0A2D-9BB7-04853D766C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425505"/>
              </p:ext>
            </p:extLst>
          </p:nvPr>
        </p:nvGraphicFramePr>
        <p:xfrm>
          <a:off x="830916" y="1364648"/>
          <a:ext cx="4210050" cy="527564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5025">
                  <a:extLst>
                    <a:ext uri="{9D8B030D-6E8A-4147-A177-3AD203B41FA5}">
                      <a16:colId xmlns:a16="http://schemas.microsoft.com/office/drawing/2014/main" val="3268852382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330466296"/>
                    </a:ext>
                  </a:extLst>
                </a:gridCol>
              </a:tblGrid>
              <a:tr h="114576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Key Stage 4 - Hours per fortnight.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017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Year 10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20248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English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Aptos Narrow"/>
                        </a:rPr>
                        <a:t>8</a:t>
                      </a:r>
                      <a:endParaRPr lang="en-GB" dirty="0">
                        <a:effectLst/>
                        <a:latin typeface="Aptos Narrow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51287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Maths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71415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Science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Aptos Narrow"/>
                        </a:rPr>
                        <a:t>10</a:t>
                      </a:r>
                      <a:endParaRPr lang="en-GB" dirty="0">
                        <a:effectLst/>
                        <a:latin typeface="Aptos Narrow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41628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RE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15229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PE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3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91311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ViP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1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55457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Option 1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5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06778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Option 2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5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72373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Option 3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5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20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867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C3410C-1D48-1F95-023B-613511FE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17D0FA61-80E8-FD84-892B-DD51E5419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566" y="117840"/>
            <a:ext cx="2160555" cy="99033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1F6136D9-C46C-0CB3-B715-F907DC80A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125" y="5247626"/>
            <a:ext cx="2030901" cy="14324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>
            <a:spLocks noGrp="1"/>
          </p:cNvSpPr>
          <p:nvPr/>
        </p:nvSpPr>
        <p:spPr>
          <a:xfrm>
            <a:off x="942415" y="21496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u="sng"/>
              <a:t>Subject Information</a:t>
            </a:r>
            <a:endParaRPr lang="en-GB" b="1" u="sng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F58CDC-304E-4F4F-B284-687A923750E6}"/>
              </a:ext>
            </a:extLst>
          </p:cNvPr>
          <p:cNvSpPr>
            <a:spLocks noGrp="1"/>
          </p:cNvSpPr>
          <p:nvPr/>
        </p:nvSpPr>
        <p:spPr>
          <a:xfrm>
            <a:off x="656665" y="1274564"/>
            <a:ext cx="9321051" cy="5385713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All students will sit examinations in Maths, English, Science and RE.  They will also sit all their relevant exams for options subjects.</a:t>
            </a:r>
          </a:p>
          <a:p>
            <a:endParaRPr lang="en-GB"/>
          </a:p>
          <a:p>
            <a:r>
              <a:rPr lang="en-GB" dirty="0"/>
              <a:t>Grade 4 is considered a 'standard pass' and grade 5 is considered a 'good pass’.  </a:t>
            </a:r>
          </a:p>
          <a:p>
            <a:endParaRPr lang="en-GB"/>
          </a:p>
          <a:p>
            <a:r>
              <a:rPr lang="en-GB" dirty="0"/>
              <a:t>Students who fail to achieve a grade 4 in Maths and English will be required to resit the qualifications next year.  </a:t>
            </a:r>
          </a:p>
          <a:p>
            <a:endParaRPr lang="en-GB"/>
          </a:p>
          <a:p>
            <a:r>
              <a:rPr lang="en-GB" dirty="0"/>
              <a:t>Make sure to check entry requirements for post 16 courses with providers.  </a:t>
            </a:r>
          </a:p>
          <a:p>
            <a:endParaRPr lang="en-GB"/>
          </a:p>
          <a:p>
            <a:r>
              <a:rPr lang="en-GB" dirty="0"/>
              <a:t>Students will not be able to switch GCSE option subjects.</a:t>
            </a:r>
          </a:p>
          <a:p>
            <a:endParaRPr lang="en-GB"/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837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09DAA-6678-F0B2-2A89-AC381F7C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F56FF386-02ED-97E7-8016-2D4BB4990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566" y="117840"/>
            <a:ext cx="2160555" cy="99033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ACFDA9F8-FD9E-2C55-E63D-9A5BF73DD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125" y="5247626"/>
            <a:ext cx="2030901" cy="14324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70029-39CF-4CE1-82F6-DEB12EDF7084}"/>
              </a:ext>
            </a:extLst>
          </p:cNvPr>
          <p:cNvSpPr>
            <a:spLocks noGrp="1"/>
          </p:cNvSpPr>
          <p:nvPr/>
        </p:nvSpPr>
        <p:spPr>
          <a:xfrm>
            <a:off x="1120385" y="303805"/>
            <a:ext cx="7988877" cy="9051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u="sng"/>
              <a:t>KS4 – Examination Boards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4DCBE7-8908-DC65-9450-CCB7BD867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71" y="1468682"/>
            <a:ext cx="9058275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90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410BA-23F8-36EA-96B6-EDBAFEEC5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for a company&#10;&#10;AI-generated content may be incorrect.">
            <a:extLst>
              <a:ext uri="{FF2B5EF4-FFF2-40B4-BE49-F238E27FC236}">
                <a16:creationId xmlns:a16="http://schemas.microsoft.com/office/drawing/2014/main" id="{801600FC-82AC-D23F-CA90-FEBFDBDCE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566" y="117840"/>
            <a:ext cx="2160555" cy="990335"/>
          </a:xfrm>
          <a:prstGeom prst="rect">
            <a:avLst/>
          </a:prstGeom>
        </p:spPr>
      </p:pic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A890A5E0-550C-E701-6B70-9BB82D51E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125" y="5247626"/>
            <a:ext cx="2030901" cy="143247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89A2A92-17CF-1B18-56B9-30AAE00C219A}"/>
              </a:ext>
            </a:extLst>
          </p:cNvPr>
          <p:cNvSpPr>
            <a:spLocks noGrp="1"/>
          </p:cNvSpPr>
          <p:nvPr/>
        </p:nvSpPr>
        <p:spPr>
          <a:xfrm>
            <a:off x="1032062" y="11794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Important dates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1FCA23-35B8-481B-421B-768972E5A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678903"/>
              </p:ext>
            </p:extLst>
          </p:nvPr>
        </p:nvGraphicFramePr>
        <p:xfrm>
          <a:off x="1150003" y="1811890"/>
          <a:ext cx="7762875" cy="381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38475">
                  <a:extLst>
                    <a:ext uri="{9D8B030D-6E8A-4147-A177-3AD203B41FA5}">
                      <a16:colId xmlns:a16="http://schemas.microsoft.com/office/drawing/2014/main" val="1063789584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324575882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September 2026</a:t>
                      </a:r>
                      <a:endParaRPr lang="en-GB" dirty="0">
                        <a:effectLst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Begin new Key Stage option subjects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2127775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December 2026</a:t>
                      </a:r>
                      <a:endParaRPr lang="en-GB" dirty="0">
                        <a:effectLst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Reports Home 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5624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lvl="0" algn="r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25th February 2027</a:t>
                      </a:r>
                      <a:endParaRPr lang="en-US" dirty="0"/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Subject Consultation Evening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35572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March 2027 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Reports Home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6373257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r"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June / July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ts val="2850"/>
                        </a:lnSpc>
                        <a:buNone/>
                      </a:pPr>
                      <a:r>
                        <a:rPr lang="en-GB" sz="2400" dirty="0">
                          <a:effectLst/>
                          <a:latin typeface="Calibri"/>
                        </a:rPr>
                        <a:t>Mock Exams &amp; Final Reports Home</a:t>
                      </a:r>
                      <a:endParaRPr lang="en-GB" dirty="0">
                        <a:effectLst/>
                        <a:latin typeface="Calibri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124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82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84" y="220908"/>
            <a:ext cx="7886700" cy="1325563"/>
          </a:xfrm>
        </p:spPr>
        <p:txBody>
          <a:bodyPr/>
          <a:lstStyle/>
          <a:p>
            <a:r>
              <a:rPr lang="en-US" b="1" u="sng" dirty="0"/>
              <a:t>Core Subject Information - </a:t>
            </a:r>
            <a:r>
              <a:rPr lang="en-US" b="1" u="sng" dirty="0" err="1"/>
              <a:t>Maths</a:t>
            </a:r>
            <a:endParaRPr lang="en-GB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1728"/>
          <a:stretch/>
        </p:blipFill>
        <p:spPr>
          <a:xfrm>
            <a:off x="8177902" y="6168463"/>
            <a:ext cx="2160240" cy="4011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34" y="1283480"/>
            <a:ext cx="8824630" cy="479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08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23DD167-E56F-4B87-9252-16EF659591BB}"/>
              </a:ext>
            </a:extLst>
          </p:cNvPr>
          <p:cNvSpPr txBox="1">
            <a:spLocks/>
          </p:cNvSpPr>
          <p:nvPr/>
        </p:nvSpPr>
        <p:spPr>
          <a:xfrm>
            <a:off x="193174" y="144788"/>
            <a:ext cx="94050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 dirty="0"/>
              <a:t>Core Subject Information </a:t>
            </a:r>
            <a:r>
              <a:rPr lang="mr-IN" sz="4400" b="1" u="sng" dirty="0"/>
              <a:t>–</a:t>
            </a:r>
            <a:r>
              <a:rPr lang="en-US" sz="4400" b="1" u="sng" dirty="0"/>
              <a:t> Yr10 </a:t>
            </a:r>
            <a:r>
              <a:rPr lang="en-US" sz="4400" b="1" u="sng" dirty="0" err="1"/>
              <a:t>Maths</a:t>
            </a:r>
            <a:endParaRPr lang="en-GB" sz="44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2353" y="-4035"/>
            <a:ext cx="1276439" cy="1330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5142D7-AEE0-D4C3-A4FD-BAF12199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41" y="1470035"/>
            <a:ext cx="10609670" cy="552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86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23DD167-E56F-4B87-9252-16EF659591BB}"/>
              </a:ext>
            </a:extLst>
          </p:cNvPr>
          <p:cNvSpPr txBox="1">
            <a:spLocks/>
          </p:cNvSpPr>
          <p:nvPr/>
        </p:nvSpPr>
        <p:spPr>
          <a:xfrm>
            <a:off x="125260" y="137961"/>
            <a:ext cx="93787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 dirty="0"/>
              <a:t>Core Subject Information </a:t>
            </a:r>
            <a:r>
              <a:rPr lang="mr-IN" sz="4400" b="1" u="sng" dirty="0"/>
              <a:t>–</a:t>
            </a:r>
            <a:r>
              <a:rPr lang="en-US" sz="4400" b="1" u="sng" dirty="0"/>
              <a:t> </a:t>
            </a:r>
            <a:r>
              <a:rPr lang="en-US" sz="4400" b="1" u="sng" dirty="0" err="1"/>
              <a:t>Yr</a:t>
            </a:r>
            <a:r>
              <a:rPr lang="en-US" sz="4400" b="1" u="sng" dirty="0"/>
              <a:t> 11 </a:t>
            </a:r>
            <a:r>
              <a:rPr lang="en-US" sz="4400" b="1" u="sng" dirty="0" err="1"/>
              <a:t>Maths</a:t>
            </a:r>
            <a:endParaRPr lang="en-GB" sz="4400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969" y="142102"/>
            <a:ext cx="1255562" cy="13309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E76081-3A20-CD70-DE08-34799AF50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56" y="1468024"/>
            <a:ext cx="10344411" cy="534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18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1728"/>
          <a:stretch/>
        </p:blipFill>
        <p:spPr>
          <a:xfrm>
            <a:off x="9812055" y="6292287"/>
            <a:ext cx="2160240" cy="401174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CB5793D-37F8-46E5-AD05-A43611FB2789}"/>
              </a:ext>
            </a:extLst>
          </p:cNvPr>
          <p:cNvSpPr txBox="1">
            <a:spLocks/>
          </p:cNvSpPr>
          <p:nvPr/>
        </p:nvSpPr>
        <p:spPr>
          <a:xfrm>
            <a:off x="190239" y="12512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/>
              <a:t>Core Subject Information - Maths</a:t>
            </a:r>
            <a:endParaRPr lang="en-GB" sz="4400" b="1" u="sng" dirty="0"/>
          </a:p>
        </p:txBody>
      </p:sp>
      <p:pic>
        <p:nvPicPr>
          <p:cNvPr id="15" name="Picture 8" descr="Table&#10;&#10;Description automatically generated">
            <a:extLst>
              <a:ext uri="{FF2B5EF4-FFF2-40B4-BE49-F238E27FC236}">
                <a16:creationId xmlns:a16="http://schemas.microsoft.com/office/drawing/2014/main" id="{A7B18692-DD37-4E9A-A73C-10A2D4EA2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952" y="854678"/>
            <a:ext cx="5519474" cy="44349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2055" y="169337"/>
            <a:ext cx="2010844" cy="38445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671" y="5764787"/>
            <a:ext cx="2019392" cy="3214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8390" y="5292779"/>
            <a:ext cx="552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Based on 2026 results, subject to change slightly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C8D17-601D-EE75-D021-F31A81362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9760" y="5653834"/>
            <a:ext cx="6424780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52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09" y="122038"/>
            <a:ext cx="8130000" cy="9906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400" dirty="0"/>
              <a:t>Core </a:t>
            </a:r>
            <a:r>
              <a:rPr lang="en-US" sz="4900" dirty="0"/>
              <a:t>Subject</a:t>
            </a:r>
            <a:r>
              <a:rPr lang="en-US" sz="4400" dirty="0"/>
              <a:t> Information </a:t>
            </a:r>
            <a:r>
              <a:rPr lang="mr-IN" sz="4400" dirty="0">
                <a:cs typeface="Mangal"/>
              </a:rPr>
              <a:t>–</a:t>
            </a:r>
            <a:r>
              <a:rPr lang="en-US" sz="4400" dirty="0"/>
              <a:t> Maths Homework</a:t>
            </a:r>
            <a:endParaRPr lang="en-GB" sz="67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1728"/>
          <a:stretch/>
        </p:blipFill>
        <p:spPr>
          <a:xfrm>
            <a:off x="9786569" y="216164"/>
            <a:ext cx="2160240" cy="401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BA141F-5549-4068-B2C7-462B41742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759" y="4569382"/>
            <a:ext cx="7117084" cy="2141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40" y="2000134"/>
            <a:ext cx="3012249" cy="18958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51680" y="1903663"/>
            <a:ext cx="5731811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Weekly homework (Wednesday to Wednesday)</a:t>
            </a:r>
          </a:p>
          <a:p>
            <a:r>
              <a:rPr lang="en-US" sz="2000" dirty="0"/>
              <a:t>Personalised retrieval based on completion </a:t>
            </a:r>
          </a:p>
          <a:p>
            <a:r>
              <a:rPr lang="en-US" sz="2000" dirty="0"/>
              <a:t>All levels to challenge and support </a:t>
            </a:r>
          </a:p>
          <a:p>
            <a:r>
              <a:rPr lang="en-US" sz="2000" dirty="0"/>
              <a:t>Following the SOW taught in lesson</a:t>
            </a:r>
          </a:p>
          <a:p>
            <a:r>
              <a:rPr lang="en-US" sz="2000" dirty="0"/>
              <a:t>Scaffold videos to support each question </a:t>
            </a:r>
          </a:p>
          <a:p>
            <a:r>
              <a:rPr lang="en-US" sz="2000" dirty="0">
                <a:highlight>
                  <a:srgbClr val="FFFF00"/>
                </a:highlight>
              </a:rPr>
              <a:t>In Year 11 – Past paper club (Jan-May) &amp; revision sessions throughout the year. </a:t>
            </a:r>
          </a:p>
          <a:p>
            <a:r>
              <a:rPr lang="en-US" sz="1350" dirty="0"/>
              <a:t> </a:t>
            </a:r>
          </a:p>
          <a:p>
            <a:r>
              <a:rPr lang="en-US" sz="13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41207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 txBox="1">
            <a:spLocks/>
          </p:cNvSpPr>
          <p:nvPr/>
        </p:nvSpPr>
        <p:spPr>
          <a:xfrm>
            <a:off x="175018" y="149529"/>
            <a:ext cx="8869199" cy="99060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/>
              <a:t>Revision </a:t>
            </a:r>
            <a:r>
              <a:rPr lang="mr-IN" sz="4000" dirty="0">
                <a:cs typeface="Mangal"/>
              </a:rPr>
              <a:t>–</a:t>
            </a:r>
            <a:r>
              <a:rPr lang="en-US" sz="4000" dirty="0"/>
              <a:t> Independent Work at Home</a:t>
            </a:r>
            <a:endParaRPr lang="en-GB" sz="40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07" y="1709541"/>
            <a:ext cx="2448818" cy="3077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7496" y="1490336"/>
            <a:ext cx="2217303" cy="3099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912" y="1709541"/>
            <a:ext cx="2219150" cy="307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4798" y="1511624"/>
            <a:ext cx="2281314" cy="3077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10424" y="4589375"/>
            <a:ext cx="4791633" cy="131574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GB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Amazon Prices</a:t>
            </a:r>
          </a:p>
          <a:p>
            <a:pPr algn="ctr"/>
            <a:r>
              <a:rPr lang="en-GB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Complete revision &amp; practice £10</a:t>
            </a:r>
          </a:p>
          <a:p>
            <a:pPr algn="ctr"/>
            <a:r>
              <a:rPr lang="en-GB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Targeted exam practice £5</a:t>
            </a:r>
          </a:p>
        </p:txBody>
      </p:sp>
      <p:sp>
        <p:nvSpPr>
          <p:cNvPr id="8" name="Rectangle 7"/>
          <p:cNvSpPr/>
          <p:nvPr/>
        </p:nvSpPr>
        <p:spPr>
          <a:xfrm>
            <a:off x="-292320" y="800763"/>
            <a:ext cx="105743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Getting prepared early.</a:t>
            </a:r>
            <a:endParaRPr lang="en-GB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9783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 txBox="1">
            <a:spLocks/>
          </p:cNvSpPr>
          <p:nvPr/>
        </p:nvSpPr>
        <p:spPr>
          <a:xfrm>
            <a:off x="268963" y="118214"/>
            <a:ext cx="7407829" cy="990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 dirty="0"/>
              <a:t>Enrichment </a:t>
            </a:r>
            <a:r>
              <a:rPr lang="mr-IN" sz="4000" dirty="0"/>
              <a:t>–</a:t>
            </a:r>
            <a:r>
              <a:rPr lang="en-GB" sz="4000" dirty="0"/>
              <a:t> Further Maths GCSE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D309E-A14D-43C7-9A94-E56A6C9EA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111" y="270862"/>
            <a:ext cx="2826547" cy="3454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91D877-4B05-463B-B79C-40A289D37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268" y="2224454"/>
            <a:ext cx="5301630" cy="4519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E50A7D-961B-46FF-8904-623F6AA7B6E5}"/>
              </a:ext>
            </a:extLst>
          </p:cNvPr>
          <p:cNvSpPr txBox="1"/>
          <p:nvPr/>
        </p:nvSpPr>
        <p:spPr>
          <a:xfrm>
            <a:off x="488167" y="2003477"/>
            <a:ext cx="43884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AQA Level 2 GCSE Maths</a:t>
            </a:r>
          </a:p>
          <a:p>
            <a:r>
              <a:rPr lang="en-GB" sz="2400" dirty="0"/>
              <a:t>An extra GCSE </a:t>
            </a:r>
          </a:p>
          <a:p>
            <a:endParaRPr lang="en-GB" sz="2400" dirty="0"/>
          </a:p>
          <a:p>
            <a:r>
              <a:rPr lang="en-GB" sz="2400" dirty="0"/>
              <a:t>Available to pupils targeting a grade 7+</a:t>
            </a:r>
          </a:p>
          <a:p>
            <a:r>
              <a:rPr lang="en-GB" sz="2400" b="1" dirty="0"/>
              <a:t>Starts in July for year 10 by invite</a:t>
            </a:r>
          </a:p>
        </p:txBody>
      </p:sp>
    </p:spTree>
    <p:extLst>
      <p:ext uri="{BB962C8B-B14F-4D97-AF65-F5344CB8AC3E}">
        <p14:creationId xmlns:p14="http://schemas.microsoft.com/office/powerpoint/2010/main" val="32496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78B-61CA-4299-9A6C-4BCE3C1F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85" y="163792"/>
            <a:ext cx="8867426" cy="990600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Year</a:t>
            </a:r>
            <a:r>
              <a:rPr lang="en-GB" dirty="0"/>
              <a:t> </a:t>
            </a:r>
            <a:r>
              <a:rPr lang="en-GB" sz="4900" dirty="0"/>
              <a:t>10 Maths </a:t>
            </a:r>
            <a:r>
              <a:rPr lang="mr-IN" sz="4900" dirty="0">
                <a:cs typeface="Mangal"/>
              </a:rPr>
              <a:t>–</a:t>
            </a:r>
            <a:r>
              <a:rPr lang="en-GB" sz="4900" dirty="0"/>
              <a:t> Tips and Advice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1728"/>
          <a:stretch/>
        </p:blipFill>
        <p:spPr>
          <a:xfrm>
            <a:off x="9928080" y="260174"/>
            <a:ext cx="2160240" cy="4011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933" y="1154392"/>
            <a:ext cx="75129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dirty="0"/>
              <a:t>Get </a:t>
            </a:r>
            <a:r>
              <a:rPr lang="en-US" sz="1800" dirty="0" err="1"/>
              <a:t>organised</a:t>
            </a:r>
            <a:r>
              <a:rPr lang="en-US" sz="1800" dirty="0"/>
              <a:t> early! Ask the questions and make revision cards from now!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Year 10 and year 11 are schemes that follow on, retrieval is key the teaching may not be seen again! 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Take mocks and unit assessments seriously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Ask for how to improve on assessments 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Experiment with revision techniques (be ready for year 11)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To learn and revise </a:t>
            </a:r>
            <a:r>
              <a:rPr lang="en-US" sz="1800" dirty="0" err="1"/>
              <a:t>maths</a:t>
            </a:r>
            <a:r>
              <a:rPr lang="en-US" sz="1800" dirty="0"/>
              <a:t>, is to do </a:t>
            </a:r>
            <a:r>
              <a:rPr lang="en-US" sz="1800" dirty="0" err="1"/>
              <a:t>maths</a:t>
            </a:r>
            <a:r>
              <a:rPr lang="en-US" sz="1800" dirty="0"/>
              <a:t>!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Enjoy the subject, when you enjoy your lesson and learning, you have better outcomes and higher confidence.</a:t>
            </a:r>
          </a:p>
          <a:p>
            <a:pPr marL="285750" indent="-285750">
              <a:buFontTx/>
              <a:buChar char="-"/>
            </a:pPr>
            <a:r>
              <a:rPr lang="en-US" sz="1800" dirty="0"/>
              <a:t>Support from parents </a:t>
            </a:r>
            <a:r>
              <a:rPr lang="mr-IN" sz="1800" dirty="0"/>
              <a:t>–</a:t>
            </a:r>
            <a:r>
              <a:rPr lang="en-US" sz="1800" dirty="0"/>
              <a:t> academic and mindset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189" y="4379423"/>
            <a:ext cx="3584660" cy="23395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920" y="4905534"/>
            <a:ext cx="2241035" cy="1915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645" y="5158394"/>
            <a:ext cx="2543645" cy="14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03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267362-1019-955C-94C5-DD97615C3201}"/>
              </a:ext>
            </a:extLst>
          </p:cNvPr>
          <p:cNvSpPr txBox="1"/>
          <p:nvPr/>
        </p:nvSpPr>
        <p:spPr>
          <a:xfrm>
            <a:off x="5083064" y="1515595"/>
            <a:ext cx="4389649" cy="19159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/>
              <a:t>English Literature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500" b="1" dirty="0">
                <a:highlight>
                  <a:srgbClr val="FFFF00"/>
                </a:highlight>
              </a:rPr>
              <a:t>Paper 1: </a:t>
            </a:r>
            <a:r>
              <a:rPr lang="en-US" sz="1500" dirty="0">
                <a:highlight>
                  <a:srgbClr val="FFFF00"/>
                </a:highlight>
              </a:rPr>
              <a:t>(‘old’ texts) 1 hour 45 mins</a:t>
            </a:r>
          </a:p>
          <a:p>
            <a:pPr algn="ctr"/>
            <a:r>
              <a:rPr lang="en-US" sz="1500" dirty="0">
                <a:highlight>
                  <a:srgbClr val="FFFF00"/>
                </a:highlight>
              </a:rPr>
              <a:t>- Shakespeare’s ‘Macbeth’ </a:t>
            </a:r>
          </a:p>
          <a:p>
            <a:pPr algn="ctr"/>
            <a:r>
              <a:rPr lang="en-US" sz="1500" dirty="0">
                <a:highlight>
                  <a:srgbClr val="FFFF00"/>
                </a:highlight>
              </a:rPr>
              <a:t>- Charles Dickens’ ‘A Christmas Carol’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500" b="1" dirty="0">
                <a:highlight>
                  <a:srgbClr val="FFFF00"/>
                </a:highlight>
              </a:rPr>
              <a:t>Paper 2: </a:t>
            </a:r>
            <a:r>
              <a:rPr lang="en-US" sz="1500" dirty="0">
                <a:highlight>
                  <a:srgbClr val="FFFF00"/>
                </a:highlight>
              </a:rPr>
              <a:t>(modern texts)  2 hour 15 mins </a:t>
            </a:r>
          </a:p>
          <a:p>
            <a:pPr algn="ctr"/>
            <a:r>
              <a:rPr lang="en-US" sz="1500" dirty="0">
                <a:highlight>
                  <a:srgbClr val="FFFF00"/>
                </a:highlight>
              </a:rPr>
              <a:t>- </a:t>
            </a:r>
            <a:r>
              <a:rPr lang="en-US" sz="1500" err="1">
                <a:highlight>
                  <a:srgbClr val="FFFF00"/>
                </a:highlight>
              </a:rPr>
              <a:t>J.B.Priestley’s</a:t>
            </a:r>
            <a:r>
              <a:rPr lang="en-US" sz="1500" dirty="0">
                <a:highlight>
                  <a:srgbClr val="FFFF00"/>
                </a:highlight>
              </a:rPr>
              <a:t> ‘An Inspector Calls’</a:t>
            </a:r>
          </a:p>
          <a:p>
            <a:pPr algn="ctr"/>
            <a:r>
              <a:rPr lang="en-US" sz="1500" dirty="0"/>
              <a:t>- 15x Power &amp; Conflict Poetry anthology poems</a:t>
            </a:r>
          </a:p>
          <a:p>
            <a:pPr marL="285750" indent="-285750" algn="ctr">
              <a:buFontTx/>
              <a:buChar char="-"/>
            </a:pPr>
            <a:r>
              <a:rPr lang="en-US" sz="1500" dirty="0"/>
              <a:t>2x unseen poems to </a:t>
            </a:r>
            <a:r>
              <a:rPr lang="en-US" sz="1500" dirty="0" err="1"/>
              <a:t>analyse</a:t>
            </a:r>
            <a:r>
              <a:rPr lang="en-US" sz="1500" dirty="0"/>
              <a:t> &amp; then compare</a:t>
            </a:r>
          </a:p>
        </p:txBody>
      </p:sp>
      <p:pic>
        <p:nvPicPr>
          <p:cNvPr id="6" name="Picture 5" descr="A purple and red logo&#10;&#10;Description automatically generated">
            <a:extLst>
              <a:ext uri="{FF2B5EF4-FFF2-40B4-BE49-F238E27FC236}">
                <a16:creationId xmlns:a16="http://schemas.microsoft.com/office/drawing/2014/main" id="{D40B3459-31E2-041F-7F7D-30A70EC53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6359" y="164092"/>
            <a:ext cx="1565833" cy="820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FCF626-3C47-40D9-85FC-8FA98CE5BD06}"/>
              </a:ext>
            </a:extLst>
          </p:cNvPr>
          <p:cNvSpPr txBox="1"/>
          <p:nvPr/>
        </p:nvSpPr>
        <p:spPr>
          <a:xfrm>
            <a:off x="326703" y="1515595"/>
            <a:ext cx="3864222" cy="23775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/>
              <a:t>English Language</a:t>
            </a:r>
          </a:p>
          <a:p>
            <a:endParaRPr lang="en-US" sz="1500" b="1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500" b="1" dirty="0">
                <a:highlight>
                  <a:srgbClr val="FFFF00"/>
                </a:highlight>
              </a:rPr>
              <a:t>Paper 1: </a:t>
            </a:r>
            <a:r>
              <a:rPr lang="en-GB" sz="1500" dirty="0">
                <a:highlight>
                  <a:srgbClr val="FFFF00"/>
                </a:highlight>
              </a:rPr>
              <a:t>Reading &amp; Writing (1hour 45 mins)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500" b="1" dirty="0"/>
              <a:t>Paper 2: </a:t>
            </a:r>
            <a:r>
              <a:rPr lang="en-GB" sz="1500" dirty="0"/>
              <a:t>Reading &amp; Writing (1hour 45 mins)</a:t>
            </a:r>
            <a:endParaRPr lang="en-GB" sz="15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1500" b="1" dirty="0">
                <a:highlight>
                  <a:srgbClr val="FFFF00"/>
                </a:highlight>
              </a:rPr>
              <a:t>Spoken Language: </a:t>
            </a:r>
            <a:r>
              <a:rPr lang="en-GB" sz="1500" dirty="0">
                <a:highlight>
                  <a:srgbClr val="FFFF00"/>
                </a:highlight>
              </a:rPr>
              <a:t>students required to present a talk to their class (filmed and moderated by AQA)</a:t>
            </a:r>
          </a:p>
          <a:p>
            <a:endParaRPr lang="en-GB" sz="15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3D0D44-FFFB-4778-B643-51CD5446FE59}"/>
              </a:ext>
            </a:extLst>
          </p:cNvPr>
          <p:cNvSpPr txBox="1"/>
          <p:nvPr/>
        </p:nvSpPr>
        <p:spPr>
          <a:xfrm>
            <a:off x="651673" y="4100089"/>
            <a:ext cx="4132280" cy="16850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School-based revision resources: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DNA interleaved knowledge retrieval </a:t>
            </a:r>
            <a:endParaRPr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Chanting</a:t>
            </a:r>
            <a:r>
              <a:rPr lang="en-GB" sz="1500" dirty="0">
                <a:solidFill>
                  <a:prstClr val="black"/>
                </a:solidFill>
                <a:latin typeface="Calibri" panose="020F0502020204030204"/>
              </a:rPr>
              <a:t>/reciting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quotations at end of lessons</a:t>
            </a:r>
            <a:endParaRPr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Organizers: key words, sentence stems &amp; sentence starters, model examples (Standard vs. Excellent), essay structures/writing frames/structure strips </a:t>
            </a:r>
            <a:endParaRPr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4E03D5-3FCE-4335-BB0F-D5EE6BD77ED1}"/>
              </a:ext>
            </a:extLst>
          </p:cNvPr>
          <p:cNvSpPr txBox="1"/>
          <p:nvPr/>
        </p:nvSpPr>
        <p:spPr>
          <a:xfrm>
            <a:off x="5374417" y="3633028"/>
            <a:ext cx="4748237" cy="21467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Resources to use at home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English section of school website: Knowledge Organisers, key quotations to learn, past papers, links to external revision websites 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https://www.dcea.org.uk/parent-information/our-curriculum/subjects/english/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  <a:defRPr/>
            </a:pPr>
            <a:r>
              <a:rPr kumimoji="0" lang="en-GB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Tassomai</a:t>
            </a: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online </a:t>
            </a:r>
            <a:r>
              <a:rPr lang="en-GB" sz="1500" dirty="0">
                <a:solidFill>
                  <a:prstClr val="black"/>
                </a:solidFill>
                <a:latin typeface="Calibri" panose="020F0502020204030204"/>
              </a:rPr>
              <a:t>homework – 45mins of weekly quizzing</a:t>
            </a:r>
            <a:endParaRPr lang="en-GB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F2977E-22F2-4555-828D-32A005D0B1C6}"/>
              </a:ext>
            </a:extLst>
          </p:cNvPr>
          <p:cNvSpPr txBox="1"/>
          <p:nvPr/>
        </p:nvSpPr>
        <p:spPr>
          <a:xfrm>
            <a:off x="2460598" y="5992912"/>
            <a:ext cx="8172462" cy="584775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/>
              <a:t>Please encourage your child to read at home- worth 50% of GCSE Language and is THE most important thing your child can do in year 10 to prepare for GCSEs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1D077EE2-A085-40DD-95DA-35E2E00020C5}"/>
              </a:ext>
            </a:extLst>
          </p:cNvPr>
          <p:cNvSpPr/>
          <p:nvPr/>
        </p:nvSpPr>
        <p:spPr>
          <a:xfrm>
            <a:off x="1682564" y="5976153"/>
            <a:ext cx="611998" cy="646331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6C05D1-4019-4807-9F5D-22F54689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7953" y="5915287"/>
            <a:ext cx="664522" cy="70719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9B2ADE8-6258-4A50-B7D9-9711B9C624DB}"/>
              </a:ext>
            </a:extLst>
          </p:cNvPr>
          <p:cNvSpPr txBox="1">
            <a:spLocks/>
          </p:cNvSpPr>
          <p:nvPr/>
        </p:nvSpPr>
        <p:spPr>
          <a:xfrm>
            <a:off x="307691" y="320956"/>
            <a:ext cx="10313785" cy="1304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/>
              <a:t>Core Subject Information – English </a:t>
            </a:r>
          </a:p>
        </p:txBody>
      </p:sp>
      <p:pic>
        <p:nvPicPr>
          <p:cNvPr id="3" name="Picture 2" descr="A qr code with a dinosaur&#10;&#10;AI-generated content may be incorrect.">
            <a:extLst>
              <a:ext uri="{FF2B5EF4-FFF2-40B4-BE49-F238E27FC236}">
                <a16:creationId xmlns:a16="http://schemas.microsoft.com/office/drawing/2014/main" id="{06FA3682-6A2A-C4CC-DC5B-D5CD8AAAC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2469" y="1400806"/>
            <a:ext cx="1462657" cy="143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3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10083-D159-4AFD-DDD0-44FE1F0DE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28" y="1152060"/>
            <a:ext cx="7352816" cy="38023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/>
              <a:t>T</a:t>
            </a:r>
            <a:r>
              <a:rPr lang="en-GB" sz="2800" dirty="0"/>
              <a:t>erm</a:t>
            </a:r>
            <a:r>
              <a:rPr lang="en-GB" sz="2400" dirty="0"/>
              <a:t> 1 = Macbeth</a:t>
            </a:r>
            <a:endParaRPr lang="en-US" sz="2400"/>
          </a:p>
          <a:p>
            <a:r>
              <a:rPr lang="en-GB" sz="2400" dirty="0"/>
              <a:t>Term 2 = A Christmas Carol</a:t>
            </a:r>
          </a:p>
          <a:p>
            <a:r>
              <a:rPr lang="en-GB" sz="2400" dirty="0"/>
              <a:t>Term 3 = Language Paper 1: Reading</a:t>
            </a:r>
          </a:p>
          <a:p>
            <a:r>
              <a:rPr lang="en-GB" sz="2400" dirty="0"/>
              <a:t>Term 4 = Language Paper 1: Writing</a:t>
            </a:r>
          </a:p>
          <a:p>
            <a:r>
              <a:rPr lang="en-GB" sz="2400" dirty="0"/>
              <a:t>Term 5 = An Inspector Calls</a:t>
            </a:r>
          </a:p>
          <a:p>
            <a:r>
              <a:rPr lang="en-GB" sz="2400" dirty="0"/>
              <a:t>Term 6 = Revision/Mock exams/Spoken Word presentations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D27E1B-6CA5-F983-02A9-126B48DB9C4A}"/>
              </a:ext>
            </a:extLst>
          </p:cNvPr>
          <p:cNvSpPr txBox="1">
            <a:spLocks/>
          </p:cNvSpPr>
          <p:nvPr/>
        </p:nvSpPr>
        <p:spPr>
          <a:xfrm>
            <a:off x="173220" y="-4015"/>
            <a:ext cx="11647284" cy="13940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u="sng" dirty="0"/>
              <a:t>Core Subject Information –</a:t>
            </a:r>
            <a:r>
              <a:rPr lang="en-US" b="1" u="sng" dirty="0"/>
              <a:t> Yr10</a:t>
            </a:r>
            <a:r>
              <a:rPr lang="en-US" sz="4400" b="1" u="sng" dirty="0"/>
              <a:t> English </a:t>
            </a:r>
          </a:p>
        </p:txBody>
      </p:sp>
      <p:pic>
        <p:nvPicPr>
          <p:cNvPr id="2" name="Picture 1" descr="A group of stickers on a white background&#10;&#10;AI-generated content may be incorrect.">
            <a:extLst>
              <a:ext uri="{FF2B5EF4-FFF2-40B4-BE49-F238E27FC236}">
                <a16:creationId xmlns:a16="http://schemas.microsoft.com/office/drawing/2014/main" id="{679C7410-9797-4790-5DAC-D721E7A5A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969" y="921403"/>
            <a:ext cx="3485590" cy="3323105"/>
          </a:xfrm>
          <a:prstGeom prst="rect">
            <a:avLst/>
          </a:prstGeom>
        </p:spPr>
      </p:pic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41FC87F1-7ABD-ED3F-8CFA-158CD0614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485" y="4043922"/>
            <a:ext cx="8908117" cy="282668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687A5F1-225C-4DCF-E151-C46C1C7F227C}"/>
              </a:ext>
            </a:extLst>
          </p:cNvPr>
          <p:cNvSpPr/>
          <p:nvPr/>
        </p:nvSpPr>
        <p:spPr>
          <a:xfrm>
            <a:off x="9587255" y="3691060"/>
            <a:ext cx="1733712" cy="3483057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617320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6D58D-119E-20CC-9386-F604E7F25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90AD01-B982-71FF-C193-6CAE426F2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411" y="1392117"/>
            <a:ext cx="4142788" cy="20352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AA119B-EA19-B809-74A3-641B71966DE5}"/>
              </a:ext>
            </a:extLst>
          </p:cNvPr>
          <p:cNvSpPr txBox="1">
            <a:spLocks/>
          </p:cNvSpPr>
          <p:nvPr/>
        </p:nvSpPr>
        <p:spPr>
          <a:xfrm>
            <a:off x="99376" y="126253"/>
            <a:ext cx="6939398" cy="12013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 b="1"/>
              <a:t>Core Subject Information – English 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924936-5F57-D168-7BF6-C9C4797FBC10}"/>
              </a:ext>
            </a:extLst>
          </p:cNvPr>
          <p:cNvSpPr txBox="1"/>
          <p:nvPr/>
        </p:nvSpPr>
        <p:spPr>
          <a:xfrm>
            <a:off x="1326388" y="5848184"/>
            <a:ext cx="7385406" cy="584775"/>
          </a:xfrm>
          <a:prstGeom prst="rect">
            <a:avLst/>
          </a:prstGeom>
          <a:solidFill>
            <a:srgbClr val="CC99FF"/>
          </a:solidFill>
          <a:ln w="28575">
            <a:solidFill>
              <a:sysClr val="windowText" lastClr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Please encourage your child to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read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at home- worth 50% of GCSE Language and is THE most important thing your child can do to prepare for GCSE English Language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587903E4-32F7-C312-30FB-928A6AE82078}"/>
              </a:ext>
            </a:extLst>
          </p:cNvPr>
          <p:cNvSpPr/>
          <p:nvPr/>
        </p:nvSpPr>
        <p:spPr>
          <a:xfrm>
            <a:off x="613279" y="572742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8CDCBF8-85B1-A184-6444-4E076212B032}"/>
              </a:ext>
            </a:extLst>
          </p:cNvPr>
          <p:cNvSpPr/>
          <p:nvPr/>
        </p:nvSpPr>
        <p:spPr>
          <a:xfrm>
            <a:off x="8839454" y="578564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453DD8-B071-37A2-2F01-B9C5EF317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07" y="5386652"/>
            <a:ext cx="1462657" cy="1438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B012B-E2E7-FB21-BB4C-E6DB81CC4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51"/>
          <a:stretch>
            <a:fillRect/>
          </a:stretch>
        </p:blipFill>
        <p:spPr>
          <a:xfrm>
            <a:off x="7612766" y="124313"/>
            <a:ext cx="4436500" cy="4981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7ED1B-3FB0-F36E-2E49-8D393BC84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004" y="2765330"/>
            <a:ext cx="2114551" cy="3030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28679F-E40A-8B76-CBEE-125F991DF5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482" r="-370" b="401"/>
          <a:stretch>
            <a:fillRect/>
          </a:stretch>
        </p:blipFill>
        <p:spPr>
          <a:xfrm>
            <a:off x="4531658" y="986118"/>
            <a:ext cx="3083901" cy="328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99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B7FA-F014-1F85-2FB8-B9BDB700A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0DF03-E1BE-CBE2-FD39-F1BFFC203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51" y="1184544"/>
            <a:ext cx="10557319" cy="5113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 dirty="0"/>
              <a:t>What can you do to help?</a:t>
            </a:r>
            <a:endParaRPr lang="en-US" sz="3200"/>
          </a:p>
          <a:p>
            <a:r>
              <a:rPr lang="en-GB" sz="2000" dirty="0"/>
              <a:t>Ask them about the text they're currently studying</a:t>
            </a:r>
          </a:p>
          <a:p>
            <a:r>
              <a:rPr lang="en-GB" sz="2000" dirty="0"/>
              <a:t>Remind them about our weekly Tassomai homework</a:t>
            </a:r>
          </a:p>
          <a:p>
            <a:r>
              <a:rPr lang="en-GB" sz="2000" dirty="0"/>
              <a:t>Test them using their flashcards</a:t>
            </a:r>
          </a:p>
          <a:p>
            <a:r>
              <a:rPr lang="en-GB" sz="2000" dirty="0"/>
              <a:t>Purchase revision guides/workbooks for them to use</a:t>
            </a:r>
          </a:p>
          <a:p>
            <a:r>
              <a:rPr lang="en-GB" sz="2000" dirty="0"/>
              <a:t>Encourage them to continue reading </a:t>
            </a:r>
          </a:p>
          <a:p>
            <a:r>
              <a:rPr lang="en-GB" sz="2000" dirty="0"/>
              <a:t>Talk to them about current affairs/topical issues</a:t>
            </a:r>
          </a:p>
          <a:p>
            <a:r>
              <a:rPr lang="en-GB" sz="2000" dirty="0"/>
              <a:t>Talk to us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003A-6266-CAF6-4BF6-D9391C7493B9}"/>
              </a:ext>
            </a:extLst>
          </p:cNvPr>
          <p:cNvSpPr txBox="1">
            <a:spLocks/>
          </p:cNvSpPr>
          <p:nvPr/>
        </p:nvSpPr>
        <p:spPr>
          <a:xfrm>
            <a:off x="349641" y="272791"/>
            <a:ext cx="8717398" cy="6737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b="1"/>
              <a:t>Core Subject Information – English  </a:t>
            </a:r>
          </a:p>
        </p:txBody>
      </p:sp>
      <p:pic>
        <p:nvPicPr>
          <p:cNvPr id="8" name="Picture 7" descr="A person wearing a hat and coat&#10;&#10;AI-generated content may be incorrect.">
            <a:extLst>
              <a:ext uri="{FF2B5EF4-FFF2-40B4-BE49-F238E27FC236}">
                <a16:creationId xmlns:a16="http://schemas.microsoft.com/office/drawing/2014/main" id="{03F17CE8-2B95-4285-B3AE-B6006F073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234" y="217416"/>
            <a:ext cx="1492429" cy="2073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E1C461-C885-0505-7D50-FC3E333E1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975" y="1039081"/>
            <a:ext cx="1371600" cy="1885950"/>
          </a:xfrm>
          <a:prstGeom prst="rect">
            <a:avLst/>
          </a:prstGeom>
        </p:spPr>
      </p:pic>
      <p:pic>
        <p:nvPicPr>
          <p:cNvPr id="10" name="Picture 9" descr="A cover of a book&#10;&#10;AI-generated content may be incorrect.">
            <a:extLst>
              <a:ext uri="{FF2B5EF4-FFF2-40B4-BE49-F238E27FC236}">
                <a16:creationId xmlns:a16="http://schemas.microsoft.com/office/drawing/2014/main" id="{37D88567-52CC-6EF8-6077-9C2A252C5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736" y="2554412"/>
            <a:ext cx="1495425" cy="2057400"/>
          </a:xfrm>
          <a:prstGeom prst="rect">
            <a:avLst/>
          </a:prstGeom>
        </p:spPr>
      </p:pic>
      <p:pic>
        <p:nvPicPr>
          <p:cNvPr id="11" name="Picture 10" descr="A cover of a book&#10;&#10;AI-generated content may be incorrect.">
            <a:extLst>
              <a:ext uri="{FF2B5EF4-FFF2-40B4-BE49-F238E27FC236}">
                <a16:creationId xmlns:a16="http://schemas.microsoft.com/office/drawing/2014/main" id="{D435DA91-617D-86C4-41A5-DCA7E1C92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8530" y="3480050"/>
            <a:ext cx="1466850" cy="2038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2C5030-76F6-FB27-E10A-53974CAC1A55}"/>
              </a:ext>
            </a:extLst>
          </p:cNvPr>
          <p:cNvSpPr txBox="1"/>
          <p:nvPr/>
        </p:nvSpPr>
        <p:spPr>
          <a:xfrm>
            <a:off x="1449653" y="5366331"/>
            <a:ext cx="7385406" cy="1323439"/>
          </a:xfrm>
          <a:prstGeom prst="rect">
            <a:avLst/>
          </a:prstGeom>
          <a:solidFill>
            <a:srgbClr val="CC99FF"/>
          </a:solidFill>
          <a:ln w="28575">
            <a:solidFill>
              <a:sysClr val="windowText" lastClr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Please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encourage your child to 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read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at home- worth 50% of GCSE Language and is THE most important thing your child can do to prepare for GCSE English Language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DC7CE650-1689-45BD-7F6A-A3BFD62DDFEA}"/>
              </a:ext>
            </a:extLst>
          </p:cNvPr>
          <p:cNvSpPr/>
          <p:nvPr/>
        </p:nvSpPr>
        <p:spPr>
          <a:xfrm>
            <a:off x="613279" y="572742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8FF662E8-378F-E42B-C7E0-D62520BFB0E9}"/>
              </a:ext>
            </a:extLst>
          </p:cNvPr>
          <p:cNvSpPr/>
          <p:nvPr/>
        </p:nvSpPr>
        <p:spPr>
          <a:xfrm>
            <a:off x="8839454" y="578564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qr code with a dinosaur&#10;&#10;AI-generated content may be incorrect.">
            <a:extLst>
              <a:ext uri="{FF2B5EF4-FFF2-40B4-BE49-F238E27FC236}">
                <a16:creationId xmlns:a16="http://schemas.microsoft.com/office/drawing/2014/main" id="{0F3CE458-62D0-8E66-FA13-FF694D0263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6930" y="5249883"/>
            <a:ext cx="1462657" cy="143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367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6D58D-119E-20CC-9386-F604E7F25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F90AD01-B982-71FF-C193-6CAE426F2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411" y="1392117"/>
            <a:ext cx="4142788" cy="203526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AA119B-EA19-B809-74A3-641B71966DE5}"/>
              </a:ext>
            </a:extLst>
          </p:cNvPr>
          <p:cNvSpPr txBox="1">
            <a:spLocks/>
          </p:cNvSpPr>
          <p:nvPr/>
        </p:nvSpPr>
        <p:spPr>
          <a:xfrm>
            <a:off x="99376" y="126253"/>
            <a:ext cx="6939398" cy="12013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000" b="1"/>
              <a:t>Core Subject Information – English 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924936-5F57-D168-7BF6-C9C4797FBC10}"/>
              </a:ext>
            </a:extLst>
          </p:cNvPr>
          <p:cNvSpPr txBox="1"/>
          <p:nvPr/>
        </p:nvSpPr>
        <p:spPr>
          <a:xfrm>
            <a:off x="1326388" y="5848184"/>
            <a:ext cx="7385406" cy="584775"/>
          </a:xfrm>
          <a:prstGeom prst="rect">
            <a:avLst/>
          </a:prstGeom>
          <a:solidFill>
            <a:srgbClr val="CC99FF"/>
          </a:solidFill>
          <a:ln w="28575">
            <a:solidFill>
              <a:sysClr val="windowText" lastClr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Please encourage your child to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read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at home- worth 50% of GCSE Language and is THE most important thing your child can do to prepare for GCSE English Language</a:t>
            </a: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587903E4-32F7-C312-30FB-928A6AE82078}"/>
              </a:ext>
            </a:extLst>
          </p:cNvPr>
          <p:cNvSpPr/>
          <p:nvPr/>
        </p:nvSpPr>
        <p:spPr>
          <a:xfrm>
            <a:off x="613279" y="572742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8CDCBF8-85B1-A184-6444-4E076212B032}"/>
              </a:ext>
            </a:extLst>
          </p:cNvPr>
          <p:cNvSpPr/>
          <p:nvPr/>
        </p:nvSpPr>
        <p:spPr>
          <a:xfrm>
            <a:off x="8839454" y="5785645"/>
            <a:ext cx="611998" cy="646331"/>
          </a:xfrm>
          <a:prstGeom prst="star5">
            <a:avLst/>
          </a:prstGeom>
          <a:solidFill>
            <a:srgbClr val="FFFF00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453DD8-B071-37A2-2F01-B9C5EF317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9007" y="5386652"/>
            <a:ext cx="1462657" cy="1438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B012B-E2E7-FB21-BB4C-E6DB81CC4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51"/>
          <a:stretch>
            <a:fillRect/>
          </a:stretch>
        </p:blipFill>
        <p:spPr>
          <a:xfrm>
            <a:off x="7612766" y="124313"/>
            <a:ext cx="4436500" cy="4981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F7ED1B-3FB0-F36E-2E49-8D393BC84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004" y="2765330"/>
            <a:ext cx="2114551" cy="3030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28679F-E40A-8B76-CBEE-125F991DF56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482" r="-370" b="401"/>
          <a:stretch>
            <a:fillRect/>
          </a:stretch>
        </p:blipFill>
        <p:spPr>
          <a:xfrm>
            <a:off x="4531658" y="986118"/>
            <a:ext cx="3083901" cy="328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39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451E2-D3D5-F242-C662-BC76F653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5789"/>
            <a:ext cx="8596668" cy="1320800"/>
          </a:xfrm>
        </p:spPr>
        <p:txBody>
          <a:bodyPr/>
          <a:lstStyle/>
          <a:p>
            <a:pPr algn="ctr"/>
            <a:r>
              <a:rPr lang="en-GB" dirty="0"/>
              <a:t>Coming to this theatre... 2nd November</a:t>
            </a:r>
            <a:br>
              <a:rPr lang="en-GB" dirty="0"/>
            </a:br>
            <a:r>
              <a:rPr lang="en-GB" dirty="0"/>
              <a:t>£10 per student</a:t>
            </a:r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73771B-97D7-F6EB-83DC-9EF360DA8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982" y="1815532"/>
            <a:ext cx="8584957" cy="474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57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4BBFDBE-7509-4C2D-88B9-9D00FBE33520}"/>
              </a:ext>
            </a:extLst>
          </p:cNvPr>
          <p:cNvSpPr/>
          <p:nvPr/>
        </p:nvSpPr>
        <p:spPr>
          <a:xfrm>
            <a:off x="128519" y="246431"/>
            <a:ext cx="8598622" cy="736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40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Core Subject Information : Science</a:t>
            </a:r>
            <a:endParaRPr lang="en-GB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7F3E3B-35A8-4364-903C-5E7350938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4038" y="264216"/>
            <a:ext cx="1682525" cy="1895186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6DEC0307-168F-7173-FC7F-458653F3B258}"/>
              </a:ext>
            </a:extLst>
          </p:cNvPr>
          <p:cNvSpPr txBox="1"/>
          <p:nvPr/>
        </p:nvSpPr>
        <p:spPr>
          <a:xfrm>
            <a:off x="851144" y="2614965"/>
            <a:ext cx="6745955" cy="1631216"/>
          </a:xfrm>
          <a:prstGeom prst="rect">
            <a:avLst/>
          </a:prstGeom>
          <a:solidFill>
            <a:schemeClr val="bg2"/>
          </a:solidFill>
          <a:ln w="76200">
            <a:solidFill>
              <a:srgbClr val="7030A0"/>
            </a:solidFill>
          </a:ln>
        </p:spPr>
        <p:txBody>
          <a:bodyPr wrap="square" rtlCol="0" anchor="ctr">
            <a:spAutoFit/>
          </a:bodyPr>
          <a:lstStyle/>
          <a:p>
            <a:pPr algn="ctr" fontAlgn="base"/>
            <a:r>
              <a:rPr lang="en-US" sz="2000" b="1" u="sng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Facts</a:t>
            </a:r>
            <a:endParaRPr lang="en-GB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US" sz="2000" b="1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Qualification Name: </a:t>
            </a:r>
            <a:r>
              <a:rPr lang="en-US" sz="2000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GCSE Combined Science - Trilogy</a:t>
            </a:r>
            <a:endParaRPr lang="en-GB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US" sz="2000" b="1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Assessment: </a:t>
            </a:r>
            <a:r>
              <a:rPr lang="en-US" sz="2000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100% Examination</a:t>
            </a:r>
            <a:endParaRPr lang="en-GB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/>
            <a:r>
              <a:rPr lang="en-US" sz="2000" b="1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Examination Board: </a:t>
            </a:r>
            <a:r>
              <a:rPr lang="en-US" sz="2000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AQA</a:t>
            </a:r>
          </a:p>
          <a:p>
            <a:pPr fontAlgn="base"/>
            <a:endParaRPr lang="en-GB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4D02C43B-3D89-4D15-BC42-8BE32B343F6B}"/>
              </a:ext>
            </a:extLst>
          </p:cNvPr>
          <p:cNvSpPr txBox="1"/>
          <p:nvPr/>
        </p:nvSpPr>
        <p:spPr>
          <a:xfrm>
            <a:off x="851145" y="1571375"/>
            <a:ext cx="6745955" cy="584775"/>
          </a:xfrm>
          <a:prstGeom prst="rect">
            <a:avLst/>
          </a:prstGeom>
          <a:solidFill>
            <a:schemeClr val="bg2"/>
          </a:solidFill>
          <a:ln w="76200">
            <a:solidFill>
              <a:srgbClr val="7030A0"/>
            </a:solidFill>
          </a:ln>
        </p:spPr>
        <p:txBody>
          <a:bodyPr wrap="square" lIns="91440" tIns="45720" rIns="91440" bIns="45720" rtlCol="0" anchor="ctr">
            <a:spAutoFit/>
          </a:bodyPr>
          <a:lstStyle/>
          <a:p>
            <a:pPr algn="ctr" fontAlgn="base"/>
            <a:r>
              <a:rPr lang="en-GB" sz="32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2 </a:t>
            </a:r>
            <a:r>
              <a:rPr lang="en-GB" sz="3200" dirty="0">
                <a:latin typeface="Times New Roman"/>
                <a:ea typeface="Times New Roman" panose="02020603050405020304" pitchFamily="18" charset="0"/>
                <a:cs typeface="Times New Roman"/>
              </a:rPr>
              <a:t>Routes</a:t>
            </a:r>
            <a:r>
              <a:rPr lang="en-GB" sz="3200" dirty="0"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 – No Decision until Year 11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626B25DA-21E1-499D-A215-3E5377F599B2}"/>
              </a:ext>
            </a:extLst>
          </p:cNvPr>
          <p:cNvSpPr txBox="1"/>
          <p:nvPr/>
        </p:nvSpPr>
        <p:spPr>
          <a:xfrm>
            <a:off x="851144" y="4728649"/>
            <a:ext cx="6745955" cy="1631216"/>
          </a:xfrm>
          <a:prstGeom prst="rect">
            <a:avLst/>
          </a:prstGeom>
          <a:solidFill>
            <a:srgbClr val="EAE5EB"/>
          </a:solidFill>
          <a:ln w="76200">
            <a:solidFill>
              <a:srgbClr val="7030A0"/>
            </a:solidFill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Facts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Qualification Name: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GCSE Biology, Chemistry &amp; Physics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Assessment: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100% Examination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Examination Board: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AQA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502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9154E4F4-0512-85C2-B08C-1CDB63340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36" y="1966489"/>
            <a:ext cx="5667145" cy="44749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66F4FB-7A56-4C29-86AD-3E7C47614895}"/>
              </a:ext>
            </a:extLst>
          </p:cNvPr>
          <p:cNvSpPr/>
          <p:nvPr/>
        </p:nvSpPr>
        <p:spPr>
          <a:xfrm>
            <a:off x="264996" y="148609"/>
            <a:ext cx="6905000" cy="13527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+mj-lt"/>
              </a:rPr>
              <a:t>Science Exam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29058-FC51-4957-BCC9-3F9E54710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199" y="4200503"/>
            <a:ext cx="2900566" cy="22503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3F3254-E7DB-4DB8-92C7-A1BB3353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199" y="1968182"/>
            <a:ext cx="2900566" cy="1413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E7649D-94F7-4896-A12B-DACCBCA48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3224" y="145676"/>
            <a:ext cx="1360641" cy="278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458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B415D38-45A4-822F-5CF6-F6CFEC6E5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38" y="287294"/>
            <a:ext cx="6789761" cy="990600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en-US">
                <a:solidFill>
                  <a:schemeClr val="tx1"/>
                </a:solidFill>
              </a:rPr>
              <a:t>   Homework Platform: </a:t>
            </a:r>
            <a:r>
              <a:rPr lang="en-US" err="1">
                <a:solidFill>
                  <a:schemeClr val="tx1"/>
                </a:solidFill>
              </a:rPr>
              <a:t>Tassomai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Content Placeholder 15" descr="GCSE science revision website and app — Tassomai">
            <a:extLst>
              <a:ext uri="{FF2B5EF4-FFF2-40B4-BE49-F238E27FC236}">
                <a16:creationId xmlns:a16="http://schemas.microsoft.com/office/drawing/2014/main" id="{4F083B5B-D390-2496-F483-97A8C5B44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8489" y="1576431"/>
            <a:ext cx="4158683" cy="3012473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5FFD26D-E2D1-8A38-253B-27D87286A004}"/>
              </a:ext>
            </a:extLst>
          </p:cNvPr>
          <p:cNvSpPr txBox="1"/>
          <p:nvPr/>
        </p:nvSpPr>
        <p:spPr>
          <a:xfrm>
            <a:off x="850109" y="5187854"/>
            <a:ext cx="6085553" cy="623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525252"/>
                </a:solidFill>
                <a:latin typeface="Open Sans"/>
                <a:ea typeface="Open Sans"/>
                <a:cs typeface="Open Sans"/>
              </a:rPr>
              <a:t>Students learn through quizzes and short videos, using our </a:t>
            </a:r>
            <a:r>
              <a:rPr lang="en-US" sz="1800" b="1">
                <a:solidFill>
                  <a:srgbClr val="525252"/>
                </a:solidFill>
                <a:latin typeface="Open Sans"/>
                <a:ea typeface="Open Sans"/>
                <a:cs typeface="Open Sans"/>
              </a:rPr>
              <a:t>mobile app</a:t>
            </a:r>
            <a:r>
              <a:rPr lang="en-US" sz="1800">
                <a:solidFill>
                  <a:srgbClr val="525252"/>
                </a:solidFill>
                <a:latin typeface="Open Sans"/>
                <a:ea typeface="Open Sans"/>
                <a:cs typeface="Open Sans"/>
              </a:rPr>
              <a:t> or other online devices. </a:t>
            </a:r>
          </a:p>
        </p:txBody>
      </p:sp>
      <p:pic>
        <p:nvPicPr>
          <p:cNvPr id="18" name="Picture 17" descr="Tassomai on X: &quot;Parents who tried our GCSE science quiz scored an average  of 6/15 (the average for Tassomai students was 9/15). Could you do better?  Find out at: https://t.co/j314EStNVS #GCSEscience #GCSEs2018">
            <a:extLst>
              <a:ext uri="{FF2B5EF4-FFF2-40B4-BE49-F238E27FC236}">
                <a16:creationId xmlns:a16="http://schemas.microsoft.com/office/drawing/2014/main" id="{4879212C-FFCB-17D9-6535-703857AED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98" y="1715658"/>
            <a:ext cx="4039214" cy="2730295"/>
          </a:xfrm>
          <a:prstGeom prst="rect">
            <a:avLst/>
          </a:prstGeom>
        </p:spPr>
      </p:pic>
      <p:sp>
        <p:nvSpPr>
          <p:cNvPr id="3" name="Title 11">
            <a:extLst>
              <a:ext uri="{FF2B5EF4-FFF2-40B4-BE49-F238E27FC236}">
                <a16:creationId xmlns:a16="http://schemas.microsoft.com/office/drawing/2014/main" id="{C4808EC3-ECB6-B646-5614-ECBEC23F22A6}"/>
              </a:ext>
            </a:extLst>
          </p:cNvPr>
          <p:cNvSpPr txBox="1">
            <a:spLocks/>
          </p:cNvSpPr>
          <p:nvPr/>
        </p:nvSpPr>
        <p:spPr>
          <a:xfrm>
            <a:off x="5261313" y="5871325"/>
            <a:ext cx="6789761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   Monday to Sunday - 5pm</a:t>
            </a:r>
          </a:p>
        </p:txBody>
      </p:sp>
    </p:spTree>
    <p:extLst>
      <p:ext uri="{BB962C8B-B14F-4D97-AF65-F5344CB8AC3E}">
        <p14:creationId xmlns:p14="http://schemas.microsoft.com/office/powerpoint/2010/main" val="379219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7A92D6-D310-41D9-B3EE-E7F1AE728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488" y="1410251"/>
            <a:ext cx="2202157" cy="3228975"/>
          </a:xfrm>
          <a:prstGeom prst="rect">
            <a:avLst/>
          </a:prstGeom>
        </p:spPr>
      </p:pic>
      <p:pic>
        <p:nvPicPr>
          <p:cNvPr id="1028" name="Picture 4" descr="GCSE Combined Science AQA Revision Guide - Higher Includes Online Edition, Videos &amp; Quizzes: For The 2025 And 2026 Exams (CGP AQA GCSE Combined">
            <a:extLst>
              <a:ext uri="{FF2B5EF4-FFF2-40B4-BE49-F238E27FC236}">
                <a16:creationId xmlns:a16="http://schemas.microsoft.com/office/drawing/2014/main" id="{9971C668-AC63-495B-8A94-88B8BD90A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37" y="1410252"/>
            <a:ext cx="22860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47C830-9C5F-4C78-9094-94EC0B1E9E8C}"/>
              </a:ext>
            </a:extLst>
          </p:cNvPr>
          <p:cNvSpPr/>
          <p:nvPr/>
        </p:nvSpPr>
        <p:spPr>
          <a:xfrm>
            <a:off x="632610" y="162869"/>
            <a:ext cx="5063635" cy="736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  <a:latin typeface="+mj-lt"/>
              </a:rPr>
              <a:t>Science Revision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6DEC0307-168F-7173-FC7F-458653F3B258}"/>
              </a:ext>
            </a:extLst>
          </p:cNvPr>
          <p:cNvSpPr txBox="1"/>
          <p:nvPr/>
        </p:nvSpPr>
        <p:spPr>
          <a:xfrm>
            <a:off x="1642461" y="5215784"/>
            <a:ext cx="4973304" cy="892552"/>
          </a:xfrm>
          <a:prstGeom prst="rect">
            <a:avLst/>
          </a:prstGeom>
          <a:solidFill>
            <a:schemeClr val="bg2"/>
          </a:solidFill>
          <a:ln w="76200">
            <a:solidFill>
              <a:srgbClr val="7030A0"/>
            </a:solidFill>
          </a:ln>
        </p:spPr>
        <p:txBody>
          <a:bodyPr wrap="square" rtlCol="0" anchor="ctr">
            <a:spAutoFit/>
          </a:bodyPr>
          <a:lstStyle/>
          <a:p>
            <a:pPr algn="ctr" fontAlgn="base"/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/>
            <a:r>
              <a:rPr lang="en-GB" sz="4000" dirty="0">
                <a:effectLst/>
                <a:latin typeface="+mj-lt"/>
                <a:ea typeface="Times New Roman" panose="02020603050405020304" pitchFamily="18" charset="0"/>
              </a:rPr>
              <a:t>Revision Letter 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50C21709-1B2F-9F36-83EA-00069258E27A}"/>
              </a:ext>
            </a:extLst>
          </p:cNvPr>
          <p:cNvSpPr txBox="1"/>
          <p:nvPr/>
        </p:nvSpPr>
        <p:spPr>
          <a:xfrm>
            <a:off x="7295408" y="1100689"/>
            <a:ext cx="3463557" cy="5447749"/>
          </a:xfrm>
          <a:prstGeom prst="rect">
            <a:avLst/>
          </a:prstGeom>
          <a:solidFill>
            <a:schemeClr val="bg2"/>
          </a:solidFill>
          <a:ln w="76200">
            <a:solidFill>
              <a:srgbClr val="7030A0"/>
            </a:solidFill>
          </a:ln>
        </p:spPr>
        <p:txBody>
          <a:bodyPr wrap="square" lIns="91440" tIns="45720" rIns="91440" bIns="45720" rtlCol="0" anchor="ctr">
            <a:noAutofit/>
          </a:bodyPr>
          <a:lstStyle/>
          <a:p>
            <a:endParaRPr lang="en-US" sz="160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en-US" sz="1600" kern="1200">
                <a:solidFill>
                  <a:srgbClr val="000000"/>
                </a:solidFill>
                <a:effectLst/>
                <a:latin typeface="Segoe UI" panose="020B0502040204020203" pitchFamily="34" charset="0"/>
                <a:ea typeface="+mn-ea"/>
              </a:rPr>
              <a:t> 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400" kern="12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+mn-ea"/>
                <a:cs typeface="Segoe UI" panose="020B0502040204020203" pitchFamily="34" charset="0"/>
              </a:rPr>
              <a:t> 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400" kern="12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+mn-ea"/>
                <a:cs typeface="Segoe UI" panose="020B0502040204020203" pitchFamily="34" charset="0"/>
              </a:rPr>
              <a:t> 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sz="10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FECECF-F7E4-4591-A921-C32B036F8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439" y="4185060"/>
            <a:ext cx="1885950" cy="2079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A6F828-C2C7-4957-A93F-059B11669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5777" y="1652056"/>
            <a:ext cx="2917020" cy="177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57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63012-00E8-47AD-93CE-2D9658A7C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097280"/>
            <a:ext cx="7886700" cy="583784"/>
          </a:xfrm>
        </p:spPr>
        <p:txBody>
          <a:bodyPr>
            <a:normAutofit fontScale="90000"/>
          </a:bodyPr>
          <a:lstStyle/>
          <a:p>
            <a:br>
              <a:rPr lang="en-GB"/>
            </a:br>
            <a:r>
              <a:rPr lang="en-GB"/>
              <a:t>       </a:t>
            </a:r>
            <a:br>
              <a:rPr lang="en-GB"/>
            </a:b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4AB1A-14D7-4676-B661-4709EAFE7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91" y="1681064"/>
            <a:ext cx="7886700" cy="1933074"/>
          </a:xfrm>
          <a:solidFill>
            <a:schemeClr val="bg1">
              <a:lumMod val="85000"/>
            </a:schemeClr>
          </a:solidFill>
          <a:ln w="57150"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/>
              <a:t>Science Priorities for this Term</a:t>
            </a:r>
            <a:endParaRPr lang="en-GB" sz="2400"/>
          </a:p>
          <a:p>
            <a:pPr marL="0" indent="0">
              <a:buNone/>
            </a:pPr>
            <a:r>
              <a:rPr lang="en-GB" sz="2400"/>
              <a:t>● Settling in – 3 Science Teachers</a:t>
            </a:r>
          </a:p>
          <a:p>
            <a:pPr marL="0" indent="0">
              <a:buNone/>
            </a:pPr>
            <a:r>
              <a:rPr lang="en-GB" sz="2400"/>
              <a:t>● Building relationships with teachers</a:t>
            </a:r>
          </a:p>
          <a:p>
            <a:pPr marL="0" indent="0">
              <a:buNone/>
            </a:pPr>
            <a:r>
              <a:rPr lang="en-GB" sz="2400"/>
              <a:t>● Consistency</a:t>
            </a:r>
            <a:endParaRPr lang="en-GB"/>
          </a:p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ED6C61-16DC-4C66-AA4C-B4D00A08B480}"/>
              </a:ext>
            </a:extLst>
          </p:cNvPr>
          <p:cNvSpPr/>
          <p:nvPr/>
        </p:nvSpPr>
        <p:spPr>
          <a:xfrm>
            <a:off x="711052" y="364574"/>
            <a:ext cx="5063635" cy="736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  <a:latin typeface="+mj-lt"/>
              </a:rPr>
              <a:t>Success in Science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DCF914-8B02-4D97-B7F8-9C60ACAACA26}"/>
              </a:ext>
            </a:extLst>
          </p:cNvPr>
          <p:cNvSpPr txBox="1">
            <a:spLocks/>
          </p:cNvSpPr>
          <p:nvPr/>
        </p:nvSpPr>
        <p:spPr>
          <a:xfrm>
            <a:off x="711459" y="3947234"/>
            <a:ext cx="8482012" cy="237040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7030A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4000" dirty="0"/>
              <a:t>Term 2 to 6</a:t>
            </a:r>
          </a:p>
          <a:p>
            <a:pPr marL="0" indent="0">
              <a:buNone/>
            </a:pPr>
            <a:r>
              <a:rPr lang="en-GB" sz="2800" dirty="0"/>
              <a:t>● </a:t>
            </a:r>
            <a:r>
              <a:rPr lang="en-US" sz="2400" i="0" u="none" strike="noStrike" kern="1200" spc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Structured</a:t>
            </a:r>
            <a:r>
              <a:rPr lang="en-US" sz="2400" i="0" u="none" strike="noStrike" kern="1200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questions/walking talking mock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style revision </a:t>
            </a:r>
            <a:r>
              <a:rPr lang="en-US" sz="2400" i="0" u="none" strike="noStrike" kern="1200" spc="0" baseline="0" dirty="0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style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   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sz="2400" dirty="0">
                <a:latin typeface="Calibri"/>
                <a:ea typeface="Calibri"/>
                <a:cs typeface="Calibri"/>
              </a:rPr>
              <a:t>● Use of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Revision Guide</a:t>
            </a:r>
            <a:endParaRPr lang="en-US" dirty="0"/>
          </a:p>
          <a:p>
            <a:pPr marL="0" indent="0">
              <a:buNone/>
            </a:pPr>
            <a:r>
              <a:rPr lang="en-GB" sz="2400" dirty="0">
                <a:latin typeface="Calibri"/>
                <a:ea typeface="Calibri"/>
                <a:cs typeface="Calibri"/>
              </a:rPr>
              <a:t>● Use of Revision Resources  - The Science Table</a:t>
            </a:r>
            <a:endParaRPr lang="en-US" sz="24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sz="2400" i="0" u="none" strike="noStrike" kern="1200" spc="0" baseline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 i="0" u="none" strike="noStrike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8C95E1-BD3B-4AD6-B263-CC2C7D718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553" y="1064379"/>
            <a:ext cx="3340095" cy="255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84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CA1A-8B42-1C84-8E50-2F132AE7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000000"/>
                </a:solidFill>
              </a:rPr>
              <a:t>Head Of Year – Welcome </a:t>
            </a:r>
            <a:endParaRPr lang="en-US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95718D-EBCA-8584-34E4-4A185576C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045" y="130032"/>
            <a:ext cx="4269662" cy="293348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089218-2CE0-3515-3651-2DC6A4E7D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Heather Penny-Larter</a:t>
            </a:r>
          </a:p>
          <a:p>
            <a:r>
              <a:rPr lang="en-GB" dirty="0"/>
              <a:t>38</a:t>
            </a:r>
            <a:r>
              <a:rPr lang="en-GB" baseline="30000" dirty="0"/>
              <a:t>th</a:t>
            </a:r>
            <a:r>
              <a:rPr lang="en-GB" dirty="0"/>
              <a:t> Year as a teacher</a:t>
            </a:r>
          </a:p>
          <a:p>
            <a:r>
              <a:rPr lang="en-GB" dirty="0"/>
              <a:t>Taught in many areas but my areas of specialism are English language and literature</a:t>
            </a:r>
          </a:p>
          <a:p>
            <a:r>
              <a:rPr lang="en-GB" dirty="0"/>
              <a:t>Mostly taught in UK but had a brief sojourn abroad</a:t>
            </a:r>
          </a:p>
          <a:p>
            <a:endParaRPr lang="en-GB" dirty="0"/>
          </a:p>
          <a:p>
            <a:r>
              <a:rPr lang="en-GB" dirty="0"/>
              <a:t>Choral Singer</a:t>
            </a:r>
          </a:p>
          <a:p>
            <a:r>
              <a:rPr lang="en-GB" dirty="0"/>
              <a:t>Bread Baker</a:t>
            </a:r>
          </a:p>
          <a:p>
            <a:r>
              <a:rPr lang="en-GB" dirty="0"/>
              <a:t>Reader</a:t>
            </a:r>
          </a:p>
          <a:p>
            <a:r>
              <a:rPr lang="en-GB" dirty="0"/>
              <a:t>Sports Enthusiast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C992E-CA03-F70A-2AF9-D7B7EFE2898C}"/>
              </a:ext>
            </a:extLst>
          </p:cNvPr>
          <p:cNvSpPr txBox="1"/>
          <p:nvPr/>
        </p:nvSpPr>
        <p:spPr>
          <a:xfrm>
            <a:off x="5638800" y="5921829"/>
            <a:ext cx="5998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Penny-larterh@deanerycofeacademy.org.uk</a:t>
            </a:r>
          </a:p>
        </p:txBody>
      </p:sp>
    </p:spTree>
    <p:extLst>
      <p:ext uri="{BB962C8B-B14F-4D97-AF65-F5344CB8AC3E}">
        <p14:creationId xmlns:p14="http://schemas.microsoft.com/office/powerpoint/2010/main" val="2753759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C20C-5B40-347F-EE5A-035B2ABE1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75801-56B8-F93C-7B3E-FCDB18ACF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Mrs Mobey – AHOY</a:t>
            </a:r>
          </a:p>
          <a:p>
            <a:r>
              <a:rPr lang="en-GB" dirty="0"/>
              <a:t>10.1 Mrs Waldron (formerly Miss Showler)</a:t>
            </a:r>
          </a:p>
          <a:p>
            <a:r>
              <a:rPr lang="en-GB" dirty="0"/>
              <a:t>10.2 Ms Shanahan</a:t>
            </a:r>
          </a:p>
          <a:p>
            <a:r>
              <a:rPr lang="en-GB" dirty="0"/>
              <a:t>10.3 Mrs Blondrage and Miss Komolafe</a:t>
            </a:r>
          </a:p>
          <a:p>
            <a:r>
              <a:rPr lang="en-GB" dirty="0"/>
              <a:t>10.4 Mr Jackaman</a:t>
            </a:r>
          </a:p>
          <a:p>
            <a:r>
              <a:rPr lang="en-GB" dirty="0"/>
              <a:t>10.5 Mrs Wright (mrs Thota)</a:t>
            </a:r>
          </a:p>
          <a:p>
            <a:r>
              <a:rPr lang="en-GB" dirty="0"/>
              <a:t>10.6 Mrs Young/Mrs Pegado</a:t>
            </a:r>
          </a:p>
          <a:p>
            <a:r>
              <a:rPr lang="en-GB" dirty="0"/>
              <a:t>Mrs Scotford KS4 Raising Standards Assistant Principal </a:t>
            </a:r>
          </a:p>
        </p:txBody>
      </p:sp>
    </p:spTree>
    <p:extLst>
      <p:ext uri="{BB962C8B-B14F-4D97-AF65-F5344CB8AC3E}">
        <p14:creationId xmlns:p14="http://schemas.microsoft.com/office/powerpoint/2010/main" val="427203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28CA-CD67-9683-B182-C7D26A4C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u="sng" dirty="0">
                <a:solidFill>
                  <a:srgbClr val="000000"/>
                </a:solidFill>
              </a:rPr>
              <a:t>Behaviour for Learning</a:t>
            </a:r>
            <a:endParaRPr lang="en-US" sz="4000"/>
          </a:p>
          <a:p>
            <a:endParaRPr lang="en-GB" dirty="0"/>
          </a:p>
        </p:txBody>
      </p:sp>
      <p:pic>
        <p:nvPicPr>
          <p:cNvPr id="4" name="Content Placeholder 3" descr="A purple square with black text&#10;&#10;AI-generated content may be incorrect.">
            <a:extLst>
              <a:ext uri="{FF2B5EF4-FFF2-40B4-BE49-F238E27FC236}">
                <a16:creationId xmlns:a16="http://schemas.microsoft.com/office/drawing/2014/main" id="{AFE75349-5FE8-B3AA-233C-3F2BB2675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753" y="1835240"/>
            <a:ext cx="3880773" cy="3880773"/>
          </a:xfrm>
          <a:prstGeom prst="rect">
            <a:avLst/>
          </a:prstGeom>
        </p:spPr>
      </p:pic>
      <p:pic>
        <p:nvPicPr>
          <p:cNvPr id="5" name="Picture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B9926B98-B25F-63BF-0DA2-67EAA1DAF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690" y="1395574"/>
            <a:ext cx="7844011" cy="536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61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7800-2AD2-0ED9-0CBC-55CBAD230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000000"/>
                </a:solidFill>
              </a:rPr>
              <a:t>Focus on Mental Health &amp; Wellbeing</a:t>
            </a:r>
            <a:endParaRPr lang="en-US" dirty="0"/>
          </a:p>
          <a:p>
            <a:endParaRPr lang="en-GB" sz="4000" dirty="0"/>
          </a:p>
        </p:txBody>
      </p:sp>
      <p:pic>
        <p:nvPicPr>
          <p:cNvPr id="4" name="Content Placeholder 3" descr="A person sitting on the floor with her hands on her face&#10;&#10;AI-generated content may be incorrect.">
            <a:extLst>
              <a:ext uri="{FF2B5EF4-FFF2-40B4-BE49-F238E27FC236}">
                <a16:creationId xmlns:a16="http://schemas.microsoft.com/office/drawing/2014/main" id="{7EDA7346-5C5A-9F33-BE35-6CF0C8C3F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6135" y="2040723"/>
            <a:ext cx="4424413" cy="3315695"/>
          </a:xfrm>
          <a:prstGeom prst="rect">
            <a:avLst/>
          </a:prstGeom>
        </p:spPr>
      </p:pic>
      <p:pic>
        <p:nvPicPr>
          <p:cNvPr id="5" name="Picture 4" descr="A purple rectangular sign with black text&#10;&#10;AI-generated content may be incorrect.">
            <a:extLst>
              <a:ext uri="{FF2B5EF4-FFF2-40B4-BE49-F238E27FC236}">
                <a16:creationId xmlns:a16="http://schemas.microsoft.com/office/drawing/2014/main" id="{449741D4-B380-1E8A-4AA8-5C751DDA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88" y="1395572"/>
            <a:ext cx="4650007" cy="540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36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ign with green and purple text&#10;&#10;AI-generated content may be incorrect.">
            <a:extLst>
              <a:ext uri="{FF2B5EF4-FFF2-40B4-BE49-F238E27FC236}">
                <a16:creationId xmlns:a16="http://schemas.microsoft.com/office/drawing/2014/main" id="{6F70F38A-6ADD-3802-652D-1CE79F9F3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" y="126086"/>
            <a:ext cx="9461409" cy="1888027"/>
          </a:xfrm>
          <a:prstGeom prst="rect">
            <a:avLst/>
          </a:prstGeom>
        </p:spPr>
      </p:pic>
      <p:pic>
        <p:nvPicPr>
          <p:cNvPr id="5" name="Picture 4" descr="A child sleeping in a bed&#10;&#10;AI-generated content may be incorrect.">
            <a:extLst>
              <a:ext uri="{FF2B5EF4-FFF2-40B4-BE49-F238E27FC236}">
                <a16:creationId xmlns:a16="http://schemas.microsoft.com/office/drawing/2014/main" id="{94CD04AF-FFF1-AEB2-538E-D92B8D458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337" y="2696965"/>
            <a:ext cx="5454988" cy="3381911"/>
          </a:xfrm>
          <a:prstGeom prst="rect">
            <a:avLst/>
          </a:prstGeom>
        </p:spPr>
      </p:pic>
      <p:pic>
        <p:nvPicPr>
          <p:cNvPr id="6" name="Picture 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8D2EA91-973B-B2EF-3E09-D1447A3B6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678" y="1163280"/>
            <a:ext cx="3924300" cy="2562225"/>
          </a:xfrm>
          <a:prstGeom prst="rect">
            <a:avLst/>
          </a:prstGeom>
        </p:spPr>
      </p:pic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E4B0FDA-B069-E6A9-CD91-E9A3A7785E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766" y="1319747"/>
            <a:ext cx="4305300" cy="1838325"/>
          </a:xfrm>
          <a:prstGeom prst="rect">
            <a:avLst/>
          </a:prstGeom>
        </p:spPr>
      </p:pic>
      <p:pic>
        <p:nvPicPr>
          <p:cNvPr id="8" name="Picture 7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9D013C1A-8C5D-6484-6807-6F1308C61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906" y="2976723"/>
            <a:ext cx="5809715" cy="3104936"/>
          </a:xfrm>
          <a:prstGeom prst="rect">
            <a:avLst/>
          </a:prstGeom>
        </p:spPr>
      </p:pic>
      <p:pic>
        <p:nvPicPr>
          <p:cNvPr id="9" name="Picture 8" descr="A blue and black logo&#10;&#10;AI-generated content may be incorrect.">
            <a:extLst>
              <a:ext uri="{FF2B5EF4-FFF2-40B4-BE49-F238E27FC236}">
                <a16:creationId xmlns:a16="http://schemas.microsoft.com/office/drawing/2014/main" id="{F135C569-D6DD-C113-C597-7D63627073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5765" y="5570199"/>
            <a:ext cx="5753100" cy="1847850"/>
          </a:xfrm>
          <a:prstGeom prst="rect">
            <a:avLst/>
          </a:prstGeom>
        </p:spPr>
      </p:pic>
      <p:pic>
        <p:nvPicPr>
          <p:cNvPr id="10" name="Picture 9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D06FBF37-34E5-2DD0-4E2D-7305CE35FF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89" y="4066853"/>
            <a:ext cx="4026828" cy="256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207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A36CE-A8B6-BB14-8CDC-438A2B906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307" y="212942"/>
            <a:ext cx="8596668" cy="1320800"/>
          </a:xfrm>
        </p:spPr>
        <p:txBody>
          <a:bodyPr>
            <a:normAutofit/>
          </a:bodyPr>
          <a:lstStyle/>
          <a:p>
            <a:r>
              <a:rPr lang="en-US" sz="4400"/>
              <a:t>What did last year's Yr11 say?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3BC74-64C7-BDAF-5FAB-2B14599B2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998" y="1534288"/>
            <a:ext cx="9294581" cy="46532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b="1" dirty="0">
                <a:latin typeface="Arial"/>
                <a:cs typeface="Arial"/>
              </a:rPr>
              <a:t>What helped you the most:</a:t>
            </a:r>
            <a:endParaRPr lang="en-US" sz="240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b="1" dirty="0">
                <a:latin typeface="Arial"/>
                <a:cs typeface="Arial"/>
              </a:rPr>
              <a:t>Top Answer = Family support</a:t>
            </a:r>
          </a:p>
          <a:p>
            <a:pPr>
              <a:buNone/>
            </a:pPr>
            <a:r>
              <a:rPr lang="en-US" sz="2000" b="1" dirty="0">
                <a:latin typeface="Arial"/>
                <a:cs typeface="Arial"/>
              </a:rPr>
              <a:t>2nd = </a:t>
            </a:r>
            <a:r>
              <a:rPr lang="en-US" sz="2400" b="1" dirty="0">
                <a:latin typeface="Arial"/>
                <a:cs typeface="Arial"/>
              </a:rPr>
              <a:t>The pre-exam revision and morning booster sessions</a:t>
            </a:r>
            <a:endParaRPr lang="en-US" sz="2400">
              <a:latin typeface="Trebuchet MS"/>
              <a:cs typeface="Arial"/>
            </a:endParaRPr>
          </a:p>
          <a:p>
            <a:pPr>
              <a:buNone/>
            </a:pPr>
            <a:r>
              <a:rPr lang="en-US" sz="2400" b="1" dirty="0">
                <a:latin typeface="Arial"/>
                <a:cs typeface="Arial"/>
              </a:rPr>
              <a:t>3rd = Teachers</a:t>
            </a:r>
          </a:p>
          <a:p>
            <a:endParaRPr lang="en-US" sz="2400" b="1" dirty="0">
              <a:latin typeface="Arial"/>
              <a:cs typeface="Arial"/>
            </a:endParaRPr>
          </a:p>
          <a:p>
            <a:r>
              <a:rPr lang="en-US" sz="2400" b="1" dirty="0">
                <a:latin typeface="Arial"/>
                <a:cs typeface="Arial"/>
              </a:rPr>
              <a:t>Most common improvement suggestions: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42% wanted revision to start earlier</a:t>
            </a:r>
          </a:p>
          <a:p>
            <a:pPr marL="0" indent="0">
              <a:buNone/>
            </a:pPr>
            <a:r>
              <a:rPr lang="en-US" sz="2400" dirty="0"/>
              <a:t>38% wanted more revision sessions </a:t>
            </a:r>
          </a:p>
          <a:p>
            <a:pPr marL="0" indent="0">
              <a:buNone/>
            </a:pPr>
            <a:r>
              <a:rPr lang="en-US" sz="2400" dirty="0"/>
              <a:t>20% wanted better food</a:t>
            </a:r>
          </a:p>
        </p:txBody>
      </p:sp>
    </p:spTree>
    <p:extLst>
      <p:ext uri="{BB962C8B-B14F-4D97-AF65-F5344CB8AC3E}">
        <p14:creationId xmlns:p14="http://schemas.microsoft.com/office/powerpoint/2010/main" val="3340454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C0F52-5BEE-C6CE-4897-71DB75FA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u="sng" dirty="0">
                <a:solidFill>
                  <a:srgbClr val="000000"/>
                </a:solidFill>
              </a:rPr>
              <a:t>How Parents Can Help</a:t>
            </a:r>
            <a:endParaRPr lang="en-US" sz="4000" dirty="0"/>
          </a:p>
          <a:p>
            <a:endParaRPr lang="en-GB" dirty="0"/>
          </a:p>
        </p:txBody>
      </p:sp>
      <p:pic>
        <p:nvPicPr>
          <p:cNvPr id="5" name="Content Placeholder 4" descr="A purple sign with black text&#10;&#10;AI-generated content may be incorrect.">
            <a:extLst>
              <a:ext uri="{FF2B5EF4-FFF2-40B4-BE49-F238E27FC236}">
                <a16:creationId xmlns:a16="http://schemas.microsoft.com/office/drawing/2014/main" id="{78315E02-E7EF-0952-0E7C-6B5951E94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791" y="1629757"/>
            <a:ext cx="3945663" cy="5070862"/>
          </a:xfrm>
          <a:prstGeom prst="rect">
            <a:avLst/>
          </a:prstGeom>
        </p:spPr>
      </p:pic>
      <p:pic>
        <p:nvPicPr>
          <p:cNvPr id="6" name="Picture 5" descr="A group of people walking in a line&#10;&#10;AI-generated content may be incorrect.">
            <a:extLst>
              <a:ext uri="{FF2B5EF4-FFF2-40B4-BE49-F238E27FC236}">
                <a16:creationId xmlns:a16="http://schemas.microsoft.com/office/drawing/2014/main" id="{5F3027E7-CEF4-C501-23CE-B981AB034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816" y="3822254"/>
            <a:ext cx="6323851" cy="2946436"/>
          </a:xfrm>
          <a:prstGeom prst="rect">
            <a:avLst/>
          </a:prstGeom>
        </p:spPr>
      </p:pic>
      <p:pic>
        <p:nvPicPr>
          <p:cNvPr id="8" name="Picture 7" descr="A diagram of different colored arrows&#10;&#10;AI-generated content may be incorrect.">
            <a:extLst>
              <a:ext uri="{FF2B5EF4-FFF2-40B4-BE49-F238E27FC236}">
                <a16:creationId xmlns:a16="http://schemas.microsoft.com/office/drawing/2014/main" id="{AE5D7590-E00B-542E-2112-CFC1970D8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539" y="977650"/>
            <a:ext cx="3370674" cy="230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14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AEC6-39B6-E1A8-0902-B754659DB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151456-BFB2-22A5-E5A3-CDB723EF9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865" y="5429282"/>
            <a:ext cx="9179632" cy="1307473"/>
          </a:xfrm>
        </p:spPr>
        <p:txBody>
          <a:bodyPr>
            <a:normAutofit/>
          </a:bodyPr>
          <a:lstStyle/>
          <a:p>
            <a:pPr algn="l"/>
            <a:r>
              <a:rPr lang="en-GB" sz="2400" dirty="0"/>
              <a:t>There is a booklet to take with you covering all the information given this evening. Information will also be shared on the school website. </a:t>
            </a:r>
            <a:endParaRPr lang="en-US" sz="2400" dirty="0"/>
          </a:p>
        </p:txBody>
      </p:sp>
      <p:pic>
        <p:nvPicPr>
          <p:cNvPr id="5" name="Picture 4" descr="A logo for a company&#10;&#10;AI-generated content may be incorrect.">
            <a:extLst>
              <a:ext uri="{FF2B5EF4-FFF2-40B4-BE49-F238E27FC236}">
                <a16:creationId xmlns:a16="http://schemas.microsoft.com/office/drawing/2014/main" id="{1EF161C9-5714-17D1-B8A9-688D17AA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655" y="173869"/>
            <a:ext cx="1947643" cy="867070"/>
          </a:xfrm>
          <a:prstGeom prst="rect">
            <a:avLst/>
          </a:prstGeom>
        </p:spPr>
      </p:pic>
      <p:pic>
        <p:nvPicPr>
          <p:cNvPr id="7" name="Picture 6" descr="A logo for a company&#10;&#10;AI-generated content may be incorrect.">
            <a:extLst>
              <a:ext uri="{FF2B5EF4-FFF2-40B4-BE49-F238E27FC236}">
                <a16:creationId xmlns:a16="http://schemas.microsoft.com/office/drawing/2014/main" id="{0C3AFC10-8049-F479-0369-ECC42DA2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6331" y="5180391"/>
            <a:ext cx="2120548" cy="15557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9C4985-6B91-0429-92DD-14E0CF793AA9}"/>
              </a:ext>
            </a:extLst>
          </p:cNvPr>
          <p:cNvSpPr txBox="1"/>
          <p:nvPr/>
        </p:nvSpPr>
        <p:spPr>
          <a:xfrm>
            <a:off x="957265" y="258933"/>
            <a:ext cx="889267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5400" dirty="0">
                <a:solidFill>
                  <a:srgbClr val="7030A0"/>
                </a:solidFill>
              </a:rPr>
              <a:t>August 2028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D19BC8-510B-CE8A-B39F-5314818A52F4}"/>
              </a:ext>
            </a:extLst>
          </p:cNvPr>
          <p:cNvSpPr txBox="1"/>
          <p:nvPr/>
        </p:nvSpPr>
        <p:spPr>
          <a:xfrm>
            <a:off x="3137140" y="1266265"/>
            <a:ext cx="492423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/>
              <a:t>We will see success together!</a:t>
            </a:r>
            <a:endParaRPr lang="en-US" sz="2800"/>
          </a:p>
        </p:txBody>
      </p:sp>
      <p:pic>
        <p:nvPicPr>
          <p:cNvPr id="8" name="Picture 7" descr="A group of people holding papers&#10;&#10;AI-generated content may be incorrect.">
            <a:extLst>
              <a:ext uri="{FF2B5EF4-FFF2-40B4-BE49-F238E27FC236}">
                <a16:creationId xmlns:a16="http://schemas.microsoft.com/office/drawing/2014/main" id="{18A427D7-C7A6-92C6-3CF6-9F55458DD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733" y="1782620"/>
            <a:ext cx="3118421" cy="3284199"/>
          </a:xfrm>
          <a:prstGeom prst="rect">
            <a:avLst/>
          </a:prstGeom>
        </p:spPr>
      </p:pic>
      <p:pic>
        <p:nvPicPr>
          <p:cNvPr id="9" name="Picture 8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FD888417-E218-E6D7-3A61-366D7B825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786" y="2295364"/>
            <a:ext cx="1866900" cy="2524125"/>
          </a:xfrm>
          <a:prstGeom prst="rect">
            <a:avLst/>
          </a:prstGeom>
        </p:spPr>
      </p:pic>
      <p:pic>
        <p:nvPicPr>
          <p:cNvPr id="10" name="Picture 9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293E3572-9F20-B70D-5D4E-6BBFBA483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7299" y="1046733"/>
            <a:ext cx="2332234" cy="2598399"/>
          </a:xfrm>
          <a:prstGeom prst="rect">
            <a:avLst/>
          </a:prstGeom>
        </p:spPr>
      </p:pic>
      <p:pic>
        <p:nvPicPr>
          <p:cNvPr id="11" name="Picture 10" descr="A person holding a piece of paper and smiling&#10;&#10;AI-generated content may be incorrect.">
            <a:extLst>
              <a:ext uri="{FF2B5EF4-FFF2-40B4-BE49-F238E27FC236}">
                <a16:creationId xmlns:a16="http://schemas.microsoft.com/office/drawing/2014/main" id="{23C37382-1852-AE30-F6E7-59316C13E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9943" y="3574945"/>
            <a:ext cx="2250554" cy="3231791"/>
          </a:xfrm>
          <a:prstGeom prst="rect">
            <a:avLst/>
          </a:prstGeom>
        </p:spPr>
      </p:pic>
      <p:pic>
        <p:nvPicPr>
          <p:cNvPr id="12" name="Picture 11" descr="A person and person standing in front of balloons&#10;&#10;AI-generated content may be incorrect.">
            <a:extLst>
              <a:ext uri="{FF2B5EF4-FFF2-40B4-BE49-F238E27FC236}">
                <a16:creationId xmlns:a16="http://schemas.microsoft.com/office/drawing/2014/main" id="{0830C119-5C12-21FB-3815-4FF1695F50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9636" y="1784921"/>
            <a:ext cx="3079357" cy="333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35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8CC45B0B59514CA1980BF4ADC87A59" ma:contentTypeVersion="17" ma:contentTypeDescription="Create a new document." ma:contentTypeScope="" ma:versionID="c80b070de9bc572cc550cbedb2030dec">
  <xsd:schema xmlns:xsd="http://www.w3.org/2001/XMLSchema" xmlns:xs="http://www.w3.org/2001/XMLSchema" xmlns:p="http://schemas.microsoft.com/office/2006/metadata/properties" xmlns:ns2="0c079a4f-5def-448d-84e1-107fa6a1da11" xmlns:ns3="3daed51f-786e-4439-8c8a-8dd4a42af93f" targetNamespace="http://schemas.microsoft.com/office/2006/metadata/properties" ma:root="true" ma:fieldsID="870b6094d0d17fb61cf35764e8becca2" ns2:_="" ns3:_="">
    <xsd:import namespace="0c079a4f-5def-448d-84e1-107fa6a1da11"/>
    <xsd:import namespace="3daed51f-786e-4439-8c8a-8dd4a42af9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79a4f-5def-448d-84e1-107fa6a1da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2271265-baed-46f4-a92d-6ecabcdb7b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ed51f-786e-4439-8c8a-8dd4a42af93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ca338857-365c-4c9b-9382-722a5e7aaceb}" ma:internalName="TaxCatchAll" ma:showField="CatchAllData" ma:web="3daed51f-786e-4439-8c8a-8dd4a42af9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079a4f-5def-448d-84e1-107fa6a1da11">
      <Terms xmlns="http://schemas.microsoft.com/office/infopath/2007/PartnerControls"/>
    </lcf76f155ced4ddcb4097134ff3c332f>
    <TaxCatchAll xmlns="3daed51f-786e-4439-8c8a-8dd4a42af93f" xsi:nil="true"/>
  </documentManagement>
</p:properties>
</file>

<file path=customXml/itemProps1.xml><?xml version="1.0" encoding="utf-8"?>
<ds:datastoreItem xmlns:ds="http://schemas.openxmlformats.org/officeDocument/2006/customXml" ds:itemID="{031050EF-F05A-48D2-85BA-028064298C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36483B-F6B7-4345-A198-A6807914B9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79a4f-5def-448d-84e1-107fa6a1da11"/>
    <ds:schemaRef ds:uri="3daed51f-786e-4439-8c8a-8dd4a42af9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F8BB8B-8B12-4BAA-8646-D9BB1B677816}">
  <ds:schemaRefs>
    <ds:schemaRef ds:uri="http://schemas.microsoft.com/office/2006/metadata/properties"/>
    <ds:schemaRef ds:uri="http://schemas.microsoft.com/office/infopath/2007/PartnerControls"/>
    <ds:schemaRef ds:uri="0c079a4f-5def-448d-84e1-107fa6a1da11"/>
    <ds:schemaRef ds:uri="3daed51f-786e-4439-8c8a-8dd4a42af93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1392</Words>
  <Application>Microsoft Office PowerPoint</Application>
  <PresentationFormat>Widescreen</PresentationFormat>
  <Paragraphs>207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Aptos</vt:lpstr>
      <vt:lpstr>Aptos Display</vt:lpstr>
      <vt:lpstr>Aptos Narrow</vt:lpstr>
      <vt:lpstr>Arial</vt:lpstr>
      <vt:lpstr>Calibri</vt:lpstr>
      <vt:lpstr>Calibri Light</vt:lpstr>
      <vt:lpstr>Mangal</vt:lpstr>
      <vt:lpstr>Open Sans</vt:lpstr>
      <vt:lpstr>Segoe UI</vt:lpstr>
      <vt:lpstr>Times New Roman</vt:lpstr>
      <vt:lpstr>Trebuchet MS</vt:lpstr>
      <vt:lpstr>Wingdings</vt:lpstr>
      <vt:lpstr>Wingdings 3</vt:lpstr>
      <vt:lpstr>office theme</vt:lpstr>
      <vt:lpstr>Facet</vt:lpstr>
      <vt:lpstr>Year 10  Key to Success evening</vt:lpstr>
      <vt:lpstr>Outstanding academic achievement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Core Subject Information - Maths</vt:lpstr>
      <vt:lpstr>PowerPoint Presentation</vt:lpstr>
      <vt:lpstr>PowerPoint Presentation</vt:lpstr>
      <vt:lpstr>PowerPoint Presentation</vt:lpstr>
      <vt:lpstr>Core Subject Information – Maths Homework</vt:lpstr>
      <vt:lpstr>PowerPoint Presentation</vt:lpstr>
      <vt:lpstr>PowerPoint Presentation</vt:lpstr>
      <vt:lpstr>Year 10 Maths – Tips and Advice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Coming to this theatre... 2nd November £10 per student</vt:lpstr>
      <vt:lpstr>PowerPoint Presentation</vt:lpstr>
      <vt:lpstr>PowerPoint Presentation</vt:lpstr>
      <vt:lpstr>   Homework Platform: Tassomai</vt:lpstr>
      <vt:lpstr>PowerPoint Presentation</vt:lpstr>
      <vt:lpstr>         </vt:lpstr>
      <vt:lpstr>Head Of Year – Welcome  </vt:lpstr>
      <vt:lpstr>Year Team</vt:lpstr>
      <vt:lpstr>Behaviour for Learning </vt:lpstr>
      <vt:lpstr>Focus on Mental Health &amp; Wellbeing </vt:lpstr>
      <vt:lpstr>PowerPoint Presentation</vt:lpstr>
      <vt:lpstr>What did last year's Yr11 say?</vt:lpstr>
      <vt:lpstr>How Parents Can Help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Scotford (DEA Staff)</dc:creator>
  <cp:lastModifiedBy>Lisa Scotford (DEA Staff)</cp:lastModifiedBy>
  <cp:revision>167</cp:revision>
  <dcterms:created xsi:type="dcterms:W3CDTF">2025-09-19T07:42:47Z</dcterms:created>
  <dcterms:modified xsi:type="dcterms:W3CDTF">2026-09-25T07:39:28Z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0x010100EA8CC45B0B59514CA1980BF4ADC87A59</vt:lpwstr>
  </property>
  <property fmtid="{D5CDD505-2E9C-101B-9397-08002B2CF9AE}" pid="3" name="MediaServiceImageTags">
    <vt:lpwstr/>
  </property>
</Properties>
</file>