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88" r:id="rId5"/>
    <p:sldId id="285" r:id="rId6"/>
    <p:sldId id="289" r:id="rId7"/>
    <p:sldId id="290" r:id="rId8"/>
    <p:sldId id="291" r:id="rId9"/>
    <p:sldId id="292" r:id="rId10"/>
    <p:sldId id="269" r:id="rId11"/>
    <p:sldId id="273" r:id="rId12"/>
    <p:sldId id="274" r:id="rId13"/>
    <p:sldId id="275" r:id="rId14"/>
    <p:sldId id="276" r:id="rId15"/>
    <p:sldId id="267" r:id="rId16"/>
    <p:sldId id="256" r:id="rId17"/>
    <p:sldId id="279" r:id="rId18"/>
    <p:sldId id="282" r:id="rId19"/>
    <p:sldId id="28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CC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7789" autoAdjust="0"/>
  </p:normalViewPr>
  <p:slideViewPr>
    <p:cSldViewPr snapToGrid="0">
      <p:cViewPr varScale="1">
        <p:scale>
          <a:sx n="99" d="100"/>
          <a:sy n="99" d="100"/>
        </p:scale>
        <p:origin x="1032"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27A0EB-116F-47FF-A2D5-45DD164EEEE2}" type="datetimeFigureOut">
              <a:rPr lang="en-GB" smtClean="0"/>
              <a:t>29/01/2025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980C30-3FAF-4D70-85C0-B79483700942}" type="slidenum">
              <a:rPr lang="en-GB" smtClean="0"/>
              <a:t>‹#›</a:t>
            </a:fld>
            <a:endParaRPr lang="en-GB"/>
          </a:p>
        </p:txBody>
      </p:sp>
    </p:spTree>
    <p:extLst>
      <p:ext uri="{BB962C8B-B14F-4D97-AF65-F5344CB8AC3E}">
        <p14:creationId xmlns:p14="http://schemas.microsoft.com/office/powerpoint/2010/main" val="1093836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Explicitly</a:t>
            </a:r>
            <a:r>
              <a:rPr lang="en-US" baseline="0" dirty="0"/>
              <a:t> refer to evidence and the importance of evidence in our writing</a:t>
            </a:r>
          </a:p>
          <a:p>
            <a:pPr marL="171450" indent="-171450">
              <a:buFontTx/>
              <a:buChar char="-"/>
            </a:pPr>
            <a:r>
              <a:rPr lang="en-US" baseline="0" dirty="0"/>
              <a:t>We cannot make fully justified, rational, logical arguments without it</a:t>
            </a:r>
          </a:p>
          <a:p>
            <a:pPr marL="171450" indent="-171450">
              <a:buFontTx/>
              <a:buChar char="-"/>
            </a:pPr>
            <a:r>
              <a:rPr lang="en-US" baseline="0" dirty="0"/>
              <a:t>Students should copy this quote into their books, highlight it or box it so it stands out</a:t>
            </a:r>
          </a:p>
          <a:p>
            <a:pPr marL="171450" indent="-171450">
              <a:buFontTx/>
              <a:buChar char="-"/>
            </a:pPr>
            <a:r>
              <a:rPr lang="en-US" baseline="0" dirty="0"/>
              <a:t>Students should refer to this evidence in their writing later in the lesson</a:t>
            </a:r>
            <a:endParaRPr lang="en-GB" dirty="0"/>
          </a:p>
        </p:txBody>
      </p:sp>
      <p:sp>
        <p:nvSpPr>
          <p:cNvPr id="4" name="Slide Number Placeholder 3"/>
          <p:cNvSpPr>
            <a:spLocks noGrp="1"/>
          </p:cNvSpPr>
          <p:nvPr>
            <p:ph type="sldNum" sz="quarter" idx="10"/>
          </p:nvPr>
        </p:nvSpPr>
        <p:spPr/>
        <p:txBody>
          <a:bodyPr/>
          <a:lstStyle/>
          <a:p>
            <a:fld id="{1CB77CBA-8243-4FD2-A555-17EC3DF410E9}" type="slidenum">
              <a:rPr lang="en-GB" altLang="en-US" smtClean="0"/>
              <a:pPr/>
              <a:t>1</a:t>
            </a:fld>
            <a:endParaRPr lang="en-GB" altLang="en-US"/>
          </a:p>
        </p:txBody>
      </p:sp>
    </p:spTree>
    <p:extLst>
      <p:ext uri="{BB962C8B-B14F-4D97-AF65-F5344CB8AC3E}">
        <p14:creationId xmlns:p14="http://schemas.microsoft.com/office/powerpoint/2010/main" val="9233317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Why is the Qur’an the superior authority</a:t>
            </a:r>
            <a:r>
              <a:rPr lang="en-US" baseline="0" dirty="0"/>
              <a:t> in Islam?</a:t>
            </a:r>
          </a:p>
          <a:p>
            <a:pPr marL="171450" indent="-171450">
              <a:buFontTx/>
              <a:buChar char="-"/>
            </a:pPr>
            <a:r>
              <a:rPr lang="en-US" baseline="0" dirty="0"/>
              <a:t>Go through the reasons, explaining and clarifying where necessary</a:t>
            </a:r>
          </a:p>
          <a:p>
            <a:pPr marL="171450" indent="-171450">
              <a:buFontTx/>
              <a:buChar char="-"/>
            </a:pPr>
            <a:r>
              <a:rPr lang="en-US" baseline="0" dirty="0"/>
              <a:t>There will be questions on this later in the lesson</a:t>
            </a:r>
          </a:p>
        </p:txBody>
      </p:sp>
      <p:sp>
        <p:nvSpPr>
          <p:cNvPr id="4" name="Slide Number Placeholder 3"/>
          <p:cNvSpPr>
            <a:spLocks noGrp="1"/>
          </p:cNvSpPr>
          <p:nvPr>
            <p:ph type="sldNum" sz="quarter" idx="10"/>
          </p:nvPr>
        </p:nvSpPr>
        <p:spPr/>
        <p:txBody>
          <a:bodyPr/>
          <a:lstStyle/>
          <a:p>
            <a:fld id="{43980C30-3FAF-4D70-85C0-B79483700942}" type="slidenum">
              <a:rPr lang="en-GB" smtClean="0"/>
              <a:t>10</a:t>
            </a:fld>
            <a:endParaRPr lang="en-GB"/>
          </a:p>
        </p:txBody>
      </p:sp>
    </p:spTree>
    <p:extLst>
      <p:ext uri="{BB962C8B-B14F-4D97-AF65-F5344CB8AC3E}">
        <p14:creationId xmlns:p14="http://schemas.microsoft.com/office/powerpoint/2010/main" val="2787112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What’s in the Quran?</a:t>
            </a:r>
          </a:p>
          <a:p>
            <a:pPr marL="171450" indent="-171450">
              <a:buFontTx/>
              <a:buChar char="-"/>
            </a:pPr>
            <a:r>
              <a:rPr lang="en-US" dirty="0"/>
              <a:t>You may want to frame this with a comparison to another holy text.  For example, what is in the Bible?  What do Christians</a:t>
            </a:r>
            <a:r>
              <a:rPr lang="en-US" baseline="0" dirty="0"/>
              <a:t> gain from reading it?</a:t>
            </a:r>
          </a:p>
          <a:p>
            <a:pPr marL="171450" indent="-171450">
              <a:buFontTx/>
              <a:buChar char="-"/>
            </a:pPr>
            <a:r>
              <a:rPr lang="en-US" baseline="0" dirty="0"/>
              <a:t>Then, go through the list of what is in the Qur’an</a:t>
            </a:r>
          </a:p>
          <a:p>
            <a:pPr marL="171450" indent="-171450">
              <a:buFontTx/>
              <a:buChar char="-"/>
            </a:pPr>
            <a:r>
              <a:rPr lang="en-US" baseline="0" dirty="0"/>
              <a:t>What is the same and/or different with what’s in the Bible?</a:t>
            </a:r>
            <a:endParaRPr lang="en-GB" dirty="0"/>
          </a:p>
        </p:txBody>
      </p:sp>
      <p:sp>
        <p:nvSpPr>
          <p:cNvPr id="4" name="Slide Number Placeholder 3"/>
          <p:cNvSpPr>
            <a:spLocks noGrp="1"/>
          </p:cNvSpPr>
          <p:nvPr>
            <p:ph type="sldNum" sz="quarter" idx="10"/>
          </p:nvPr>
        </p:nvSpPr>
        <p:spPr/>
        <p:txBody>
          <a:bodyPr/>
          <a:lstStyle/>
          <a:p>
            <a:fld id="{43980C30-3FAF-4D70-85C0-B79483700942}" type="slidenum">
              <a:rPr lang="en-GB" smtClean="0"/>
              <a:t>11</a:t>
            </a:fld>
            <a:endParaRPr lang="en-GB"/>
          </a:p>
        </p:txBody>
      </p:sp>
    </p:spTree>
    <p:extLst>
      <p:ext uri="{BB962C8B-B14F-4D97-AF65-F5344CB8AC3E}">
        <p14:creationId xmlns:p14="http://schemas.microsoft.com/office/powerpoint/2010/main" val="39587066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Go through the Sunnah and the Hadith</a:t>
            </a:r>
          </a:p>
          <a:p>
            <a:pPr marL="171450" indent="-171450">
              <a:buFontTx/>
              <a:buChar char="-"/>
            </a:pPr>
            <a:r>
              <a:rPr lang="en-US" dirty="0"/>
              <a:t>Add the key words into key</a:t>
            </a:r>
            <a:r>
              <a:rPr lang="en-US" baseline="0" dirty="0"/>
              <a:t> word glossaries</a:t>
            </a:r>
          </a:p>
          <a:p>
            <a:pPr marL="171450" indent="-171450">
              <a:buFontTx/>
              <a:buChar char="-"/>
            </a:pPr>
            <a:r>
              <a:rPr lang="en-US" baseline="0" dirty="0"/>
              <a:t>Students will need to be able to articulate why these sources of authority may also be important and compare them with the importance of the Qur’an</a:t>
            </a:r>
            <a:endParaRPr lang="en-GB" dirty="0"/>
          </a:p>
        </p:txBody>
      </p:sp>
      <p:sp>
        <p:nvSpPr>
          <p:cNvPr id="4" name="Slide Number Placeholder 3"/>
          <p:cNvSpPr>
            <a:spLocks noGrp="1"/>
          </p:cNvSpPr>
          <p:nvPr>
            <p:ph type="sldNum" sz="quarter" idx="10"/>
          </p:nvPr>
        </p:nvSpPr>
        <p:spPr/>
        <p:txBody>
          <a:bodyPr/>
          <a:lstStyle/>
          <a:p>
            <a:fld id="{43980C30-3FAF-4D70-85C0-B79483700942}" type="slidenum">
              <a:rPr lang="en-GB" smtClean="0"/>
              <a:t>12</a:t>
            </a:fld>
            <a:endParaRPr lang="en-GB"/>
          </a:p>
        </p:txBody>
      </p:sp>
    </p:spTree>
    <p:extLst>
      <p:ext uri="{BB962C8B-B14F-4D97-AF65-F5344CB8AC3E}">
        <p14:creationId xmlns:p14="http://schemas.microsoft.com/office/powerpoint/2010/main" val="33975418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1" u="sng" dirty="0"/>
              <a:t>DNA:</a:t>
            </a:r>
            <a:r>
              <a:rPr lang="en-US" b="0" u="none" dirty="0"/>
              <a:t>  students are to define the key terms on the slide</a:t>
            </a:r>
            <a:r>
              <a:rPr lang="en-US" b="0" u="none" baseline="0" dirty="0"/>
              <a:t> without looking back through their notes</a:t>
            </a:r>
          </a:p>
          <a:p>
            <a:pPr marL="171450" indent="-171450">
              <a:buFontTx/>
              <a:buChar char="-"/>
            </a:pPr>
            <a:r>
              <a:rPr lang="en-US" b="0" u="none" baseline="0" dirty="0"/>
              <a:t>Purple pen the answers</a:t>
            </a:r>
            <a:endParaRPr lang="en-GB" dirty="0"/>
          </a:p>
        </p:txBody>
      </p:sp>
      <p:sp>
        <p:nvSpPr>
          <p:cNvPr id="4" name="Slide Number Placeholder 3"/>
          <p:cNvSpPr>
            <a:spLocks noGrp="1"/>
          </p:cNvSpPr>
          <p:nvPr>
            <p:ph type="sldNum" sz="quarter" idx="10"/>
          </p:nvPr>
        </p:nvSpPr>
        <p:spPr/>
        <p:txBody>
          <a:bodyPr/>
          <a:lstStyle/>
          <a:p>
            <a:fld id="{43980C30-3FAF-4D70-85C0-B79483700942}" type="slidenum">
              <a:rPr lang="en-GB" smtClean="0"/>
              <a:t>13</a:t>
            </a:fld>
            <a:endParaRPr lang="en-GB"/>
          </a:p>
        </p:txBody>
      </p:sp>
    </p:spTree>
    <p:extLst>
      <p:ext uri="{BB962C8B-B14F-4D97-AF65-F5344CB8AC3E}">
        <p14:creationId xmlns:p14="http://schemas.microsoft.com/office/powerpoint/2010/main" val="3155294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Introduce the background to the other four holy books in Islam</a:t>
            </a:r>
          </a:p>
          <a:p>
            <a:pPr marL="171450" indent="-171450">
              <a:buFontTx/>
              <a:buChar char="-"/>
            </a:pPr>
            <a:r>
              <a:rPr lang="en-US" dirty="0"/>
              <a:t>Make links to other</a:t>
            </a:r>
            <a:r>
              <a:rPr lang="en-US" baseline="0" dirty="0"/>
              <a:t> Abrahamic religions, Christianity and Judaism</a:t>
            </a:r>
            <a:endParaRPr lang="en-GB" dirty="0"/>
          </a:p>
        </p:txBody>
      </p:sp>
      <p:sp>
        <p:nvSpPr>
          <p:cNvPr id="4" name="Slide Number Placeholder 3"/>
          <p:cNvSpPr>
            <a:spLocks noGrp="1"/>
          </p:cNvSpPr>
          <p:nvPr>
            <p:ph type="sldNum" sz="quarter" idx="10"/>
          </p:nvPr>
        </p:nvSpPr>
        <p:spPr/>
        <p:txBody>
          <a:bodyPr/>
          <a:lstStyle/>
          <a:p>
            <a:fld id="{43980C30-3FAF-4D70-85C0-B79483700942}" type="slidenum">
              <a:rPr lang="en-GB" smtClean="0"/>
              <a:t>14</a:t>
            </a:fld>
            <a:endParaRPr lang="en-GB"/>
          </a:p>
        </p:txBody>
      </p:sp>
    </p:spTree>
    <p:extLst>
      <p:ext uri="{BB962C8B-B14F-4D97-AF65-F5344CB8AC3E}">
        <p14:creationId xmlns:p14="http://schemas.microsoft.com/office/powerpoint/2010/main" val="1252444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Come back together as a class and go through the significance and importance of these holy books as authority in Islam</a:t>
            </a:r>
          </a:p>
          <a:p>
            <a:pPr marL="171450" indent="-171450">
              <a:buFontTx/>
              <a:buChar char="-"/>
            </a:pPr>
            <a:r>
              <a:rPr lang="en-US" dirty="0"/>
              <a:t>Compare to the Qur’an: what is different about them?  And does this make a difference</a:t>
            </a:r>
            <a:r>
              <a:rPr lang="en-US" baseline="0" dirty="0"/>
              <a:t> to their superiority as authority in Islam?</a:t>
            </a:r>
          </a:p>
          <a:p>
            <a:pPr marL="171450" indent="-171450">
              <a:buFontTx/>
              <a:buChar char="-"/>
            </a:pPr>
            <a:r>
              <a:rPr lang="en-US" baseline="0" dirty="0"/>
              <a:t>Click the link on the slide to play a 5 minute recap video</a:t>
            </a:r>
          </a:p>
          <a:p>
            <a:pPr marL="171450" indent="-171450">
              <a:buFontTx/>
              <a:buChar char="-"/>
            </a:pPr>
            <a:r>
              <a:rPr lang="en-US" baseline="0" dirty="0"/>
              <a:t>Ask students to add in any further information onto their tables</a:t>
            </a:r>
            <a:endParaRPr lang="en-GB" dirty="0"/>
          </a:p>
        </p:txBody>
      </p:sp>
      <p:sp>
        <p:nvSpPr>
          <p:cNvPr id="4" name="Slide Number Placeholder 3"/>
          <p:cNvSpPr>
            <a:spLocks noGrp="1"/>
          </p:cNvSpPr>
          <p:nvPr>
            <p:ph type="sldNum" sz="quarter" idx="10"/>
          </p:nvPr>
        </p:nvSpPr>
        <p:spPr/>
        <p:txBody>
          <a:bodyPr/>
          <a:lstStyle/>
          <a:p>
            <a:fld id="{43980C30-3FAF-4D70-85C0-B79483700942}" type="slidenum">
              <a:rPr lang="en-GB" smtClean="0"/>
              <a:t>15</a:t>
            </a:fld>
            <a:endParaRPr lang="en-GB"/>
          </a:p>
        </p:txBody>
      </p:sp>
    </p:spTree>
    <p:extLst>
      <p:ext uri="{BB962C8B-B14F-4D97-AF65-F5344CB8AC3E}">
        <p14:creationId xmlns:p14="http://schemas.microsoft.com/office/powerpoint/2010/main" val="3216344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Go through this brief overview of the four books, which </a:t>
            </a:r>
            <a:r>
              <a:rPr lang="en-US" dirty="0" err="1"/>
              <a:t>summarises</a:t>
            </a:r>
            <a:r>
              <a:rPr lang="en-US" baseline="0" dirty="0"/>
              <a:t> the authority</a:t>
            </a:r>
          </a:p>
          <a:p>
            <a:pPr marL="171450" indent="-171450">
              <a:buFontTx/>
              <a:buChar char="-"/>
            </a:pPr>
            <a:r>
              <a:rPr lang="en-US" baseline="0" dirty="0"/>
              <a:t>Students need to copy this diagram into their exercise books</a:t>
            </a:r>
            <a:endParaRPr lang="en-GB" dirty="0"/>
          </a:p>
        </p:txBody>
      </p:sp>
      <p:sp>
        <p:nvSpPr>
          <p:cNvPr id="4" name="Slide Number Placeholder 3"/>
          <p:cNvSpPr>
            <a:spLocks noGrp="1"/>
          </p:cNvSpPr>
          <p:nvPr>
            <p:ph type="sldNum" sz="quarter" idx="10"/>
          </p:nvPr>
        </p:nvSpPr>
        <p:spPr/>
        <p:txBody>
          <a:bodyPr/>
          <a:lstStyle/>
          <a:p>
            <a:fld id="{43980C30-3FAF-4D70-85C0-B79483700942}" type="slidenum">
              <a:rPr lang="en-GB" smtClean="0"/>
              <a:t>16</a:t>
            </a:fld>
            <a:endParaRPr lang="en-GB"/>
          </a:p>
        </p:txBody>
      </p:sp>
    </p:spTree>
    <p:extLst>
      <p:ext uri="{BB962C8B-B14F-4D97-AF65-F5344CB8AC3E}">
        <p14:creationId xmlns:p14="http://schemas.microsoft.com/office/powerpoint/2010/main" val="4114051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Read through the information</a:t>
            </a:r>
          </a:p>
          <a:p>
            <a:pPr marL="171450" indent="-171450">
              <a:buFontTx/>
              <a:buChar char="-"/>
            </a:pPr>
            <a:r>
              <a:rPr lang="en-US" dirty="0"/>
              <a:t>Students should make notes of the key elements</a:t>
            </a:r>
          </a:p>
          <a:p>
            <a:pPr marL="171450" indent="-171450">
              <a:buFontTx/>
              <a:buChar char="-"/>
            </a:pPr>
            <a:endParaRPr lang="en-GB" dirty="0"/>
          </a:p>
        </p:txBody>
      </p:sp>
      <p:sp>
        <p:nvSpPr>
          <p:cNvPr id="4" name="Slide Number Placeholder 3"/>
          <p:cNvSpPr>
            <a:spLocks noGrp="1"/>
          </p:cNvSpPr>
          <p:nvPr>
            <p:ph type="sldNum" sz="quarter" idx="10"/>
          </p:nvPr>
        </p:nvSpPr>
        <p:spPr/>
        <p:txBody>
          <a:bodyPr/>
          <a:lstStyle/>
          <a:p>
            <a:fld id="{1CB77CBA-8243-4FD2-A555-17EC3DF410E9}" type="slidenum">
              <a:rPr lang="en-GB" altLang="en-US" smtClean="0"/>
              <a:pPr/>
              <a:t>2</a:t>
            </a:fld>
            <a:endParaRPr lang="en-GB" altLang="en-US"/>
          </a:p>
        </p:txBody>
      </p:sp>
    </p:spTree>
    <p:extLst>
      <p:ext uri="{BB962C8B-B14F-4D97-AF65-F5344CB8AC3E}">
        <p14:creationId xmlns:p14="http://schemas.microsoft.com/office/powerpoint/2010/main" val="1855174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Go through the ‘essential information’</a:t>
            </a:r>
          </a:p>
          <a:p>
            <a:pPr marL="171450" indent="-171450">
              <a:buFontTx/>
              <a:buChar char="-"/>
            </a:pPr>
            <a:r>
              <a:rPr lang="en-US" dirty="0"/>
              <a:t>Students need to add this to their notes</a:t>
            </a:r>
          </a:p>
          <a:p>
            <a:pPr marL="171450" indent="-171450">
              <a:buFontTx/>
              <a:buChar char="-"/>
            </a:pPr>
            <a:r>
              <a:rPr lang="en-US" dirty="0"/>
              <a:t>2 mark question: applying the knowledge and asking students to condense it into two points</a:t>
            </a:r>
            <a:endParaRPr lang="en-GB" dirty="0"/>
          </a:p>
        </p:txBody>
      </p:sp>
      <p:sp>
        <p:nvSpPr>
          <p:cNvPr id="4" name="Slide Number Placeholder 3"/>
          <p:cNvSpPr>
            <a:spLocks noGrp="1"/>
          </p:cNvSpPr>
          <p:nvPr>
            <p:ph type="sldNum" sz="quarter" idx="10"/>
          </p:nvPr>
        </p:nvSpPr>
        <p:spPr/>
        <p:txBody>
          <a:bodyPr/>
          <a:lstStyle/>
          <a:p>
            <a:fld id="{1CB77CBA-8243-4FD2-A555-17EC3DF410E9}" type="slidenum">
              <a:rPr lang="en-GB" altLang="en-US" smtClean="0"/>
              <a:pPr/>
              <a:t>3</a:t>
            </a:fld>
            <a:endParaRPr lang="en-GB" altLang="en-US"/>
          </a:p>
        </p:txBody>
      </p:sp>
    </p:spTree>
    <p:extLst>
      <p:ext uri="{BB962C8B-B14F-4D97-AF65-F5344CB8AC3E}">
        <p14:creationId xmlns:p14="http://schemas.microsoft.com/office/powerpoint/2010/main" val="1094328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What can students remember about the 5 roots of </a:t>
            </a:r>
            <a:r>
              <a:rPr lang="en-US" dirty="0" err="1"/>
              <a:t>Usul</a:t>
            </a:r>
            <a:r>
              <a:rPr lang="en-US" baseline="0" dirty="0"/>
              <a:t> ad-Din?</a:t>
            </a:r>
          </a:p>
          <a:p>
            <a:pPr marL="171450" indent="-171450">
              <a:buFontTx/>
              <a:buChar char="-"/>
            </a:pPr>
            <a:r>
              <a:rPr lang="en-US" baseline="0" dirty="0"/>
              <a:t>Click to reveal the 5 roots 1 by 1</a:t>
            </a:r>
          </a:p>
          <a:p>
            <a:pPr marL="171450" indent="-171450">
              <a:buFontTx/>
              <a:buChar char="-"/>
            </a:pPr>
            <a:r>
              <a:rPr lang="en-US" baseline="0" dirty="0"/>
              <a:t>The imamate is important when we are discussing the legacy and importance of Muhammad to Muslims</a:t>
            </a:r>
          </a:p>
          <a:p>
            <a:pPr marL="171450" indent="-171450">
              <a:buFontTx/>
              <a:buChar char="-"/>
            </a:pPr>
            <a:r>
              <a:rPr lang="en-US" baseline="0" dirty="0"/>
              <a:t>Students should as imamate into their key word glossaries</a:t>
            </a:r>
            <a:endParaRPr lang="en-GB" dirty="0"/>
          </a:p>
        </p:txBody>
      </p:sp>
      <p:sp>
        <p:nvSpPr>
          <p:cNvPr id="4" name="Slide Number Placeholder 3"/>
          <p:cNvSpPr>
            <a:spLocks noGrp="1"/>
          </p:cNvSpPr>
          <p:nvPr>
            <p:ph type="sldNum" sz="quarter" idx="10"/>
          </p:nvPr>
        </p:nvSpPr>
        <p:spPr/>
        <p:txBody>
          <a:bodyPr/>
          <a:lstStyle/>
          <a:p>
            <a:fld id="{1CB77CBA-8243-4FD2-A555-17EC3DF410E9}" type="slidenum">
              <a:rPr lang="en-GB" altLang="en-US" smtClean="0"/>
              <a:pPr/>
              <a:t>4</a:t>
            </a:fld>
            <a:endParaRPr lang="en-GB" altLang="en-US"/>
          </a:p>
        </p:txBody>
      </p:sp>
    </p:spTree>
    <p:extLst>
      <p:ext uri="{BB962C8B-B14F-4D97-AF65-F5344CB8AC3E}">
        <p14:creationId xmlns:p14="http://schemas.microsoft.com/office/powerpoint/2010/main" val="3415287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Briefly refer to the diagram at the top.</a:t>
            </a:r>
            <a:r>
              <a:rPr lang="en-US" baseline="0" dirty="0"/>
              <a:t>  Students will already have this in their exercise books from the start of the year</a:t>
            </a:r>
          </a:p>
          <a:p>
            <a:pPr marL="171450" indent="-171450">
              <a:buFontTx/>
              <a:buChar char="-"/>
            </a:pPr>
            <a:r>
              <a:rPr lang="en-US" baseline="0" dirty="0"/>
              <a:t>Go through the flow chart, explaining the </a:t>
            </a:r>
            <a:r>
              <a:rPr lang="en-US" b="1" baseline="0" dirty="0" err="1"/>
              <a:t>shi’a</a:t>
            </a:r>
            <a:r>
              <a:rPr lang="en-US" b="0" baseline="0" dirty="0"/>
              <a:t> beliefs about the imamate and why they are important</a:t>
            </a:r>
          </a:p>
          <a:p>
            <a:pPr marL="171450" indent="-171450">
              <a:buFontTx/>
              <a:buChar char="-"/>
            </a:pPr>
            <a:r>
              <a:rPr lang="en-US" b="0" baseline="0" dirty="0"/>
              <a:t>Students should add this to their notes</a:t>
            </a:r>
            <a:endParaRPr lang="en-GB" dirty="0"/>
          </a:p>
        </p:txBody>
      </p:sp>
      <p:sp>
        <p:nvSpPr>
          <p:cNvPr id="4" name="Slide Number Placeholder 3"/>
          <p:cNvSpPr>
            <a:spLocks noGrp="1"/>
          </p:cNvSpPr>
          <p:nvPr>
            <p:ph type="sldNum" sz="quarter" idx="10"/>
          </p:nvPr>
        </p:nvSpPr>
        <p:spPr/>
        <p:txBody>
          <a:bodyPr/>
          <a:lstStyle/>
          <a:p>
            <a:fld id="{1CB77CBA-8243-4FD2-A555-17EC3DF410E9}" type="slidenum">
              <a:rPr lang="en-GB" altLang="en-US" smtClean="0"/>
              <a:pPr/>
              <a:t>5</a:t>
            </a:fld>
            <a:endParaRPr lang="en-GB" altLang="en-US"/>
          </a:p>
        </p:txBody>
      </p:sp>
    </p:spTree>
    <p:extLst>
      <p:ext uri="{BB962C8B-B14F-4D97-AF65-F5344CB8AC3E}">
        <p14:creationId xmlns:p14="http://schemas.microsoft.com/office/powerpoint/2010/main" val="723614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a:t>
            </a:r>
            <a:r>
              <a:rPr lang="en-US" dirty="0" err="1"/>
              <a:t>twelver</a:t>
            </a:r>
            <a:r>
              <a:rPr lang="en-US" baseline="0" dirty="0"/>
              <a:t> branch (denomination) of Islam information</a:t>
            </a:r>
            <a:endParaRPr lang="en-GB" dirty="0"/>
          </a:p>
        </p:txBody>
      </p:sp>
      <p:sp>
        <p:nvSpPr>
          <p:cNvPr id="4" name="Slide Number Placeholder 3"/>
          <p:cNvSpPr>
            <a:spLocks noGrp="1"/>
          </p:cNvSpPr>
          <p:nvPr>
            <p:ph type="sldNum" sz="quarter" idx="10"/>
          </p:nvPr>
        </p:nvSpPr>
        <p:spPr/>
        <p:txBody>
          <a:bodyPr/>
          <a:lstStyle/>
          <a:p>
            <a:fld id="{1CB77CBA-8243-4FD2-A555-17EC3DF410E9}" type="slidenum">
              <a:rPr lang="en-GB" altLang="en-US" smtClean="0"/>
              <a:pPr/>
              <a:t>6</a:t>
            </a:fld>
            <a:endParaRPr lang="en-GB" altLang="en-US"/>
          </a:p>
        </p:txBody>
      </p:sp>
    </p:spTree>
    <p:extLst>
      <p:ext uri="{BB962C8B-B14F-4D97-AF65-F5344CB8AC3E}">
        <p14:creationId xmlns:p14="http://schemas.microsoft.com/office/powerpoint/2010/main" val="3445823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Go through the information on the slide</a:t>
            </a:r>
          </a:p>
          <a:p>
            <a:pPr marL="171450" indent="-171450">
              <a:buFontTx/>
              <a:buChar char="-"/>
            </a:pPr>
            <a:r>
              <a:rPr lang="en-US" dirty="0"/>
              <a:t>Students should copy the meaning of </a:t>
            </a:r>
            <a:r>
              <a:rPr lang="en-US" b="1" dirty="0"/>
              <a:t>Qur’an</a:t>
            </a:r>
            <a:r>
              <a:rPr lang="en-US" b="0" dirty="0"/>
              <a:t> into their key</a:t>
            </a:r>
            <a:r>
              <a:rPr lang="en-US" b="0" baseline="0" dirty="0"/>
              <a:t> word glossaries</a:t>
            </a:r>
          </a:p>
          <a:p>
            <a:pPr marL="171450" indent="-171450">
              <a:buFontTx/>
              <a:buChar char="-"/>
            </a:pPr>
            <a:r>
              <a:rPr lang="en-US" b="0" baseline="0" dirty="0"/>
              <a:t>Click the link at the bottom of the slide to watch a video about the Qur’an and how it is used in everyday life</a:t>
            </a:r>
            <a:endParaRPr lang="en-GB" dirty="0"/>
          </a:p>
        </p:txBody>
      </p:sp>
      <p:sp>
        <p:nvSpPr>
          <p:cNvPr id="4" name="Slide Number Placeholder 3"/>
          <p:cNvSpPr>
            <a:spLocks noGrp="1"/>
          </p:cNvSpPr>
          <p:nvPr>
            <p:ph type="sldNum" sz="quarter" idx="10"/>
          </p:nvPr>
        </p:nvSpPr>
        <p:spPr/>
        <p:txBody>
          <a:bodyPr/>
          <a:lstStyle/>
          <a:p>
            <a:fld id="{43980C30-3FAF-4D70-85C0-B79483700942}" type="slidenum">
              <a:rPr lang="en-GB" smtClean="0"/>
              <a:t>7</a:t>
            </a:fld>
            <a:endParaRPr lang="en-GB"/>
          </a:p>
        </p:txBody>
      </p:sp>
    </p:spTree>
    <p:extLst>
      <p:ext uri="{BB962C8B-B14F-4D97-AF65-F5344CB8AC3E}">
        <p14:creationId xmlns:p14="http://schemas.microsoft.com/office/powerpoint/2010/main" val="334355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Recap and build</a:t>
            </a:r>
            <a:r>
              <a:rPr lang="en-US" baseline="0" dirty="0"/>
              <a:t> </a:t>
            </a:r>
            <a:r>
              <a:rPr lang="en-US" dirty="0"/>
              <a:t>upon the last lesson.</a:t>
            </a:r>
          </a:p>
          <a:p>
            <a:pPr marL="171450" indent="-171450">
              <a:buFontTx/>
              <a:buChar char="-"/>
            </a:pPr>
            <a:r>
              <a:rPr lang="en-US" dirty="0"/>
              <a:t>Click the link at the bottom of the slide</a:t>
            </a:r>
          </a:p>
          <a:p>
            <a:pPr marL="171450" indent="-171450">
              <a:buFontTx/>
              <a:buChar char="-"/>
            </a:pPr>
            <a:r>
              <a:rPr lang="en-US" dirty="0"/>
              <a:t>After watching the video,</a:t>
            </a:r>
            <a:r>
              <a:rPr lang="en-US" baseline="0" dirty="0"/>
              <a:t> allow some time for students to copy and complete the text on the slide</a:t>
            </a:r>
          </a:p>
          <a:p>
            <a:pPr marL="171450" indent="-171450">
              <a:buFontTx/>
              <a:buChar char="-"/>
            </a:pPr>
            <a:r>
              <a:rPr lang="en-US" b="0" u="none" baseline="0" dirty="0"/>
              <a:t>There are two further questions for those who finish sooner</a:t>
            </a:r>
          </a:p>
          <a:p>
            <a:pPr marL="171450" indent="-171450">
              <a:buFontTx/>
              <a:buChar char="-"/>
            </a:pPr>
            <a:r>
              <a:rPr lang="en-US" b="0" i="1" u="none" baseline="0" dirty="0"/>
              <a:t>Allah; recited; died; book; Qur’an; Night; Power; theism; fairness; Mecca</a:t>
            </a:r>
            <a:endParaRPr lang="en-GB" b="0" i="1" u="none" dirty="0"/>
          </a:p>
        </p:txBody>
      </p:sp>
      <p:sp>
        <p:nvSpPr>
          <p:cNvPr id="4" name="Slide Number Placeholder 3"/>
          <p:cNvSpPr>
            <a:spLocks noGrp="1"/>
          </p:cNvSpPr>
          <p:nvPr>
            <p:ph type="sldNum" sz="quarter" idx="10"/>
          </p:nvPr>
        </p:nvSpPr>
        <p:spPr/>
        <p:txBody>
          <a:bodyPr/>
          <a:lstStyle/>
          <a:p>
            <a:fld id="{986B4D34-843F-4608-9EE0-3716564FE301}" type="slidenum">
              <a:rPr lang="en-GB" smtClean="0"/>
              <a:t>8</a:t>
            </a:fld>
            <a:endParaRPr lang="en-GB"/>
          </a:p>
        </p:txBody>
      </p:sp>
    </p:spTree>
    <p:extLst>
      <p:ext uri="{BB962C8B-B14F-4D97-AF65-F5344CB8AC3E}">
        <p14:creationId xmlns:p14="http://schemas.microsoft.com/office/powerpoint/2010/main" val="40136651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Information about the Qur’an</a:t>
            </a:r>
          </a:p>
          <a:p>
            <a:pPr marL="171450" indent="-171450">
              <a:buFontTx/>
              <a:buChar char="-"/>
            </a:pPr>
            <a:r>
              <a:rPr lang="en-US" dirty="0"/>
              <a:t>Again, students should add </a:t>
            </a:r>
            <a:r>
              <a:rPr lang="en-US" b="1" dirty="0"/>
              <a:t>Surah </a:t>
            </a:r>
            <a:r>
              <a:rPr lang="en-US" b="0" dirty="0"/>
              <a:t>and </a:t>
            </a:r>
            <a:r>
              <a:rPr lang="en-US" b="1" dirty="0"/>
              <a:t>Ayah</a:t>
            </a:r>
            <a:r>
              <a:rPr lang="en-US" b="0" dirty="0"/>
              <a:t> into their key word glossaries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0" dirty="0"/>
              <a:t>Discuss the question: </a:t>
            </a:r>
            <a:r>
              <a:rPr lang="en-US" sz="1200" dirty="0">
                <a:latin typeface="Comic Sans MS" panose="030F0702030302020204" pitchFamily="66" charset="0"/>
              </a:rPr>
              <a:t>Muhammad could not read or write.  What struggles do you think he faced?</a:t>
            </a:r>
            <a:endParaRPr lang="en-GB" sz="1200" dirty="0">
              <a:latin typeface="Comic Sans MS" panose="030F0702030302020204" pitchFamily="66" charset="0"/>
            </a:endParaRPr>
          </a:p>
          <a:p>
            <a:pPr marL="171450" indent="-171450">
              <a:buFontTx/>
              <a:buChar char="-"/>
            </a:pPr>
            <a:endParaRPr lang="en-GB" dirty="0"/>
          </a:p>
        </p:txBody>
      </p:sp>
      <p:sp>
        <p:nvSpPr>
          <p:cNvPr id="4" name="Slide Number Placeholder 3"/>
          <p:cNvSpPr>
            <a:spLocks noGrp="1"/>
          </p:cNvSpPr>
          <p:nvPr>
            <p:ph type="sldNum" sz="quarter" idx="10"/>
          </p:nvPr>
        </p:nvSpPr>
        <p:spPr/>
        <p:txBody>
          <a:bodyPr/>
          <a:lstStyle/>
          <a:p>
            <a:fld id="{43980C30-3FAF-4D70-85C0-B79483700942}" type="slidenum">
              <a:rPr lang="en-GB" smtClean="0"/>
              <a:t>9</a:t>
            </a:fld>
            <a:endParaRPr lang="en-GB"/>
          </a:p>
        </p:txBody>
      </p:sp>
    </p:spTree>
    <p:extLst>
      <p:ext uri="{BB962C8B-B14F-4D97-AF65-F5344CB8AC3E}">
        <p14:creationId xmlns:p14="http://schemas.microsoft.com/office/powerpoint/2010/main" val="3126831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7A9CF1-81E3-4312-B9E3-A5911CFFBACE}"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209750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7A9CF1-81E3-4312-B9E3-A5911CFFBACE}"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2589307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7A9CF1-81E3-4312-B9E3-A5911CFFBACE}"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29310856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a:p>
        </p:txBody>
      </p:sp>
      <p:sp>
        <p:nvSpPr>
          <p:cNvPr id="4" name="Rectangle 4">
            <a:extLst>
              <a:ext uri="{FF2B5EF4-FFF2-40B4-BE49-F238E27FC236}">
                <a16:creationId xmlns:a16="http://schemas.microsoft.com/office/drawing/2014/main" id="{0C40A146-D5A8-1606-074E-191944F7E139}"/>
              </a:ext>
            </a:extLst>
          </p:cNvPr>
          <p:cNvSpPr>
            <a:spLocks noGrp="1" noChangeArrowheads="1"/>
          </p:cNvSpPr>
          <p:nvPr>
            <p:ph type="dt" sz="half" idx="10"/>
          </p:nvPr>
        </p:nvSpPr>
        <p:spPr>
          <a:ln/>
        </p:spPr>
        <p:txBody>
          <a:bodyPr/>
          <a:lstStyle>
            <a:lvl1pPr>
              <a:defRPr/>
            </a:lvl1pPr>
          </a:lstStyle>
          <a:p>
            <a:pPr>
              <a:defRPr/>
            </a:pPr>
            <a:endParaRPr lang="en-GB" altLang="x-none"/>
          </a:p>
        </p:txBody>
      </p:sp>
      <p:sp>
        <p:nvSpPr>
          <p:cNvPr id="5" name="Rectangle 5">
            <a:extLst>
              <a:ext uri="{FF2B5EF4-FFF2-40B4-BE49-F238E27FC236}">
                <a16:creationId xmlns:a16="http://schemas.microsoft.com/office/drawing/2014/main" id="{F71AB9B2-4CAC-520F-B194-1764E75036B2}"/>
              </a:ext>
            </a:extLst>
          </p:cNvPr>
          <p:cNvSpPr>
            <a:spLocks noGrp="1" noChangeArrowheads="1"/>
          </p:cNvSpPr>
          <p:nvPr>
            <p:ph type="ftr" sz="quarter" idx="11"/>
          </p:nvPr>
        </p:nvSpPr>
        <p:spPr>
          <a:ln/>
        </p:spPr>
        <p:txBody>
          <a:bodyPr/>
          <a:lstStyle>
            <a:lvl1pPr>
              <a:defRPr/>
            </a:lvl1pPr>
          </a:lstStyle>
          <a:p>
            <a:pPr>
              <a:defRPr/>
            </a:pPr>
            <a:endParaRPr lang="en-GB" altLang="x-none"/>
          </a:p>
        </p:txBody>
      </p:sp>
      <p:sp>
        <p:nvSpPr>
          <p:cNvPr id="6" name="Rectangle 6">
            <a:extLst>
              <a:ext uri="{FF2B5EF4-FFF2-40B4-BE49-F238E27FC236}">
                <a16:creationId xmlns:a16="http://schemas.microsoft.com/office/drawing/2014/main" id="{9A4498BE-00B5-C087-6F16-E8A9E6B418D1}"/>
              </a:ext>
            </a:extLst>
          </p:cNvPr>
          <p:cNvSpPr>
            <a:spLocks noGrp="1" noChangeArrowheads="1"/>
          </p:cNvSpPr>
          <p:nvPr>
            <p:ph type="sldNum" sz="quarter" idx="12"/>
          </p:nvPr>
        </p:nvSpPr>
        <p:spPr>
          <a:ln/>
        </p:spPr>
        <p:txBody>
          <a:bodyPr/>
          <a:lstStyle>
            <a:lvl1pPr>
              <a:defRPr/>
            </a:lvl1pPr>
          </a:lstStyle>
          <a:p>
            <a:fld id="{262F28E2-26C0-42AB-9420-B780ACB8E8F5}" type="slidenum">
              <a:rPr lang="en-GB" altLang="en-US"/>
              <a:pPr/>
              <a:t>‹#›</a:t>
            </a:fld>
            <a:endParaRPr lang="en-GB" altLang="en-US"/>
          </a:p>
        </p:txBody>
      </p:sp>
    </p:spTree>
    <p:extLst>
      <p:ext uri="{BB962C8B-B14F-4D97-AF65-F5344CB8AC3E}">
        <p14:creationId xmlns:p14="http://schemas.microsoft.com/office/powerpoint/2010/main" val="2698411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7A9CF1-81E3-4312-B9E3-A5911CFFBACE}"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1908745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7A9CF1-81E3-4312-B9E3-A5911CFFBACE}"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2077324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7A9CF1-81E3-4312-B9E3-A5911CFFBACE}" type="datetimeFigureOut">
              <a:rPr lang="en-GB" smtClean="0"/>
              <a:t>29/01/2025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1269178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7A9CF1-81E3-4312-B9E3-A5911CFFBACE}" type="datetimeFigureOut">
              <a:rPr lang="en-GB" smtClean="0"/>
              <a:t>29/01/2025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143845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7A9CF1-81E3-4312-B9E3-A5911CFFBACE}" type="datetimeFigureOut">
              <a:rPr lang="en-GB" smtClean="0"/>
              <a:t>29/01/2025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2859855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7A9CF1-81E3-4312-B9E3-A5911CFFBACE}" type="datetimeFigureOut">
              <a:rPr lang="en-GB" smtClean="0"/>
              <a:t>29/01/2025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2425227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7A9CF1-81E3-4312-B9E3-A5911CFFBACE}" type="datetimeFigureOut">
              <a:rPr lang="en-GB" smtClean="0"/>
              <a:t>29/01/2025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1050423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7A9CF1-81E3-4312-B9E3-A5911CFFBACE}" type="datetimeFigureOut">
              <a:rPr lang="en-GB" smtClean="0"/>
              <a:t>29/01/2025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B63A48-9AE1-4EBF-A1C7-E89FE0DF0E99}" type="slidenum">
              <a:rPr lang="en-GB" smtClean="0"/>
              <a:t>‹#›</a:t>
            </a:fld>
            <a:endParaRPr lang="en-GB"/>
          </a:p>
        </p:txBody>
      </p:sp>
    </p:spTree>
    <p:extLst>
      <p:ext uri="{BB962C8B-B14F-4D97-AF65-F5344CB8AC3E}">
        <p14:creationId xmlns:p14="http://schemas.microsoft.com/office/powerpoint/2010/main" val="654733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26000" b="-2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7A9CF1-81E3-4312-B9E3-A5911CFFBACE}" type="datetimeFigureOut">
              <a:rPr lang="en-GB" smtClean="0"/>
              <a:t>29/01/2025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B63A48-9AE1-4EBF-A1C7-E89FE0DF0E99}" type="slidenum">
              <a:rPr lang="en-GB" smtClean="0"/>
              <a:t>‹#›</a:t>
            </a:fld>
            <a:endParaRPr lang="en-GB"/>
          </a:p>
        </p:txBody>
      </p:sp>
    </p:spTree>
    <p:extLst>
      <p:ext uri="{BB962C8B-B14F-4D97-AF65-F5344CB8AC3E}">
        <p14:creationId xmlns:p14="http://schemas.microsoft.com/office/powerpoint/2010/main" val="2861621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s://www.youtube.com/watch?v=PDxKxnVZtgo"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youtube.com/watch?v=jc-UNTAPA8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www.bbc.co.uk/programmes/p02mwjsw" TargetMode="Externa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PDxKxnVZtgo"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196 Quran Pages Illustrations &amp; Clip Art - iStock"/>
          <p:cNvPicPr>
            <a:picLocks noChangeAspect="1" noChangeArrowheads="1"/>
          </p:cNvPicPr>
          <p:nvPr/>
        </p:nvPicPr>
        <p:blipFill rotWithShape="1">
          <a:blip r:embed="rId3">
            <a:extLst>
              <a:ext uri="{28A0092B-C50C-407E-A947-70E740481C1C}">
                <a14:useLocalDpi xmlns:a14="http://schemas.microsoft.com/office/drawing/2010/main" val="0"/>
              </a:ext>
            </a:extLst>
          </a:blip>
          <a:srcRect t="18127" b="20109"/>
          <a:stretch/>
        </p:blipFill>
        <p:spPr bwMode="auto">
          <a:xfrm>
            <a:off x="1524000" y="1"/>
            <a:ext cx="9197762" cy="685536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990534" y="836712"/>
            <a:ext cx="6264695" cy="2185214"/>
          </a:xfrm>
          <a:prstGeom prst="rect">
            <a:avLst/>
          </a:prstGeom>
        </p:spPr>
        <p:txBody>
          <a:bodyPr wrap="square">
            <a:spAutoFit/>
          </a:bodyPr>
          <a:lstStyle/>
          <a:p>
            <a:pPr algn="ctr"/>
            <a:r>
              <a:rPr lang="en-US" sz="2800" b="1" dirty="0">
                <a:solidFill>
                  <a:srgbClr val="202124"/>
                </a:solidFill>
                <a:latin typeface="Trebuchet MS" panose="020B0603020202020204" pitchFamily="34" charset="0"/>
              </a:rPr>
              <a:t>“Muhammad is not the father of any of your men, but he is the Messenger of Allah and the seal of the Prophets”</a:t>
            </a:r>
          </a:p>
          <a:p>
            <a:pPr algn="ctr"/>
            <a:r>
              <a:rPr lang="en-US" sz="2000" i="1" dirty="0">
                <a:solidFill>
                  <a:srgbClr val="202124"/>
                </a:solidFill>
                <a:latin typeface="Trebuchet MS" panose="020B0603020202020204" pitchFamily="34" charset="0"/>
              </a:rPr>
              <a:t>Qur’an 33:40</a:t>
            </a:r>
            <a:endParaRPr lang="en-GB" sz="2000" i="1" dirty="0">
              <a:latin typeface="Trebuchet MS" panose="020B0603020202020204" pitchFamily="34" charset="0"/>
            </a:endParaRPr>
          </a:p>
        </p:txBody>
      </p:sp>
      <p:sp>
        <p:nvSpPr>
          <p:cNvPr id="3" name="TextBox 2"/>
          <p:cNvSpPr txBox="1"/>
          <p:nvPr/>
        </p:nvSpPr>
        <p:spPr>
          <a:xfrm>
            <a:off x="5025005" y="4316904"/>
            <a:ext cx="2088232" cy="1200329"/>
          </a:xfrm>
          <a:prstGeom prst="rect">
            <a:avLst/>
          </a:prstGeom>
          <a:solidFill>
            <a:srgbClr val="92D050"/>
          </a:solidFill>
          <a:ln w="57150">
            <a:solidFill>
              <a:srgbClr val="FF0000"/>
            </a:solidFill>
          </a:ln>
        </p:spPr>
        <p:txBody>
          <a:bodyPr wrap="square" rtlCol="0">
            <a:spAutoFit/>
          </a:bodyPr>
          <a:lstStyle/>
          <a:p>
            <a:pPr algn="ctr"/>
            <a:r>
              <a:rPr lang="en-US" sz="2400" b="1" dirty="0"/>
              <a:t>EVIDENCE</a:t>
            </a:r>
          </a:p>
          <a:p>
            <a:pPr algn="ctr"/>
            <a:r>
              <a:rPr lang="en-US" sz="2400" dirty="0"/>
              <a:t>Add this to your notes</a:t>
            </a:r>
            <a:endParaRPr lang="en-GB" sz="2400" dirty="0"/>
          </a:p>
        </p:txBody>
      </p:sp>
      <p:cxnSp>
        <p:nvCxnSpPr>
          <p:cNvPr id="5" name="Straight Arrow Connector 4"/>
          <p:cNvCxnSpPr>
            <a:cxnSpLocks/>
          </p:cNvCxnSpPr>
          <p:nvPr/>
        </p:nvCxnSpPr>
        <p:spPr>
          <a:xfrm flipV="1">
            <a:off x="6122880" y="3284985"/>
            <a:ext cx="0" cy="103191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5BDAF042-F83E-4608-8742-E24DA3FAD8C5}"/>
              </a:ext>
            </a:extLst>
          </p:cNvPr>
          <p:cNvSpPr txBox="1"/>
          <p:nvPr/>
        </p:nvSpPr>
        <p:spPr>
          <a:xfrm>
            <a:off x="3174873" y="6548564"/>
            <a:ext cx="5742384" cy="307777"/>
          </a:xfrm>
          <a:prstGeom prst="rect">
            <a:avLst/>
          </a:prstGeom>
          <a:solidFill>
            <a:schemeClr val="accent5"/>
          </a:solidFill>
        </p:spPr>
        <p:txBody>
          <a:bodyPr wrap="square">
            <a:spAutoFit/>
          </a:bodyPr>
          <a:lstStyle/>
          <a:p>
            <a:pPr marL="342900" indent="-342900" algn="ctr">
              <a:spcBef>
                <a:spcPct val="0"/>
              </a:spcBef>
            </a:pPr>
            <a:r>
              <a:rPr lang="en-GB" altLang="en-US" sz="1400" dirty="0">
                <a:cs typeface="Arial" panose="020B0604020202020204" pitchFamily="34" charset="0"/>
              </a:rPr>
              <a:t>To </a:t>
            </a:r>
            <a:r>
              <a:rPr lang="en-GB" altLang="en-US" sz="1400" b="1" u="sng" dirty="0">
                <a:solidFill>
                  <a:srgbClr val="FFC000"/>
                </a:solidFill>
                <a:cs typeface="Arial" panose="020B0604020202020204" pitchFamily="34" charset="0"/>
              </a:rPr>
              <a:t>explain</a:t>
            </a:r>
            <a:r>
              <a:rPr lang="en-GB" altLang="en-US" sz="1400" dirty="0">
                <a:cs typeface="Arial" panose="020B0604020202020204" pitchFamily="34" charset="0"/>
              </a:rPr>
              <a:t> Muhammad’s significance in the development of Islam</a:t>
            </a:r>
          </a:p>
        </p:txBody>
      </p:sp>
      <p:sp>
        <p:nvSpPr>
          <p:cNvPr id="9" name="TextBox 8">
            <a:extLst>
              <a:ext uri="{FF2B5EF4-FFF2-40B4-BE49-F238E27FC236}">
                <a16:creationId xmlns:a16="http://schemas.microsoft.com/office/drawing/2014/main" id="{17E9F3D5-7A22-4659-88B8-31B328258B64}"/>
              </a:ext>
            </a:extLst>
          </p:cNvPr>
          <p:cNvSpPr txBox="1"/>
          <p:nvPr/>
        </p:nvSpPr>
        <p:spPr>
          <a:xfrm>
            <a:off x="3722570" y="5848232"/>
            <a:ext cx="6097604" cy="369332"/>
          </a:xfrm>
          <a:prstGeom prst="rect">
            <a:avLst/>
          </a:prstGeom>
          <a:noFill/>
        </p:spPr>
        <p:txBody>
          <a:bodyPr wrap="square">
            <a:spAutoFit/>
          </a:bodyPr>
          <a:lstStyle/>
          <a:p>
            <a:r>
              <a:rPr lang="en-GB" dirty="0">
                <a:hlinkClick r:id="rId4"/>
              </a:rPr>
              <a:t>https://www.youtube.com/watch?v=PDxKxnVZtgo</a:t>
            </a:r>
            <a:r>
              <a:rPr lang="en-GB" dirty="0"/>
              <a:t> </a:t>
            </a:r>
          </a:p>
        </p:txBody>
      </p:sp>
    </p:spTree>
    <p:extLst>
      <p:ext uri="{BB962C8B-B14F-4D97-AF65-F5344CB8AC3E}">
        <p14:creationId xmlns:p14="http://schemas.microsoft.com/office/powerpoint/2010/main" val="3476319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855" y="1250066"/>
            <a:ext cx="11118448" cy="5216265"/>
          </a:xfrm>
          <a:solidFill>
            <a:schemeClr val="accent5">
              <a:lumMod val="20000"/>
              <a:lumOff val="80000"/>
            </a:schemeClr>
          </a:solidFill>
        </p:spPr>
        <p:txBody>
          <a:bodyPr anchor="ctr">
            <a:noAutofit/>
          </a:bodyPr>
          <a:lstStyle/>
          <a:p>
            <a:r>
              <a:rPr lang="en-US" dirty="0">
                <a:latin typeface="Trebuchet MS" panose="020B0603020202020204" pitchFamily="34" charset="0"/>
              </a:rPr>
              <a:t>The Qur’an is the direct word of Allah and therefore it has His authority.</a:t>
            </a:r>
          </a:p>
          <a:p>
            <a:endParaRPr lang="en-US" sz="900" dirty="0">
              <a:latin typeface="Trebuchet MS" panose="020B0603020202020204" pitchFamily="34" charset="0"/>
            </a:endParaRPr>
          </a:p>
          <a:p>
            <a:r>
              <a:rPr lang="en-US" dirty="0">
                <a:latin typeface="Trebuchet MS" panose="020B0603020202020204" pitchFamily="34" charset="0"/>
              </a:rPr>
              <a:t>It is infallible (without error) and remains in its original form.</a:t>
            </a:r>
          </a:p>
          <a:p>
            <a:endParaRPr lang="en-US" sz="900" dirty="0">
              <a:latin typeface="Trebuchet MS" panose="020B0603020202020204" pitchFamily="34" charset="0"/>
            </a:endParaRPr>
          </a:p>
          <a:p>
            <a:r>
              <a:rPr lang="en-US" dirty="0">
                <a:latin typeface="Trebuchet MS" panose="020B0603020202020204" pitchFamily="34" charset="0"/>
              </a:rPr>
              <a:t>The Qur’an was revealed to the Seal of the Prophets and because no man would be capable of writing such a book, it made Him even more important.</a:t>
            </a:r>
          </a:p>
          <a:p>
            <a:endParaRPr lang="en-US" sz="900" dirty="0">
              <a:latin typeface="Trebuchet MS" panose="020B0603020202020204" pitchFamily="34" charset="0"/>
            </a:endParaRPr>
          </a:p>
          <a:p>
            <a:r>
              <a:rPr lang="en-US" dirty="0">
                <a:latin typeface="Trebuchet MS" panose="020B0603020202020204" pitchFamily="34" charset="0"/>
              </a:rPr>
              <a:t>Muhammad was illiterate, making the Qur’an the first great miracle.</a:t>
            </a:r>
          </a:p>
          <a:p>
            <a:endParaRPr lang="en-US" sz="900" dirty="0">
              <a:latin typeface="Trebuchet MS" panose="020B0603020202020204" pitchFamily="34" charset="0"/>
            </a:endParaRPr>
          </a:p>
          <a:p>
            <a:r>
              <a:rPr lang="en-US" dirty="0">
                <a:latin typeface="Trebuchet MS" panose="020B0603020202020204" pitchFamily="34" charset="0"/>
              </a:rPr>
              <a:t>A written book was needed to </a:t>
            </a:r>
            <a:r>
              <a:rPr lang="en-US" dirty="0" err="1">
                <a:latin typeface="Trebuchet MS" panose="020B0603020202020204" pitchFamily="34" charset="0"/>
              </a:rPr>
              <a:t>formalise</a:t>
            </a:r>
            <a:r>
              <a:rPr lang="en-US" dirty="0">
                <a:latin typeface="Trebuchet MS" panose="020B0603020202020204" pitchFamily="34" charset="0"/>
              </a:rPr>
              <a:t> the religion.</a:t>
            </a:r>
            <a:endParaRPr lang="en-GB" dirty="0">
              <a:latin typeface="Trebuchet MS" panose="020B0603020202020204" pitchFamily="34" charset="0"/>
            </a:endParaRPr>
          </a:p>
        </p:txBody>
      </p:sp>
      <p:sp>
        <p:nvSpPr>
          <p:cNvPr id="4" name="TextBox 3"/>
          <p:cNvSpPr txBox="1"/>
          <p:nvPr/>
        </p:nvSpPr>
        <p:spPr>
          <a:xfrm>
            <a:off x="533158" y="324091"/>
            <a:ext cx="11311842" cy="646331"/>
          </a:xfrm>
          <a:prstGeom prst="rect">
            <a:avLst/>
          </a:prstGeom>
          <a:solidFill>
            <a:schemeClr val="accent6">
              <a:lumMod val="20000"/>
              <a:lumOff val="80000"/>
            </a:schemeClr>
          </a:solidFill>
        </p:spPr>
        <p:txBody>
          <a:bodyPr wrap="square" rtlCol="0">
            <a:spAutoFit/>
          </a:bodyPr>
          <a:lstStyle/>
          <a:p>
            <a:pPr algn="ctr"/>
            <a:r>
              <a:rPr lang="en-US" sz="3600" b="1" u="sng" dirty="0">
                <a:latin typeface="Trebuchet MS" panose="020B0603020202020204" pitchFamily="34" charset="0"/>
              </a:rPr>
              <a:t>Why is the Qur’an the superior authority in Islam?</a:t>
            </a:r>
            <a:endParaRPr lang="en-GB" sz="3600" b="1" u="sng" dirty="0">
              <a:latin typeface="Trebuchet MS" panose="020B0603020202020204" pitchFamily="34" charset="0"/>
            </a:endParaRPr>
          </a:p>
        </p:txBody>
      </p:sp>
    </p:spTree>
    <p:extLst>
      <p:ext uri="{BB962C8B-B14F-4D97-AF65-F5344CB8AC3E}">
        <p14:creationId xmlns:p14="http://schemas.microsoft.com/office/powerpoint/2010/main" val="274446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up)">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up)">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up)">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up)">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 name="Picture 2" descr="25,923 Quran Illustrations &amp; Clip Art - iStock"/>
          <p:cNvPicPr>
            <a:picLocks noChangeAspect="1" noChangeArrowheads="1"/>
          </p:cNvPicPr>
          <p:nvPr/>
        </p:nvPicPr>
        <p:blipFill rotWithShape="1">
          <a:blip r:embed="rId3">
            <a:extLst>
              <a:ext uri="{28A0092B-C50C-407E-A947-70E740481C1C}">
                <a14:useLocalDpi xmlns:a14="http://schemas.microsoft.com/office/drawing/2010/main" val="0"/>
              </a:ext>
            </a:extLst>
          </a:blip>
          <a:srcRect t="18238" b="20353"/>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803966" y="458956"/>
            <a:ext cx="6584066" cy="5940088"/>
          </a:xfrm>
          <a:prstGeom prst="rect">
            <a:avLst/>
          </a:prstGeom>
          <a:solidFill>
            <a:schemeClr val="accent2">
              <a:lumMod val="20000"/>
              <a:lumOff val="80000"/>
            </a:schemeClr>
          </a:solidFill>
          <a:ln w="76200">
            <a:solidFill>
              <a:schemeClr val="accent2">
                <a:lumMod val="75000"/>
              </a:schemeClr>
            </a:solidFill>
          </a:ln>
        </p:spPr>
        <p:txBody>
          <a:bodyPr wrap="square" rtlCol="0">
            <a:spAutoFit/>
          </a:bodyPr>
          <a:lstStyle/>
          <a:p>
            <a:pPr algn="ctr"/>
            <a:r>
              <a:rPr lang="en-US" sz="3200" b="1" u="sng" dirty="0">
                <a:latin typeface="Trebuchet MS" panose="020B0603020202020204" pitchFamily="34" charset="0"/>
              </a:rPr>
              <a:t>What’s in The Qur’an?</a:t>
            </a:r>
          </a:p>
          <a:p>
            <a:pPr algn="ctr"/>
            <a:endParaRPr lang="en-US" sz="3200" b="1" u="sng" dirty="0">
              <a:latin typeface="Trebuchet MS" panose="020B0603020202020204" pitchFamily="34" charset="0"/>
            </a:endParaRPr>
          </a:p>
          <a:p>
            <a:pPr algn="ctr"/>
            <a:r>
              <a:rPr lang="en-US" sz="3200" dirty="0">
                <a:latin typeface="Trebuchet MS" panose="020B0603020202020204" pitchFamily="34" charset="0"/>
              </a:rPr>
              <a:t>The basics of worship, which Muhammad developed</a:t>
            </a:r>
          </a:p>
          <a:p>
            <a:pPr algn="ctr"/>
            <a:endParaRPr lang="en-US" dirty="0">
              <a:latin typeface="Trebuchet MS" panose="020B0603020202020204" pitchFamily="34" charset="0"/>
            </a:endParaRPr>
          </a:p>
          <a:p>
            <a:pPr algn="ctr"/>
            <a:r>
              <a:rPr lang="en-US" sz="3200" dirty="0">
                <a:latin typeface="Trebuchet MS" panose="020B0603020202020204" pitchFamily="34" charset="0"/>
              </a:rPr>
              <a:t>The legal and social systems</a:t>
            </a:r>
          </a:p>
          <a:p>
            <a:pPr algn="ctr"/>
            <a:endParaRPr lang="en-US" dirty="0">
              <a:latin typeface="Trebuchet MS" panose="020B0603020202020204" pitchFamily="34" charset="0"/>
            </a:endParaRPr>
          </a:p>
          <a:p>
            <a:pPr algn="ctr"/>
            <a:r>
              <a:rPr lang="en-US" sz="3200" dirty="0">
                <a:latin typeface="Trebuchet MS" panose="020B0603020202020204" pitchFamily="34" charset="0"/>
              </a:rPr>
              <a:t>Personal and spiritual guidance for all life’s situations and challenges</a:t>
            </a:r>
          </a:p>
          <a:p>
            <a:pPr algn="ctr"/>
            <a:endParaRPr lang="en-US" dirty="0">
              <a:latin typeface="Trebuchet MS" panose="020B0603020202020204" pitchFamily="34" charset="0"/>
            </a:endParaRPr>
          </a:p>
          <a:p>
            <a:pPr algn="ctr"/>
            <a:r>
              <a:rPr lang="en-US" sz="3200" dirty="0">
                <a:latin typeface="Trebuchet MS" panose="020B0603020202020204" pitchFamily="34" charset="0"/>
              </a:rPr>
              <a:t>It explains creation and other ultimate questions, like why are we here</a:t>
            </a:r>
            <a:endParaRPr lang="en-GB" sz="2400" dirty="0">
              <a:latin typeface="Trebuchet MS" panose="020B0603020202020204" pitchFamily="34" charset="0"/>
            </a:endParaRPr>
          </a:p>
        </p:txBody>
      </p:sp>
    </p:spTree>
    <p:extLst>
      <p:ext uri="{BB962C8B-B14F-4D97-AF65-F5344CB8AC3E}">
        <p14:creationId xmlns:p14="http://schemas.microsoft.com/office/powerpoint/2010/main" val="1702864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wipe(up)">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up)">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up)">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wipe(up)">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wipe(up)">
                                      <p:cBhvr>
                                        <p:cTn id="27" dur="5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5">
                                            <p:txEl>
                                              <p:pRg st="8" end="8"/>
                                            </p:txEl>
                                          </p:spTgt>
                                        </p:tgtEl>
                                        <p:attrNameLst>
                                          <p:attrName>style.visibility</p:attrName>
                                        </p:attrNameLst>
                                      </p:cBhvr>
                                      <p:to>
                                        <p:strVal val="visible"/>
                                      </p:to>
                                    </p:set>
                                    <p:animEffect transition="in" filter="wipe(up)">
                                      <p:cBhvr>
                                        <p:cTn id="3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397" y="160123"/>
            <a:ext cx="6829065" cy="6494085"/>
          </a:xfrm>
          <a:prstGeom prst="rect">
            <a:avLst/>
          </a:prstGeom>
          <a:solidFill>
            <a:schemeClr val="accent5">
              <a:lumMod val="20000"/>
              <a:lumOff val="80000"/>
            </a:schemeClr>
          </a:solidFill>
          <a:ln w="57150">
            <a:solidFill>
              <a:srgbClr val="0070C0"/>
            </a:solidFill>
          </a:ln>
        </p:spPr>
        <p:txBody>
          <a:bodyPr wrap="square" rtlCol="0">
            <a:spAutoFit/>
          </a:bodyPr>
          <a:lstStyle/>
          <a:p>
            <a:pPr algn="ctr"/>
            <a:r>
              <a:rPr lang="en-US" sz="3200" dirty="0">
                <a:latin typeface="Trebuchet MS" panose="020B0603020202020204" pitchFamily="34" charset="0"/>
              </a:rPr>
              <a:t>The </a:t>
            </a:r>
            <a:r>
              <a:rPr lang="en-US" sz="3200" u="sng" dirty="0">
                <a:latin typeface="Trebuchet MS" panose="020B0603020202020204" pitchFamily="34" charset="0"/>
              </a:rPr>
              <a:t>second</a:t>
            </a:r>
            <a:r>
              <a:rPr lang="en-US" sz="3200" dirty="0">
                <a:latin typeface="Trebuchet MS" panose="020B0603020202020204" pitchFamily="34" charset="0"/>
              </a:rPr>
              <a:t> most important source of authority for Muslims is the </a:t>
            </a:r>
            <a:r>
              <a:rPr lang="en-US" sz="3200" b="1" dirty="0">
                <a:solidFill>
                  <a:srgbClr val="0070C0"/>
                </a:solidFill>
                <a:latin typeface="Trebuchet MS" panose="020B0603020202020204" pitchFamily="34" charset="0"/>
              </a:rPr>
              <a:t>Sunnah</a:t>
            </a:r>
            <a:r>
              <a:rPr lang="en-US" sz="3200" dirty="0">
                <a:latin typeface="Trebuchet MS" panose="020B0603020202020204" pitchFamily="34" charset="0"/>
              </a:rPr>
              <a:t>.  </a:t>
            </a:r>
          </a:p>
          <a:p>
            <a:pPr algn="ctr"/>
            <a:endParaRPr lang="en-US" sz="3200" dirty="0">
              <a:latin typeface="Trebuchet MS" panose="020B0603020202020204" pitchFamily="34" charset="0"/>
            </a:endParaRPr>
          </a:p>
          <a:p>
            <a:pPr algn="ctr"/>
            <a:r>
              <a:rPr lang="en-US" sz="3200" dirty="0">
                <a:latin typeface="Trebuchet MS" panose="020B0603020202020204" pitchFamily="34" charset="0"/>
              </a:rPr>
              <a:t>These give the perfect examples for Muslims to follow. </a:t>
            </a:r>
          </a:p>
          <a:p>
            <a:pPr algn="ctr"/>
            <a:endParaRPr lang="en-US" sz="3200" dirty="0">
              <a:latin typeface="Trebuchet MS" panose="020B0603020202020204" pitchFamily="34" charset="0"/>
            </a:endParaRPr>
          </a:p>
          <a:p>
            <a:pPr algn="ctr"/>
            <a:r>
              <a:rPr lang="en-US" sz="3200" dirty="0">
                <a:latin typeface="Trebuchet MS" panose="020B0603020202020204" pitchFamily="34" charset="0"/>
              </a:rPr>
              <a:t>The </a:t>
            </a:r>
            <a:r>
              <a:rPr lang="en-US" sz="3200" b="1" dirty="0">
                <a:solidFill>
                  <a:srgbClr val="0070C0"/>
                </a:solidFill>
                <a:latin typeface="Trebuchet MS" panose="020B0603020202020204" pitchFamily="34" charset="0"/>
              </a:rPr>
              <a:t>Sunnah</a:t>
            </a:r>
            <a:r>
              <a:rPr lang="en-US" sz="3200" dirty="0">
                <a:latin typeface="Trebuchet MS" panose="020B0603020202020204" pitchFamily="34" charset="0"/>
              </a:rPr>
              <a:t> are found in the </a:t>
            </a:r>
            <a:r>
              <a:rPr lang="en-US" sz="3200" b="1" dirty="0">
                <a:solidFill>
                  <a:srgbClr val="00B050"/>
                </a:solidFill>
                <a:latin typeface="Trebuchet MS" panose="020B0603020202020204" pitchFamily="34" charset="0"/>
              </a:rPr>
              <a:t>Hadith</a:t>
            </a:r>
            <a:r>
              <a:rPr lang="en-US" sz="3200" dirty="0">
                <a:latin typeface="Trebuchet MS" panose="020B0603020202020204" pitchFamily="34" charset="0"/>
              </a:rPr>
              <a:t>.  </a:t>
            </a:r>
          </a:p>
          <a:p>
            <a:pPr algn="ctr"/>
            <a:endParaRPr lang="en-US" sz="3200" dirty="0">
              <a:latin typeface="Trebuchet MS" panose="020B0603020202020204" pitchFamily="34" charset="0"/>
            </a:endParaRPr>
          </a:p>
          <a:p>
            <a:pPr algn="ctr"/>
            <a:r>
              <a:rPr lang="en-US" sz="3200" dirty="0">
                <a:latin typeface="Trebuchet MS" panose="020B0603020202020204" pitchFamily="34" charset="0"/>
              </a:rPr>
              <a:t>Reading </a:t>
            </a:r>
            <a:r>
              <a:rPr lang="en-US" sz="3200" b="1" dirty="0">
                <a:solidFill>
                  <a:srgbClr val="00B050"/>
                </a:solidFill>
                <a:latin typeface="Trebuchet MS" panose="020B0603020202020204" pitchFamily="34" charset="0"/>
              </a:rPr>
              <a:t>Hadiths</a:t>
            </a:r>
            <a:r>
              <a:rPr lang="en-US" sz="3200" dirty="0">
                <a:solidFill>
                  <a:srgbClr val="00B050"/>
                </a:solidFill>
                <a:latin typeface="Trebuchet MS" panose="020B0603020202020204" pitchFamily="34" charset="0"/>
              </a:rPr>
              <a:t> </a:t>
            </a:r>
            <a:r>
              <a:rPr lang="en-US" sz="3200" dirty="0">
                <a:latin typeface="Trebuchet MS" panose="020B0603020202020204" pitchFamily="34" charset="0"/>
              </a:rPr>
              <a:t>help Muslims learn how Muhammad explained the teachings of the Qur’an </a:t>
            </a:r>
            <a:endParaRPr lang="en-GB" sz="3200" dirty="0">
              <a:latin typeface="Trebuchet MS" panose="020B0603020202020204" pitchFamily="34" charset="0"/>
            </a:endParaRPr>
          </a:p>
        </p:txBody>
      </p:sp>
      <p:sp>
        <p:nvSpPr>
          <p:cNvPr id="4" name="TextBox 3"/>
          <p:cNvSpPr txBox="1"/>
          <p:nvPr/>
        </p:nvSpPr>
        <p:spPr>
          <a:xfrm>
            <a:off x="7560196" y="403094"/>
            <a:ext cx="3784922" cy="1815882"/>
          </a:xfrm>
          <a:prstGeom prst="rect">
            <a:avLst/>
          </a:prstGeom>
          <a:solidFill>
            <a:srgbClr val="002060"/>
          </a:solidFill>
        </p:spPr>
        <p:txBody>
          <a:bodyPr wrap="square" rtlCol="0">
            <a:spAutoFit/>
          </a:bodyPr>
          <a:lstStyle/>
          <a:p>
            <a:r>
              <a:rPr lang="en-US" sz="2800" b="1" dirty="0">
                <a:solidFill>
                  <a:schemeClr val="bg1"/>
                </a:solidFill>
                <a:latin typeface="Trebuchet MS" panose="020B0603020202020204" pitchFamily="34" charset="0"/>
              </a:rPr>
              <a:t>Sunnah</a:t>
            </a:r>
            <a:r>
              <a:rPr lang="en-US" sz="2800" dirty="0">
                <a:solidFill>
                  <a:schemeClr val="bg1"/>
                </a:solidFill>
                <a:latin typeface="Trebuchet MS" panose="020B0603020202020204" pitchFamily="34" charset="0"/>
              </a:rPr>
              <a:t> = the practices, customs and traditions of the Prophet Muhammad  </a:t>
            </a:r>
            <a:endParaRPr lang="en-GB" sz="2800" dirty="0">
              <a:solidFill>
                <a:schemeClr val="bg1"/>
              </a:solidFill>
              <a:latin typeface="Trebuchet MS" panose="020B0603020202020204" pitchFamily="34" charset="0"/>
            </a:endParaRPr>
          </a:p>
        </p:txBody>
      </p:sp>
      <p:pic>
        <p:nvPicPr>
          <p:cNvPr id="3" name="Picture 2" descr="House Key Clipart Free Clipart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4094622" flipH="1">
            <a:off x="10620500" y="269844"/>
            <a:ext cx="1031340" cy="99339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560196" y="2645221"/>
            <a:ext cx="3784922" cy="1384995"/>
          </a:xfrm>
          <a:prstGeom prst="rect">
            <a:avLst/>
          </a:prstGeom>
          <a:solidFill>
            <a:srgbClr val="002060"/>
          </a:solidFill>
        </p:spPr>
        <p:txBody>
          <a:bodyPr wrap="square" rtlCol="0">
            <a:spAutoFit/>
          </a:bodyPr>
          <a:lstStyle/>
          <a:p>
            <a:r>
              <a:rPr lang="en-US" sz="2800" b="1" dirty="0">
                <a:solidFill>
                  <a:schemeClr val="bg1"/>
                </a:solidFill>
                <a:latin typeface="Trebuchet MS" panose="020B0603020202020204" pitchFamily="34" charset="0"/>
              </a:rPr>
              <a:t>Hadith</a:t>
            </a:r>
            <a:r>
              <a:rPr lang="en-US" sz="2800" dirty="0">
                <a:solidFill>
                  <a:schemeClr val="bg1"/>
                </a:solidFill>
                <a:latin typeface="Trebuchet MS" panose="020B0603020202020204" pitchFamily="34" charset="0"/>
              </a:rPr>
              <a:t> = the sayings of the Prophet Muhammad  </a:t>
            </a:r>
            <a:endParaRPr lang="en-GB" sz="2800" dirty="0">
              <a:solidFill>
                <a:schemeClr val="bg1"/>
              </a:solidFill>
              <a:latin typeface="Trebuchet MS" panose="020B0603020202020204" pitchFamily="34" charset="0"/>
            </a:endParaRPr>
          </a:p>
        </p:txBody>
      </p:sp>
      <p:pic>
        <p:nvPicPr>
          <p:cNvPr id="6" name="Picture 5" descr="House Key Clipart Free Clipart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4094622" flipH="1">
            <a:off x="10446881" y="3125429"/>
            <a:ext cx="1031340" cy="99339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7326774" y="4641448"/>
            <a:ext cx="2152891" cy="2062103"/>
          </a:xfrm>
          <a:prstGeom prst="rect">
            <a:avLst/>
          </a:prstGeom>
          <a:solidFill>
            <a:schemeClr val="accent6">
              <a:lumMod val="20000"/>
              <a:lumOff val="80000"/>
            </a:schemeClr>
          </a:solidFill>
          <a:ln w="76200">
            <a:solidFill>
              <a:srgbClr val="00B050"/>
            </a:solidFill>
          </a:ln>
        </p:spPr>
        <p:txBody>
          <a:bodyPr wrap="square" rtlCol="0">
            <a:spAutoFit/>
          </a:bodyPr>
          <a:lstStyle/>
          <a:p>
            <a:pPr algn="ctr"/>
            <a:r>
              <a:rPr lang="en-US" sz="2800" dirty="0">
                <a:latin typeface="Comic Sans MS" panose="030F0702030302020204" pitchFamily="66" charset="0"/>
              </a:rPr>
              <a:t>What Muhammad </a:t>
            </a:r>
            <a:r>
              <a:rPr lang="en-US" sz="2800" b="1" dirty="0">
                <a:latin typeface="Comic Sans MS" panose="030F0702030302020204" pitchFamily="66" charset="0"/>
              </a:rPr>
              <a:t>DID</a:t>
            </a:r>
          </a:p>
          <a:p>
            <a:pPr algn="ctr"/>
            <a:r>
              <a:rPr lang="en-US" sz="4400" b="1" dirty="0">
                <a:solidFill>
                  <a:srgbClr val="0070C0"/>
                </a:solidFill>
                <a:latin typeface="Comic Sans MS" panose="030F0702030302020204" pitchFamily="66" charset="0"/>
              </a:rPr>
              <a:t>Sunnah</a:t>
            </a:r>
            <a:endParaRPr lang="en-GB" sz="4400" b="1" dirty="0">
              <a:solidFill>
                <a:srgbClr val="0070C0"/>
              </a:solidFill>
              <a:latin typeface="Comic Sans MS" panose="030F0702030302020204" pitchFamily="66" charset="0"/>
            </a:endParaRPr>
          </a:p>
        </p:txBody>
      </p:sp>
      <p:sp>
        <p:nvSpPr>
          <p:cNvPr id="8" name="TextBox 7"/>
          <p:cNvSpPr txBox="1"/>
          <p:nvPr/>
        </p:nvSpPr>
        <p:spPr>
          <a:xfrm>
            <a:off x="9886105" y="4641448"/>
            <a:ext cx="2152891" cy="2062103"/>
          </a:xfrm>
          <a:prstGeom prst="rect">
            <a:avLst/>
          </a:prstGeom>
          <a:solidFill>
            <a:schemeClr val="accent6">
              <a:lumMod val="20000"/>
              <a:lumOff val="80000"/>
            </a:schemeClr>
          </a:solidFill>
          <a:ln w="76200">
            <a:solidFill>
              <a:srgbClr val="00B050"/>
            </a:solidFill>
          </a:ln>
        </p:spPr>
        <p:txBody>
          <a:bodyPr wrap="square" rtlCol="0">
            <a:spAutoFit/>
          </a:bodyPr>
          <a:lstStyle/>
          <a:p>
            <a:pPr algn="ctr"/>
            <a:r>
              <a:rPr lang="en-US" sz="2800" dirty="0">
                <a:latin typeface="Comic Sans MS" panose="030F0702030302020204" pitchFamily="66" charset="0"/>
              </a:rPr>
              <a:t>What Muhammad SAID</a:t>
            </a:r>
            <a:endParaRPr lang="en-US" sz="2800" b="1" dirty="0">
              <a:latin typeface="Comic Sans MS" panose="030F0702030302020204" pitchFamily="66" charset="0"/>
            </a:endParaRPr>
          </a:p>
          <a:p>
            <a:pPr algn="ctr"/>
            <a:r>
              <a:rPr lang="en-US" sz="4400" b="1" dirty="0">
                <a:solidFill>
                  <a:srgbClr val="00B050"/>
                </a:solidFill>
                <a:latin typeface="Comic Sans MS" panose="030F0702030302020204" pitchFamily="66" charset="0"/>
              </a:rPr>
              <a:t>Hadith</a:t>
            </a:r>
            <a:endParaRPr lang="en-GB" sz="4400" b="1" dirty="0">
              <a:solidFill>
                <a:srgbClr val="00B050"/>
              </a:solidFill>
              <a:latin typeface="Comic Sans MS" panose="030F0702030302020204" pitchFamily="66" charset="0"/>
            </a:endParaRPr>
          </a:p>
        </p:txBody>
      </p:sp>
    </p:spTree>
    <p:extLst>
      <p:ext uri="{BB962C8B-B14F-4D97-AF65-F5344CB8AC3E}">
        <p14:creationId xmlns:p14="http://schemas.microsoft.com/office/powerpoint/2010/main" val="1318783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up)">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wipe(up)">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wipe(up)">
                                      <p:cBhvr>
                                        <p:cTn id="25" dur="500"/>
                                        <p:tgtEl>
                                          <p:spTgt spid="2">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500"/>
                                        <p:tgtEl>
                                          <p:spTgt spid="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fade">
                                      <p:cBhvr>
                                        <p:cTn id="33" dur="500"/>
                                        <p:tgtEl>
                                          <p:spTgt spid="5"/>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grpId="0" nodeType="clickEffect">
                                  <p:stCondLst>
                                    <p:cond delay="0"/>
                                  </p:stCondLst>
                                  <p:childTnLst>
                                    <p:set>
                                      <p:cBhvr>
                                        <p:cTn id="37" dur="1" fill="hold">
                                          <p:stCondLst>
                                            <p:cond delay="0"/>
                                          </p:stCondLst>
                                        </p:cTn>
                                        <p:tgtEl>
                                          <p:spTgt spid="2">
                                            <p:txEl>
                                              <p:pRg st="6" end="6"/>
                                            </p:txEl>
                                          </p:spTgt>
                                        </p:tgtEl>
                                        <p:attrNameLst>
                                          <p:attrName>style.visibility</p:attrName>
                                        </p:attrNameLst>
                                      </p:cBhvr>
                                      <p:to>
                                        <p:strVal val="visible"/>
                                      </p:to>
                                    </p:set>
                                    <p:animEffect transition="in" filter="wipe(up)">
                                      <p:cBhvr>
                                        <p:cTn id="38" dur="500"/>
                                        <p:tgtEl>
                                          <p:spTgt spid="2">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500"/>
                                        <p:tgtEl>
                                          <p:spTgt spid="7"/>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fade">
                                      <p:cBhvr>
                                        <p:cTn id="4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4" grpId="0" animBg="1"/>
      <p:bldP spid="5"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ow to Kick Butt When You Have 5 Minut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4409" y="123101"/>
            <a:ext cx="1416177" cy="149437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45064" y="1883689"/>
            <a:ext cx="10381464" cy="4401205"/>
          </a:xfrm>
          <a:prstGeom prst="rect">
            <a:avLst/>
          </a:prstGeom>
          <a:solidFill>
            <a:srgbClr val="7030A0"/>
          </a:solidFill>
          <a:ln w="76200">
            <a:solidFill>
              <a:srgbClr val="FF0066"/>
            </a:solidFill>
          </a:ln>
        </p:spPr>
        <p:txBody>
          <a:bodyPr wrap="square" rtlCol="0">
            <a:spAutoFit/>
          </a:bodyPr>
          <a:lstStyle/>
          <a:p>
            <a:pPr algn="ctr"/>
            <a:r>
              <a:rPr lang="en-US" sz="4000" b="1" u="sng" dirty="0">
                <a:solidFill>
                  <a:schemeClr val="bg1"/>
                </a:solidFill>
                <a:latin typeface="Comic Sans MS" panose="030F0702030302020204" pitchFamily="66" charset="0"/>
              </a:rPr>
              <a:t>Without looking in your exercise books</a:t>
            </a:r>
            <a:r>
              <a:rPr lang="en-US" sz="4000" dirty="0">
                <a:solidFill>
                  <a:schemeClr val="bg1"/>
                </a:solidFill>
                <a:latin typeface="Comic Sans MS" panose="030F0702030302020204" pitchFamily="66" charset="0"/>
              </a:rPr>
              <a:t>, define the following terms:</a:t>
            </a:r>
          </a:p>
          <a:p>
            <a:pPr marL="742950" indent="-742950">
              <a:buFont typeface="+mj-lt"/>
              <a:buAutoNum type="arabicPeriod"/>
            </a:pPr>
            <a:r>
              <a:rPr lang="en-US" sz="4000" dirty="0">
                <a:solidFill>
                  <a:schemeClr val="bg1"/>
                </a:solidFill>
                <a:latin typeface="Comic Sans MS" panose="030F0702030302020204" pitchFamily="66" charset="0"/>
              </a:rPr>
              <a:t>Hadith</a:t>
            </a:r>
          </a:p>
          <a:p>
            <a:pPr marL="742950" indent="-742950">
              <a:buFont typeface="+mj-lt"/>
              <a:buAutoNum type="arabicPeriod"/>
            </a:pPr>
            <a:r>
              <a:rPr lang="en-US" sz="4000" dirty="0">
                <a:solidFill>
                  <a:schemeClr val="bg1"/>
                </a:solidFill>
                <a:latin typeface="Comic Sans MS" panose="030F0702030302020204" pitchFamily="66" charset="0"/>
              </a:rPr>
              <a:t>Sunnah</a:t>
            </a:r>
          </a:p>
          <a:p>
            <a:pPr marL="742950" indent="-742950">
              <a:buFont typeface="+mj-lt"/>
              <a:buAutoNum type="arabicPeriod"/>
            </a:pPr>
            <a:r>
              <a:rPr lang="en-US" sz="4000" dirty="0">
                <a:solidFill>
                  <a:schemeClr val="bg1"/>
                </a:solidFill>
                <a:latin typeface="Comic Sans MS" panose="030F0702030302020204" pitchFamily="66" charset="0"/>
              </a:rPr>
              <a:t>Qur’an</a:t>
            </a:r>
          </a:p>
          <a:p>
            <a:pPr marL="742950" indent="-742950">
              <a:buFont typeface="+mj-lt"/>
              <a:buAutoNum type="arabicPeriod"/>
            </a:pPr>
            <a:r>
              <a:rPr lang="en-US" sz="4000" dirty="0">
                <a:solidFill>
                  <a:schemeClr val="bg1"/>
                </a:solidFill>
                <a:latin typeface="Comic Sans MS" panose="030F0702030302020204" pitchFamily="66" charset="0"/>
              </a:rPr>
              <a:t>Seal of the prophets</a:t>
            </a:r>
          </a:p>
          <a:p>
            <a:pPr marL="742950" indent="-742950">
              <a:buFont typeface="+mj-lt"/>
              <a:buAutoNum type="arabicPeriod"/>
            </a:pPr>
            <a:r>
              <a:rPr lang="en-US" sz="4000" dirty="0">
                <a:solidFill>
                  <a:schemeClr val="bg1"/>
                </a:solidFill>
                <a:latin typeface="Comic Sans MS" panose="030F0702030302020204" pitchFamily="66" charset="0"/>
              </a:rPr>
              <a:t>Illiterate</a:t>
            </a:r>
            <a:endParaRPr lang="en-US" sz="4000" b="1" dirty="0">
              <a:solidFill>
                <a:schemeClr val="bg1"/>
              </a:solidFill>
              <a:latin typeface="Comic Sans MS" panose="030F0702030302020204" pitchFamily="66" charset="0"/>
            </a:endParaRPr>
          </a:p>
        </p:txBody>
      </p:sp>
      <p:sp>
        <p:nvSpPr>
          <p:cNvPr id="7" name="TextBox 6"/>
          <p:cNvSpPr txBox="1"/>
          <p:nvPr/>
        </p:nvSpPr>
        <p:spPr>
          <a:xfrm>
            <a:off x="1658086" y="354358"/>
            <a:ext cx="8555420" cy="1200329"/>
          </a:xfrm>
          <a:prstGeom prst="rect">
            <a:avLst/>
          </a:prstGeom>
          <a:solidFill>
            <a:srgbClr val="FF0066"/>
          </a:solidFill>
          <a:ln w="76200">
            <a:solidFill>
              <a:srgbClr val="7030A0"/>
            </a:solidFill>
          </a:ln>
        </p:spPr>
        <p:txBody>
          <a:bodyPr wrap="square" rtlCol="0">
            <a:spAutoFit/>
          </a:bodyPr>
          <a:lstStyle/>
          <a:p>
            <a:pPr algn="ctr"/>
            <a:r>
              <a:rPr lang="en-US" sz="7200" dirty="0" err="1">
                <a:latin typeface="Comic Sans MS" panose="030F0702030302020204" pitchFamily="66" charset="0"/>
              </a:rPr>
              <a:t>Risalah</a:t>
            </a:r>
            <a:r>
              <a:rPr lang="en-US" sz="7200" dirty="0">
                <a:latin typeface="Comic Sans MS" panose="030F0702030302020204" pitchFamily="66" charset="0"/>
              </a:rPr>
              <a:t>: holy books</a:t>
            </a:r>
            <a:endParaRPr lang="en-GB" sz="7200" dirty="0">
              <a:latin typeface="Comic Sans MS" panose="030F0702030302020204" pitchFamily="66" charset="0"/>
            </a:endParaRPr>
          </a:p>
        </p:txBody>
      </p:sp>
      <p:sp>
        <p:nvSpPr>
          <p:cNvPr id="2" name="TextBox 1"/>
          <p:cNvSpPr txBox="1"/>
          <p:nvPr/>
        </p:nvSpPr>
        <p:spPr>
          <a:xfrm>
            <a:off x="3605047" y="3292589"/>
            <a:ext cx="4414346" cy="461665"/>
          </a:xfrm>
          <a:prstGeom prst="rect">
            <a:avLst/>
          </a:prstGeom>
          <a:solidFill>
            <a:srgbClr val="FFCCCC"/>
          </a:solidFill>
        </p:spPr>
        <p:txBody>
          <a:bodyPr wrap="square" rtlCol="0">
            <a:spAutoFit/>
          </a:bodyPr>
          <a:lstStyle/>
          <a:p>
            <a:pPr algn="ctr"/>
            <a:r>
              <a:rPr lang="en-US" sz="2400" b="1" dirty="0">
                <a:solidFill>
                  <a:srgbClr val="7030A0"/>
                </a:solidFill>
                <a:latin typeface="Comic Sans MS" panose="030F0702030302020204" pitchFamily="66" charset="0"/>
              </a:rPr>
              <a:t>Sayings of the Prophet</a:t>
            </a:r>
            <a:endParaRPr lang="en-GB" sz="2400" b="1" dirty="0">
              <a:solidFill>
                <a:srgbClr val="7030A0"/>
              </a:solidFill>
              <a:latin typeface="Comic Sans MS" panose="030F0702030302020204" pitchFamily="66" charset="0"/>
            </a:endParaRPr>
          </a:p>
        </p:txBody>
      </p:sp>
      <p:sp>
        <p:nvSpPr>
          <p:cNvPr id="8" name="TextBox 7"/>
          <p:cNvSpPr txBox="1"/>
          <p:nvPr/>
        </p:nvSpPr>
        <p:spPr>
          <a:xfrm>
            <a:off x="3526219" y="3853458"/>
            <a:ext cx="4414346" cy="461665"/>
          </a:xfrm>
          <a:prstGeom prst="rect">
            <a:avLst/>
          </a:prstGeom>
          <a:solidFill>
            <a:srgbClr val="FFCCCC"/>
          </a:solidFill>
        </p:spPr>
        <p:txBody>
          <a:bodyPr wrap="square" rtlCol="0">
            <a:spAutoFit/>
          </a:bodyPr>
          <a:lstStyle/>
          <a:p>
            <a:pPr algn="ctr"/>
            <a:r>
              <a:rPr lang="en-US" sz="2400" b="1" dirty="0">
                <a:solidFill>
                  <a:srgbClr val="7030A0"/>
                </a:solidFill>
                <a:latin typeface="Comic Sans MS" panose="030F0702030302020204" pitchFamily="66" charset="0"/>
              </a:rPr>
              <a:t>Practices of the Prophet</a:t>
            </a:r>
            <a:endParaRPr lang="en-GB" sz="2400" b="1" dirty="0">
              <a:solidFill>
                <a:srgbClr val="7030A0"/>
              </a:solidFill>
              <a:latin typeface="Comic Sans MS" panose="030F0702030302020204" pitchFamily="66" charset="0"/>
            </a:endParaRPr>
          </a:p>
        </p:txBody>
      </p:sp>
      <p:sp>
        <p:nvSpPr>
          <p:cNvPr id="9" name="TextBox 8"/>
          <p:cNvSpPr txBox="1"/>
          <p:nvPr/>
        </p:nvSpPr>
        <p:spPr>
          <a:xfrm>
            <a:off x="3708091" y="4414327"/>
            <a:ext cx="2440461" cy="461665"/>
          </a:xfrm>
          <a:prstGeom prst="rect">
            <a:avLst/>
          </a:prstGeom>
          <a:solidFill>
            <a:srgbClr val="FFCCCC"/>
          </a:solidFill>
        </p:spPr>
        <p:txBody>
          <a:bodyPr wrap="square" rtlCol="0">
            <a:spAutoFit/>
          </a:bodyPr>
          <a:lstStyle/>
          <a:p>
            <a:pPr algn="ctr"/>
            <a:r>
              <a:rPr lang="en-US" sz="2400" b="1" dirty="0">
                <a:solidFill>
                  <a:srgbClr val="7030A0"/>
                </a:solidFill>
                <a:latin typeface="Comic Sans MS" panose="030F0702030302020204" pitchFamily="66" charset="0"/>
              </a:rPr>
              <a:t>Recitation </a:t>
            </a:r>
            <a:endParaRPr lang="en-GB" sz="2400" b="1" dirty="0">
              <a:solidFill>
                <a:srgbClr val="7030A0"/>
              </a:solidFill>
              <a:latin typeface="Comic Sans MS" panose="030F0702030302020204" pitchFamily="66" charset="0"/>
            </a:endParaRPr>
          </a:p>
        </p:txBody>
      </p:sp>
      <p:sp>
        <p:nvSpPr>
          <p:cNvPr id="10" name="TextBox 9"/>
          <p:cNvSpPr txBox="1"/>
          <p:nvPr/>
        </p:nvSpPr>
        <p:spPr>
          <a:xfrm>
            <a:off x="6712182" y="4811309"/>
            <a:ext cx="4414346" cy="830997"/>
          </a:xfrm>
          <a:prstGeom prst="rect">
            <a:avLst/>
          </a:prstGeom>
          <a:solidFill>
            <a:srgbClr val="FFCCCC"/>
          </a:solidFill>
        </p:spPr>
        <p:txBody>
          <a:bodyPr wrap="square" rtlCol="0">
            <a:spAutoFit/>
          </a:bodyPr>
          <a:lstStyle/>
          <a:p>
            <a:pPr algn="ctr"/>
            <a:r>
              <a:rPr lang="en-US" sz="2400" b="1" dirty="0">
                <a:solidFill>
                  <a:srgbClr val="7030A0"/>
                </a:solidFill>
                <a:latin typeface="Comic Sans MS" panose="030F0702030302020204" pitchFamily="66" charset="0"/>
              </a:rPr>
              <a:t>The final Prophet – </a:t>
            </a:r>
            <a:r>
              <a:rPr lang="en-US" sz="2400" i="1" dirty="0">
                <a:solidFill>
                  <a:srgbClr val="7030A0"/>
                </a:solidFill>
                <a:latin typeface="Comic Sans MS" panose="030F0702030302020204" pitchFamily="66" charset="0"/>
              </a:rPr>
              <a:t>no more prophets are needed</a:t>
            </a:r>
            <a:endParaRPr lang="en-GB" sz="2400" b="1" dirty="0">
              <a:solidFill>
                <a:srgbClr val="7030A0"/>
              </a:solidFill>
              <a:latin typeface="Comic Sans MS" panose="030F0702030302020204" pitchFamily="66" charset="0"/>
            </a:endParaRPr>
          </a:p>
        </p:txBody>
      </p:sp>
      <p:sp>
        <p:nvSpPr>
          <p:cNvPr id="11" name="TextBox 10"/>
          <p:cNvSpPr txBox="1"/>
          <p:nvPr/>
        </p:nvSpPr>
        <p:spPr>
          <a:xfrm>
            <a:off x="4138446" y="5775415"/>
            <a:ext cx="3347547" cy="461665"/>
          </a:xfrm>
          <a:prstGeom prst="rect">
            <a:avLst/>
          </a:prstGeom>
          <a:solidFill>
            <a:srgbClr val="FFCCCC"/>
          </a:solidFill>
        </p:spPr>
        <p:txBody>
          <a:bodyPr wrap="square" rtlCol="0">
            <a:spAutoFit/>
          </a:bodyPr>
          <a:lstStyle/>
          <a:p>
            <a:pPr algn="ctr"/>
            <a:r>
              <a:rPr lang="en-US" sz="2400" b="1" dirty="0">
                <a:solidFill>
                  <a:srgbClr val="7030A0"/>
                </a:solidFill>
                <a:latin typeface="Comic Sans MS" panose="030F0702030302020204" pitchFamily="66" charset="0"/>
              </a:rPr>
              <a:t>Cannot read or write</a:t>
            </a:r>
            <a:endParaRPr lang="en-GB" sz="2400" b="1" dirty="0">
              <a:solidFill>
                <a:srgbClr val="7030A0"/>
              </a:solidFill>
              <a:latin typeface="Comic Sans MS" panose="030F0702030302020204" pitchFamily="66" charset="0"/>
            </a:endParaRPr>
          </a:p>
        </p:txBody>
      </p:sp>
      <p:sp>
        <p:nvSpPr>
          <p:cNvPr id="12" name="TextBox 11">
            <a:extLst>
              <a:ext uri="{FF2B5EF4-FFF2-40B4-BE49-F238E27FC236}">
                <a16:creationId xmlns:a16="http://schemas.microsoft.com/office/drawing/2014/main" id="{64F2B82D-D4B9-4964-8611-BB37623AA190}"/>
              </a:ext>
            </a:extLst>
          </p:cNvPr>
          <p:cNvSpPr txBox="1"/>
          <p:nvPr/>
        </p:nvSpPr>
        <p:spPr>
          <a:xfrm>
            <a:off x="3717200" y="6461042"/>
            <a:ext cx="4437191" cy="369332"/>
          </a:xfrm>
          <a:prstGeom prst="rect">
            <a:avLst/>
          </a:prstGeom>
          <a:solidFill>
            <a:schemeClr val="accent6">
              <a:lumMod val="20000"/>
              <a:lumOff val="80000"/>
            </a:schemeClr>
          </a:solidFill>
        </p:spPr>
        <p:txBody>
          <a:bodyPr wrap="square">
            <a:spAutoFit/>
          </a:bodyPr>
          <a:lstStyle/>
          <a:p>
            <a:pPr algn="ctr"/>
            <a:r>
              <a:rPr lang="en-US" sz="1800" dirty="0">
                <a:latin typeface="Comic Sans MS" panose="030F0702030302020204" pitchFamily="66" charset="0"/>
              </a:rPr>
              <a:t>To </a:t>
            </a:r>
            <a:r>
              <a:rPr lang="en-US" sz="1800" b="1" dirty="0">
                <a:solidFill>
                  <a:srgbClr val="FF0000"/>
                </a:solidFill>
                <a:latin typeface="Comic Sans MS" panose="030F0702030302020204" pitchFamily="66" charset="0"/>
              </a:rPr>
              <a:t>recap </a:t>
            </a:r>
            <a:r>
              <a:rPr lang="en-US" sz="1800" dirty="0">
                <a:latin typeface="Comic Sans MS" panose="030F0702030302020204" pitchFamily="66" charset="0"/>
              </a:rPr>
              <a:t>key features of the Qur’an</a:t>
            </a:r>
          </a:p>
        </p:txBody>
      </p:sp>
    </p:spTree>
    <p:extLst>
      <p:ext uri="{BB962C8B-B14F-4D97-AF65-F5344CB8AC3E}">
        <p14:creationId xmlns:p14="http://schemas.microsoft.com/office/powerpoint/2010/main" val="1042392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9" grpId="0" animBg="1"/>
      <p:bldP spid="10"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786" y="228491"/>
            <a:ext cx="6392917" cy="1325563"/>
          </a:xfrm>
          <a:solidFill>
            <a:srgbClr val="FFCCCC"/>
          </a:solidFill>
        </p:spPr>
        <p:txBody>
          <a:bodyPr/>
          <a:lstStyle/>
          <a:p>
            <a:r>
              <a:rPr lang="en-US" b="1" dirty="0">
                <a:latin typeface="Trebuchet MS" panose="020B0603020202020204" pitchFamily="34" charset="0"/>
              </a:rPr>
              <a:t>As well as the Qur’an…</a:t>
            </a:r>
            <a:endParaRPr lang="en-GB" b="1" dirty="0">
              <a:latin typeface="Trebuchet MS" panose="020B0603020202020204" pitchFamily="34" charset="0"/>
            </a:endParaRPr>
          </a:p>
        </p:txBody>
      </p:sp>
      <p:sp>
        <p:nvSpPr>
          <p:cNvPr id="3" name="Content Placeholder 2"/>
          <p:cNvSpPr>
            <a:spLocks noGrp="1"/>
          </p:cNvSpPr>
          <p:nvPr>
            <p:ph idx="1"/>
          </p:nvPr>
        </p:nvSpPr>
        <p:spPr>
          <a:xfrm>
            <a:off x="344213" y="1930728"/>
            <a:ext cx="10954407" cy="4351338"/>
          </a:xfrm>
          <a:solidFill>
            <a:srgbClr val="FFCC99"/>
          </a:solidFill>
        </p:spPr>
        <p:txBody>
          <a:bodyPr anchor="ctr"/>
          <a:lstStyle/>
          <a:p>
            <a:pPr marL="0" indent="0">
              <a:buNone/>
            </a:pPr>
            <a:r>
              <a:rPr lang="en-US" dirty="0">
                <a:latin typeface="Trebuchet MS" panose="020B0603020202020204" pitchFamily="34" charset="0"/>
              </a:rPr>
              <a:t>…Muslims believe there are other holy books that have been </a:t>
            </a:r>
            <a:r>
              <a:rPr lang="en-US" b="1" u="sng" dirty="0">
                <a:latin typeface="Trebuchet MS" panose="020B0603020202020204" pitchFamily="34" charset="0"/>
              </a:rPr>
              <a:t>revealed</a:t>
            </a:r>
            <a:r>
              <a:rPr lang="en-US" dirty="0">
                <a:latin typeface="Trebuchet MS" panose="020B0603020202020204" pitchFamily="34" charset="0"/>
              </a:rPr>
              <a:t> by God</a:t>
            </a:r>
            <a:r>
              <a:rPr lang="en-GB" dirty="0">
                <a:latin typeface="Trebuchet MS" panose="020B0603020202020204" pitchFamily="34" charset="0"/>
              </a:rPr>
              <a:t>. </a:t>
            </a:r>
            <a:r>
              <a:rPr lang="en-US" dirty="0">
                <a:latin typeface="Trebuchet MS" panose="020B0603020202020204" pitchFamily="34" charset="0"/>
              </a:rPr>
              <a:t>Allah revealed these to other prophets before Muhammad.</a:t>
            </a:r>
            <a:r>
              <a:rPr lang="en-GB" dirty="0">
                <a:latin typeface="Trebuchet MS" panose="020B0603020202020204" pitchFamily="34" charset="0"/>
              </a:rPr>
              <a:t>These holy books are mentioned in the Qur’an.</a:t>
            </a:r>
          </a:p>
          <a:p>
            <a:pPr marL="0" indent="0">
              <a:buNone/>
            </a:pPr>
            <a:endParaRPr lang="en-US" sz="1600" dirty="0">
              <a:latin typeface="Trebuchet MS" panose="020B0603020202020204" pitchFamily="34" charset="0"/>
            </a:endParaRPr>
          </a:p>
          <a:p>
            <a:pPr marL="0" indent="0">
              <a:buNone/>
            </a:pPr>
            <a:r>
              <a:rPr lang="en-US" dirty="0">
                <a:latin typeface="Trebuchet MS" panose="020B0603020202020204" pitchFamily="34" charset="0"/>
              </a:rPr>
              <a:t>Some Muslims think these books have been completely lost and no longer exist today.</a:t>
            </a:r>
          </a:p>
          <a:p>
            <a:pPr marL="0" indent="0">
              <a:buNone/>
            </a:pPr>
            <a:endParaRPr lang="en-US" sz="1600" dirty="0">
              <a:latin typeface="Trebuchet MS" panose="020B0603020202020204" pitchFamily="34" charset="0"/>
            </a:endParaRPr>
          </a:p>
          <a:p>
            <a:pPr marL="0" indent="0">
              <a:buNone/>
            </a:pPr>
            <a:r>
              <a:rPr lang="en-US" dirty="0">
                <a:latin typeface="Trebuchet MS" panose="020B0603020202020204" pitchFamily="34" charset="0"/>
              </a:rPr>
              <a:t>Others think they can still be found to some extent in the Bible.  However, the original text has been corrupted or distorted, so it does not have the same authority as the Qur’an.  </a:t>
            </a:r>
          </a:p>
        </p:txBody>
      </p:sp>
      <p:pic>
        <p:nvPicPr>
          <p:cNvPr id="4" name="Picture 2" descr="25,923 Quran Illustrations &amp; Clip Art - iStock"/>
          <p:cNvPicPr>
            <a:picLocks noChangeAspect="1" noChangeArrowheads="1"/>
          </p:cNvPicPr>
          <p:nvPr/>
        </p:nvPicPr>
        <p:blipFill rotWithShape="1">
          <a:blip r:embed="rId3">
            <a:extLst>
              <a:ext uri="{28A0092B-C50C-407E-A947-70E740481C1C}">
                <a14:useLocalDpi xmlns:a14="http://schemas.microsoft.com/office/drawing/2010/main" val="0"/>
              </a:ext>
            </a:extLst>
          </a:blip>
          <a:srcRect t="18238" b="20353"/>
          <a:stretch/>
        </p:blipFill>
        <p:spPr bwMode="auto">
          <a:xfrm>
            <a:off x="8228432" y="163212"/>
            <a:ext cx="2807430" cy="157917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049714E-FBAB-4852-BB63-B4221298A68A}"/>
              </a:ext>
            </a:extLst>
          </p:cNvPr>
          <p:cNvSpPr txBox="1"/>
          <p:nvPr/>
        </p:nvSpPr>
        <p:spPr>
          <a:xfrm>
            <a:off x="4010927" y="6470403"/>
            <a:ext cx="4170145" cy="369332"/>
          </a:xfrm>
          <a:prstGeom prst="rect">
            <a:avLst/>
          </a:prstGeom>
          <a:solidFill>
            <a:schemeClr val="accent6">
              <a:lumMod val="20000"/>
              <a:lumOff val="80000"/>
            </a:schemeClr>
          </a:solidFill>
        </p:spPr>
        <p:txBody>
          <a:bodyPr wrap="square">
            <a:spAutoFit/>
          </a:bodyPr>
          <a:lstStyle/>
          <a:p>
            <a:pPr algn="ctr"/>
            <a:r>
              <a:rPr lang="en-US" sz="1800" dirty="0">
                <a:latin typeface="Comic Sans MS" panose="030F0702030302020204" pitchFamily="66" charset="0"/>
              </a:rPr>
              <a:t>To </a:t>
            </a:r>
            <a:r>
              <a:rPr lang="en-US" sz="1800" b="1" dirty="0">
                <a:solidFill>
                  <a:srgbClr val="FFC000"/>
                </a:solidFill>
                <a:latin typeface="Comic Sans MS" panose="030F0702030302020204" pitchFamily="66" charset="0"/>
              </a:rPr>
              <a:t>explore</a:t>
            </a:r>
            <a:r>
              <a:rPr lang="en-US" sz="1800" dirty="0">
                <a:latin typeface="Comic Sans MS" panose="030F0702030302020204" pitchFamily="66" charset="0"/>
              </a:rPr>
              <a:t> other holy books in Islam</a:t>
            </a:r>
          </a:p>
        </p:txBody>
      </p:sp>
    </p:spTree>
    <p:extLst>
      <p:ext uri="{BB962C8B-B14F-4D97-AF65-F5344CB8AC3E}">
        <p14:creationId xmlns:p14="http://schemas.microsoft.com/office/powerpoint/2010/main" val="2658817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up)">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up)">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up)">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134" y="203432"/>
            <a:ext cx="10515600" cy="1325563"/>
          </a:xfrm>
          <a:solidFill>
            <a:srgbClr val="FFCCCC"/>
          </a:solidFill>
        </p:spPr>
        <p:txBody>
          <a:bodyPr/>
          <a:lstStyle/>
          <a:p>
            <a:r>
              <a:rPr lang="en-US" dirty="0">
                <a:latin typeface="Trebuchet MS" panose="020B0603020202020204" pitchFamily="34" charset="0"/>
              </a:rPr>
              <a:t>So… what about the authority of these four books?</a:t>
            </a:r>
            <a:endParaRPr lang="en-GB" dirty="0">
              <a:latin typeface="Trebuchet MS" panose="020B0603020202020204" pitchFamily="34" charset="0"/>
            </a:endParaRPr>
          </a:p>
        </p:txBody>
      </p:sp>
      <p:sp>
        <p:nvSpPr>
          <p:cNvPr id="3" name="Content Placeholder 2"/>
          <p:cNvSpPr>
            <a:spLocks noGrp="1"/>
          </p:cNvSpPr>
          <p:nvPr>
            <p:ph idx="1"/>
          </p:nvPr>
        </p:nvSpPr>
        <p:spPr>
          <a:xfrm>
            <a:off x="156134" y="1578956"/>
            <a:ext cx="11702190" cy="4475335"/>
          </a:xfrm>
          <a:solidFill>
            <a:srgbClr val="7030A0"/>
          </a:solidFill>
        </p:spPr>
        <p:txBody>
          <a:bodyPr>
            <a:normAutofit fontScale="92500" lnSpcReduction="10000"/>
          </a:bodyPr>
          <a:lstStyle/>
          <a:p>
            <a:r>
              <a:rPr lang="en-US" dirty="0">
                <a:solidFill>
                  <a:schemeClr val="bg1"/>
                </a:solidFill>
                <a:latin typeface="Trebuchet MS" panose="020B0603020202020204" pitchFamily="34" charset="0"/>
              </a:rPr>
              <a:t>All four books are referred to in the Qur’an, so they are important</a:t>
            </a:r>
          </a:p>
          <a:p>
            <a:r>
              <a:rPr lang="en-US" dirty="0">
                <a:solidFill>
                  <a:schemeClr val="bg1"/>
                </a:solidFill>
                <a:latin typeface="Trebuchet MS" panose="020B0603020202020204" pitchFamily="34" charset="0"/>
              </a:rPr>
              <a:t>Muhammad learned from them and referred to them, therefore giving them authority</a:t>
            </a:r>
          </a:p>
          <a:p>
            <a:r>
              <a:rPr lang="en-US" dirty="0">
                <a:solidFill>
                  <a:schemeClr val="bg1"/>
                </a:solidFill>
                <a:latin typeface="Trebuchet MS" panose="020B0603020202020204" pitchFamily="34" charset="0"/>
              </a:rPr>
              <a:t>They were associated with key prophets and their revelations which give them importance</a:t>
            </a:r>
          </a:p>
          <a:p>
            <a:pPr marL="0" indent="0">
              <a:buNone/>
            </a:pPr>
            <a:r>
              <a:rPr lang="en-US" b="1" i="1" u="sng" dirty="0">
                <a:solidFill>
                  <a:schemeClr val="bg1"/>
                </a:solidFill>
                <a:latin typeface="Trebuchet MS" panose="020B0603020202020204" pitchFamily="34" charset="0"/>
              </a:rPr>
              <a:t>However…</a:t>
            </a:r>
          </a:p>
          <a:p>
            <a:r>
              <a:rPr lang="en-US" dirty="0">
                <a:solidFill>
                  <a:schemeClr val="bg1"/>
                </a:solidFill>
                <a:latin typeface="Trebuchet MS" panose="020B0603020202020204" pitchFamily="34" charset="0"/>
              </a:rPr>
              <a:t>Some are lost and no one knows what they said</a:t>
            </a:r>
          </a:p>
          <a:p>
            <a:r>
              <a:rPr lang="en-US" dirty="0">
                <a:solidFill>
                  <a:schemeClr val="bg1"/>
                </a:solidFill>
                <a:latin typeface="Trebuchet MS" panose="020B0603020202020204" pitchFamily="34" charset="0"/>
              </a:rPr>
              <a:t>It is alleged they have been changed, so do they still hold authority?</a:t>
            </a:r>
          </a:p>
          <a:p>
            <a:r>
              <a:rPr lang="en-US" dirty="0">
                <a:solidFill>
                  <a:schemeClr val="bg1"/>
                </a:solidFill>
                <a:latin typeface="Trebuchet MS" panose="020B0603020202020204" pitchFamily="34" charset="0"/>
              </a:rPr>
              <a:t>If they were </a:t>
            </a:r>
            <a:r>
              <a:rPr lang="en-US" b="1" i="1" dirty="0">
                <a:solidFill>
                  <a:schemeClr val="bg1"/>
                </a:solidFill>
                <a:latin typeface="Trebuchet MS" panose="020B0603020202020204" pitchFamily="34" charset="0"/>
              </a:rPr>
              <a:t>that</a:t>
            </a:r>
            <a:r>
              <a:rPr lang="en-US" dirty="0">
                <a:solidFill>
                  <a:schemeClr val="bg1"/>
                </a:solidFill>
                <a:latin typeface="Trebuchet MS" panose="020B0603020202020204" pitchFamily="34" charset="0"/>
              </a:rPr>
              <a:t> important, why were they not preserved like the Qur’an?</a:t>
            </a:r>
          </a:p>
          <a:p>
            <a:r>
              <a:rPr lang="en-US" dirty="0">
                <a:solidFill>
                  <a:schemeClr val="bg1"/>
                </a:solidFill>
                <a:latin typeface="Trebuchet MS" panose="020B0603020202020204" pitchFamily="34" charset="0"/>
              </a:rPr>
              <a:t>Having been so changed, Muslims cannot use them, so they have no authority today</a:t>
            </a:r>
            <a:endParaRPr lang="en-GB" dirty="0">
              <a:solidFill>
                <a:schemeClr val="bg1"/>
              </a:solidFill>
              <a:latin typeface="Trebuchet MS" panose="020B0603020202020204" pitchFamily="34" charset="0"/>
            </a:endParaRPr>
          </a:p>
        </p:txBody>
      </p:sp>
      <p:sp>
        <p:nvSpPr>
          <p:cNvPr id="4" name="Rectangle 3"/>
          <p:cNvSpPr/>
          <p:nvPr/>
        </p:nvSpPr>
        <p:spPr>
          <a:xfrm>
            <a:off x="7208178" y="1188393"/>
            <a:ext cx="4902368" cy="369332"/>
          </a:xfrm>
          <a:prstGeom prst="rect">
            <a:avLst/>
          </a:prstGeom>
        </p:spPr>
        <p:txBody>
          <a:bodyPr wrap="none">
            <a:spAutoFit/>
          </a:bodyPr>
          <a:lstStyle/>
          <a:p>
            <a:r>
              <a:rPr lang="en-GB" dirty="0">
                <a:hlinkClick r:id="rId3"/>
              </a:rPr>
              <a:t>https://www.youtube.com/watch?v=jc-UNTAPA8s</a:t>
            </a:r>
            <a:r>
              <a:rPr lang="en-GB" dirty="0"/>
              <a:t> </a:t>
            </a:r>
          </a:p>
        </p:txBody>
      </p:sp>
      <p:sp>
        <p:nvSpPr>
          <p:cNvPr id="5" name="TextBox 4">
            <a:extLst>
              <a:ext uri="{FF2B5EF4-FFF2-40B4-BE49-F238E27FC236}">
                <a16:creationId xmlns:a16="http://schemas.microsoft.com/office/drawing/2014/main" id="{98522D72-B7D2-4E8E-93FF-2A8800F3237C}"/>
              </a:ext>
            </a:extLst>
          </p:cNvPr>
          <p:cNvSpPr txBox="1"/>
          <p:nvPr/>
        </p:nvSpPr>
        <p:spPr>
          <a:xfrm>
            <a:off x="4010927" y="6104252"/>
            <a:ext cx="4170145" cy="369332"/>
          </a:xfrm>
          <a:prstGeom prst="rect">
            <a:avLst/>
          </a:prstGeom>
          <a:solidFill>
            <a:schemeClr val="accent6">
              <a:lumMod val="20000"/>
              <a:lumOff val="80000"/>
            </a:schemeClr>
          </a:solidFill>
        </p:spPr>
        <p:txBody>
          <a:bodyPr wrap="square">
            <a:spAutoFit/>
          </a:bodyPr>
          <a:lstStyle/>
          <a:p>
            <a:pPr algn="ctr"/>
            <a:r>
              <a:rPr lang="en-US" sz="1800" dirty="0">
                <a:latin typeface="Comic Sans MS" panose="030F0702030302020204" pitchFamily="66" charset="0"/>
              </a:rPr>
              <a:t>To </a:t>
            </a:r>
            <a:r>
              <a:rPr lang="en-US" sz="1800" b="1" dirty="0">
                <a:solidFill>
                  <a:srgbClr val="FFC000"/>
                </a:solidFill>
                <a:latin typeface="Comic Sans MS" panose="030F0702030302020204" pitchFamily="66" charset="0"/>
              </a:rPr>
              <a:t>explore</a:t>
            </a:r>
            <a:r>
              <a:rPr lang="en-US" sz="1800" dirty="0">
                <a:latin typeface="Comic Sans MS" panose="030F0702030302020204" pitchFamily="66" charset="0"/>
              </a:rPr>
              <a:t> other holy books in Islam</a:t>
            </a:r>
          </a:p>
        </p:txBody>
      </p:sp>
      <p:sp>
        <p:nvSpPr>
          <p:cNvPr id="7" name="TextBox 6">
            <a:extLst>
              <a:ext uri="{FF2B5EF4-FFF2-40B4-BE49-F238E27FC236}">
                <a16:creationId xmlns:a16="http://schemas.microsoft.com/office/drawing/2014/main" id="{CD8CFC23-D393-40D4-BFA1-BAA568A2C538}"/>
              </a:ext>
            </a:extLst>
          </p:cNvPr>
          <p:cNvSpPr txBox="1"/>
          <p:nvPr/>
        </p:nvSpPr>
        <p:spPr>
          <a:xfrm>
            <a:off x="1188317" y="6469902"/>
            <a:ext cx="9815363" cy="369332"/>
          </a:xfrm>
          <a:prstGeom prst="rect">
            <a:avLst/>
          </a:prstGeom>
          <a:solidFill>
            <a:schemeClr val="accent6">
              <a:lumMod val="20000"/>
              <a:lumOff val="80000"/>
            </a:schemeClr>
          </a:solidFill>
        </p:spPr>
        <p:txBody>
          <a:bodyPr wrap="square">
            <a:spAutoFit/>
          </a:bodyPr>
          <a:lstStyle/>
          <a:p>
            <a:pPr algn="ctr"/>
            <a:r>
              <a:rPr lang="en-US" sz="1800" dirty="0">
                <a:latin typeface="Comic Sans MS" panose="030F0702030302020204" pitchFamily="66" charset="0"/>
              </a:rPr>
              <a:t>To</a:t>
            </a:r>
            <a:r>
              <a:rPr lang="en-US" sz="1800" b="1" dirty="0">
                <a:latin typeface="Comic Sans MS" panose="030F0702030302020204" pitchFamily="66" charset="0"/>
              </a:rPr>
              <a:t> </a:t>
            </a:r>
            <a:r>
              <a:rPr lang="en-US" sz="1800" b="1" dirty="0">
                <a:solidFill>
                  <a:srgbClr val="00B0F0"/>
                </a:solidFill>
                <a:latin typeface="Comic Sans MS" panose="030F0702030302020204" pitchFamily="66" charset="0"/>
              </a:rPr>
              <a:t>compare</a:t>
            </a:r>
            <a:r>
              <a:rPr lang="en-US" sz="1800" dirty="0">
                <a:solidFill>
                  <a:srgbClr val="FF0000"/>
                </a:solidFill>
                <a:latin typeface="Comic Sans MS" panose="030F0702030302020204" pitchFamily="66" charset="0"/>
              </a:rPr>
              <a:t> </a:t>
            </a:r>
            <a:r>
              <a:rPr lang="en-US" sz="1800" dirty="0">
                <a:latin typeface="Comic Sans MS" panose="030F0702030302020204" pitchFamily="66" charset="0"/>
              </a:rPr>
              <a:t>the importance of these holy books to the importance of the Qur’an in Islam</a:t>
            </a:r>
          </a:p>
        </p:txBody>
      </p:sp>
    </p:spTree>
    <p:extLst>
      <p:ext uri="{BB962C8B-B14F-4D97-AF65-F5344CB8AC3E}">
        <p14:creationId xmlns:p14="http://schemas.microsoft.com/office/powerpoint/2010/main" val="74497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up)">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up)">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up)">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up)">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up)">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up)">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up)">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up)">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307" y="100395"/>
            <a:ext cx="3313386" cy="1325563"/>
          </a:xfrm>
          <a:solidFill>
            <a:schemeClr val="accent4">
              <a:lumMod val="20000"/>
              <a:lumOff val="80000"/>
            </a:schemeClr>
          </a:solidFill>
        </p:spPr>
        <p:txBody>
          <a:bodyPr/>
          <a:lstStyle/>
          <a:p>
            <a:r>
              <a:rPr lang="en-US" b="1" u="sng" dirty="0">
                <a:latin typeface="Trebuchet MS" panose="020B0603020202020204" pitchFamily="34" charset="0"/>
              </a:rPr>
              <a:t>Overview…</a:t>
            </a:r>
            <a:endParaRPr lang="en-GB" b="1" u="sng" dirty="0">
              <a:latin typeface="Trebuchet MS" panose="020B0603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85407069"/>
              </p:ext>
            </p:extLst>
          </p:nvPr>
        </p:nvGraphicFramePr>
        <p:xfrm>
          <a:off x="388881" y="1690688"/>
          <a:ext cx="11414234" cy="4514484"/>
        </p:xfrm>
        <a:graphic>
          <a:graphicData uri="http://schemas.openxmlformats.org/drawingml/2006/table">
            <a:tbl>
              <a:tblPr firstRow="1" bandRow="1">
                <a:tableStyleId>{5C22544A-7EE6-4342-B048-85BDC9FD1C3A}</a:tableStyleId>
              </a:tblPr>
              <a:tblGrid>
                <a:gridCol w="3482308">
                  <a:extLst>
                    <a:ext uri="{9D8B030D-6E8A-4147-A177-3AD203B41FA5}">
                      <a16:colId xmlns:a16="http://schemas.microsoft.com/office/drawing/2014/main" val="775904588"/>
                    </a:ext>
                  </a:extLst>
                </a:gridCol>
                <a:gridCol w="3697265">
                  <a:extLst>
                    <a:ext uri="{9D8B030D-6E8A-4147-A177-3AD203B41FA5}">
                      <a16:colId xmlns:a16="http://schemas.microsoft.com/office/drawing/2014/main" val="2667560274"/>
                    </a:ext>
                  </a:extLst>
                </a:gridCol>
                <a:gridCol w="4234661">
                  <a:extLst>
                    <a:ext uri="{9D8B030D-6E8A-4147-A177-3AD203B41FA5}">
                      <a16:colId xmlns:a16="http://schemas.microsoft.com/office/drawing/2014/main" val="1907368831"/>
                    </a:ext>
                  </a:extLst>
                </a:gridCol>
              </a:tblGrid>
              <a:tr h="678260">
                <a:tc>
                  <a:txBody>
                    <a:bodyPr/>
                    <a:lstStyle/>
                    <a:p>
                      <a:pPr algn="ctr"/>
                      <a:r>
                        <a:rPr lang="en-US" sz="2800" dirty="0"/>
                        <a:t>Name of the book</a:t>
                      </a:r>
                      <a:endParaRPr lang="en-GB" sz="2800" dirty="0"/>
                    </a:p>
                  </a:txBody>
                  <a:tcPr anchor="ctr"/>
                </a:tc>
                <a:tc>
                  <a:txBody>
                    <a:bodyPr/>
                    <a:lstStyle/>
                    <a:p>
                      <a:pPr algn="ctr"/>
                      <a:r>
                        <a:rPr lang="en-US" sz="2800" dirty="0"/>
                        <a:t>Who it was revealed to</a:t>
                      </a:r>
                      <a:endParaRPr lang="en-GB" sz="2800" dirty="0"/>
                    </a:p>
                  </a:txBody>
                  <a:tcPr anchor="ctr"/>
                </a:tc>
                <a:tc>
                  <a:txBody>
                    <a:bodyPr/>
                    <a:lstStyle/>
                    <a:p>
                      <a:pPr algn="ctr"/>
                      <a:r>
                        <a:rPr lang="en-US" sz="2800" dirty="0"/>
                        <a:t>Its authority in Islam</a:t>
                      </a:r>
                      <a:endParaRPr lang="en-GB" sz="2800" dirty="0"/>
                    </a:p>
                  </a:txBody>
                  <a:tcPr anchor="ctr"/>
                </a:tc>
                <a:extLst>
                  <a:ext uri="{0D108BD9-81ED-4DB2-BD59-A6C34878D82A}">
                    <a16:rowId xmlns:a16="http://schemas.microsoft.com/office/drawing/2014/main" val="1601031267"/>
                  </a:ext>
                </a:extLst>
              </a:tr>
              <a:tr h="959056">
                <a:tc>
                  <a:txBody>
                    <a:bodyPr/>
                    <a:lstStyle/>
                    <a:p>
                      <a:pPr algn="ctr"/>
                      <a:r>
                        <a:rPr lang="en-US" sz="2800" b="1" dirty="0"/>
                        <a:t>The Torah</a:t>
                      </a:r>
                      <a:endParaRPr lang="en-GB" sz="2800" b="1" dirty="0"/>
                    </a:p>
                  </a:txBody>
                  <a:tcPr anchor="ctr"/>
                </a:tc>
                <a:tc>
                  <a:txBody>
                    <a:bodyPr/>
                    <a:lstStyle/>
                    <a:p>
                      <a:pPr algn="ctr"/>
                      <a:r>
                        <a:rPr lang="en-US" sz="2800" i="1" dirty="0"/>
                        <a:t>Moses (Musa)</a:t>
                      </a:r>
                      <a:endParaRPr lang="en-GB" sz="2800" i="1" dirty="0"/>
                    </a:p>
                  </a:txBody>
                  <a:tcPr anchor="ctr"/>
                </a:tc>
                <a:tc>
                  <a:txBody>
                    <a:bodyPr/>
                    <a:lstStyle/>
                    <a:p>
                      <a:r>
                        <a:rPr lang="en-US" sz="1800" dirty="0"/>
                        <a:t>Some Muslims think</a:t>
                      </a:r>
                      <a:r>
                        <a:rPr lang="en-US" sz="1800" baseline="0" dirty="0"/>
                        <a:t> that the Torah is the first 5 books of the Bible, but altered from the original text.</a:t>
                      </a:r>
                      <a:endParaRPr lang="en-GB" sz="1800" dirty="0"/>
                    </a:p>
                  </a:txBody>
                  <a:tcPr anchor="ctr"/>
                </a:tc>
                <a:extLst>
                  <a:ext uri="{0D108BD9-81ED-4DB2-BD59-A6C34878D82A}">
                    <a16:rowId xmlns:a16="http://schemas.microsoft.com/office/drawing/2014/main" val="4241442451"/>
                  </a:ext>
                </a:extLst>
              </a:tr>
              <a:tr h="959056">
                <a:tc>
                  <a:txBody>
                    <a:bodyPr/>
                    <a:lstStyle/>
                    <a:p>
                      <a:pPr algn="ctr"/>
                      <a:r>
                        <a:rPr lang="en-US" sz="2800" b="1" dirty="0"/>
                        <a:t>The Psalms</a:t>
                      </a:r>
                      <a:endParaRPr lang="en-GB" sz="2800" b="1" dirty="0"/>
                    </a:p>
                  </a:txBody>
                  <a:tcPr anchor="ctr"/>
                </a:tc>
                <a:tc>
                  <a:txBody>
                    <a:bodyPr/>
                    <a:lstStyle/>
                    <a:p>
                      <a:pPr algn="ctr"/>
                      <a:r>
                        <a:rPr lang="en-US" sz="2800" i="1" dirty="0"/>
                        <a:t>David</a:t>
                      </a:r>
                      <a:endParaRPr lang="en-GB" sz="2800" i="1" dirty="0"/>
                    </a:p>
                  </a:txBody>
                  <a:tcPr anchor="ctr"/>
                </a:tc>
                <a:tc>
                  <a:txBody>
                    <a:bodyPr/>
                    <a:lstStyle/>
                    <a:p>
                      <a:r>
                        <a:rPr lang="en-US" sz="1800" dirty="0"/>
                        <a:t>Many Muslims accept that the Psalms</a:t>
                      </a:r>
                      <a:r>
                        <a:rPr lang="en-US" sz="1800" baseline="0" dirty="0"/>
                        <a:t> mentioned in the Qur’an are similar to the ones in the Bible.</a:t>
                      </a:r>
                      <a:endParaRPr lang="en-GB" sz="1800" dirty="0"/>
                    </a:p>
                  </a:txBody>
                  <a:tcPr anchor="ctr"/>
                </a:tc>
                <a:extLst>
                  <a:ext uri="{0D108BD9-81ED-4DB2-BD59-A6C34878D82A}">
                    <a16:rowId xmlns:a16="http://schemas.microsoft.com/office/drawing/2014/main" val="1860629446"/>
                  </a:ext>
                </a:extLst>
              </a:tr>
              <a:tr h="959056">
                <a:tc>
                  <a:txBody>
                    <a:bodyPr/>
                    <a:lstStyle/>
                    <a:p>
                      <a:pPr algn="ctr"/>
                      <a:r>
                        <a:rPr lang="en-US" sz="2800" b="1" dirty="0"/>
                        <a:t>The Gospel</a:t>
                      </a:r>
                      <a:endParaRPr lang="en-GB" sz="2800" b="1" dirty="0"/>
                    </a:p>
                  </a:txBody>
                  <a:tcPr anchor="ctr"/>
                </a:tc>
                <a:tc>
                  <a:txBody>
                    <a:bodyPr/>
                    <a:lstStyle/>
                    <a:p>
                      <a:pPr algn="ctr"/>
                      <a:r>
                        <a:rPr lang="en-US" sz="2800" i="1" dirty="0"/>
                        <a:t>Jesus (Isa)</a:t>
                      </a:r>
                      <a:endParaRPr lang="en-GB" sz="2800" i="1" dirty="0"/>
                    </a:p>
                  </a:txBody>
                  <a:tcPr anchor="ctr"/>
                </a:tc>
                <a:tc>
                  <a:txBody>
                    <a:bodyPr/>
                    <a:lstStyle/>
                    <a:p>
                      <a:r>
                        <a:rPr lang="en-US" sz="1800" dirty="0"/>
                        <a:t>Muslims believe the Gospel</a:t>
                      </a:r>
                      <a:r>
                        <a:rPr lang="en-US" sz="1800" baseline="0" dirty="0"/>
                        <a:t> has been lost but some of its message is still found in the Bible.</a:t>
                      </a:r>
                      <a:endParaRPr lang="en-GB" sz="1800" dirty="0"/>
                    </a:p>
                  </a:txBody>
                  <a:tcPr anchor="ctr"/>
                </a:tc>
                <a:extLst>
                  <a:ext uri="{0D108BD9-81ED-4DB2-BD59-A6C34878D82A}">
                    <a16:rowId xmlns:a16="http://schemas.microsoft.com/office/drawing/2014/main" val="985219559"/>
                  </a:ext>
                </a:extLst>
              </a:tr>
              <a:tr h="959056">
                <a:tc>
                  <a:txBody>
                    <a:bodyPr/>
                    <a:lstStyle/>
                    <a:p>
                      <a:pPr algn="ctr"/>
                      <a:r>
                        <a:rPr lang="en-US" sz="2800" b="1" dirty="0"/>
                        <a:t>The scrolls of Ibrahim</a:t>
                      </a:r>
                      <a:endParaRPr lang="en-GB" sz="2800" b="1" dirty="0"/>
                    </a:p>
                  </a:txBody>
                  <a:tcPr anchor="ctr"/>
                </a:tc>
                <a:tc>
                  <a:txBody>
                    <a:bodyPr/>
                    <a:lstStyle/>
                    <a:p>
                      <a:pPr algn="ctr"/>
                      <a:r>
                        <a:rPr lang="en-US" sz="2800" i="1" dirty="0"/>
                        <a:t>Ibrahim</a:t>
                      </a:r>
                      <a:endParaRPr lang="en-GB" sz="2800" i="1" dirty="0"/>
                    </a:p>
                  </a:txBody>
                  <a:tcPr anchor="ctr"/>
                </a:tc>
                <a:tc>
                  <a:txBody>
                    <a:bodyPr/>
                    <a:lstStyle/>
                    <a:p>
                      <a:r>
                        <a:rPr lang="en-US" sz="1800" dirty="0"/>
                        <a:t>These are considered to be one of the earliest scriptures</a:t>
                      </a:r>
                      <a:r>
                        <a:rPr lang="en-US" sz="1800" baseline="0" dirty="0"/>
                        <a:t> in Islam, and no longer exist.</a:t>
                      </a:r>
                      <a:endParaRPr lang="en-GB" sz="1800" dirty="0"/>
                    </a:p>
                  </a:txBody>
                  <a:tcPr anchor="ctr"/>
                </a:tc>
                <a:extLst>
                  <a:ext uri="{0D108BD9-81ED-4DB2-BD59-A6C34878D82A}">
                    <a16:rowId xmlns:a16="http://schemas.microsoft.com/office/drawing/2014/main" val="989635809"/>
                  </a:ext>
                </a:extLst>
              </a:tr>
            </a:tbl>
          </a:graphicData>
        </a:graphic>
      </p:graphicFrame>
      <p:sp>
        <p:nvSpPr>
          <p:cNvPr id="5" name="TextBox 4"/>
          <p:cNvSpPr txBox="1"/>
          <p:nvPr/>
        </p:nvSpPr>
        <p:spPr>
          <a:xfrm>
            <a:off x="6095998" y="141447"/>
            <a:ext cx="3804745" cy="1323439"/>
          </a:xfrm>
          <a:prstGeom prst="rect">
            <a:avLst/>
          </a:prstGeom>
          <a:solidFill>
            <a:srgbClr val="FFFF00"/>
          </a:solidFill>
          <a:ln w="76200">
            <a:solidFill>
              <a:srgbClr val="FF0000"/>
            </a:solidFill>
          </a:ln>
        </p:spPr>
        <p:txBody>
          <a:bodyPr wrap="square" rtlCol="0">
            <a:spAutoFit/>
          </a:bodyPr>
          <a:lstStyle/>
          <a:p>
            <a:pPr algn="ctr"/>
            <a:r>
              <a:rPr lang="en-US" sz="4000" dirty="0">
                <a:latin typeface="Comic Sans MS" panose="030F0702030302020204" pitchFamily="66" charset="0"/>
              </a:rPr>
              <a:t>Copy this into your notes</a:t>
            </a:r>
            <a:endParaRPr lang="en-GB" sz="4000" dirty="0">
              <a:latin typeface="Comic Sans MS" panose="030F0702030302020204" pitchFamily="66" charset="0"/>
            </a:endParaRPr>
          </a:p>
        </p:txBody>
      </p:sp>
      <p:sp>
        <p:nvSpPr>
          <p:cNvPr id="6" name="TextBox 5">
            <a:extLst>
              <a:ext uri="{FF2B5EF4-FFF2-40B4-BE49-F238E27FC236}">
                <a16:creationId xmlns:a16="http://schemas.microsoft.com/office/drawing/2014/main" id="{8598B1A1-EB26-498D-A874-B8AA0B7B45F2}"/>
              </a:ext>
            </a:extLst>
          </p:cNvPr>
          <p:cNvSpPr txBox="1"/>
          <p:nvPr/>
        </p:nvSpPr>
        <p:spPr>
          <a:xfrm>
            <a:off x="1188317" y="6469902"/>
            <a:ext cx="9815363" cy="369332"/>
          </a:xfrm>
          <a:prstGeom prst="rect">
            <a:avLst/>
          </a:prstGeom>
          <a:solidFill>
            <a:schemeClr val="accent6">
              <a:lumMod val="20000"/>
              <a:lumOff val="80000"/>
            </a:schemeClr>
          </a:solidFill>
        </p:spPr>
        <p:txBody>
          <a:bodyPr wrap="square">
            <a:spAutoFit/>
          </a:bodyPr>
          <a:lstStyle/>
          <a:p>
            <a:pPr algn="ctr"/>
            <a:r>
              <a:rPr lang="en-US" sz="1800" dirty="0">
                <a:latin typeface="Comic Sans MS" panose="030F0702030302020204" pitchFamily="66" charset="0"/>
              </a:rPr>
              <a:t>To</a:t>
            </a:r>
            <a:r>
              <a:rPr lang="en-US" sz="1800" b="1" dirty="0">
                <a:latin typeface="Comic Sans MS" panose="030F0702030302020204" pitchFamily="66" charset="0"/>
              </a:rPr>
              <a:t> </a:t>
            </a:r>
            <a:r>
              <a:rPr lang="en-US" sz="1800" b="1" dirty="0">
                <a:solidFill>
                  <a:srgbClr val="00B0F0"/>
                </a:solidFill>
                <a:latin typeface="Comic Sans MS" panose="030F0702030302020204" pitchFamily="66" charset="0"/>
              </a:rPr>
              <a:t>compare</a:t>
            </a:r>
            <a:r>
              <a:rPr lang="en-US" sz="1800" dirty="0">
                <a:solidFill>
                  <a:srgbClr val="FF0000"/>
                </a:solidFill>
                <a:latin typeface="Comic Sans MS" panose="030F0702030302020204" pitchFamily="66" charset="0"/>
              </a:rPr>
              <a:t> </a:t>
            </a:r>
            <a:r>
              <a:rPr lang="en-US" sz="1800" dirty="0">
                <a:latin typeface="Comic Sans MS" panose="030F0702030302020204" pitchFamily="66" charset="0"/>
              </a:rPr>
              <a:t>the importance of these holy books to the importance of the Qur’an in Islam</a:t>
            </a:r>
          </a:p>
        </p:txBody>
      </p:sp>
    </p:spTree>
    <p:extLst>
      <p:ext uri="{BB962C8B-B14F-4D97-AF65-F5344CB8AC3E}">
        <p14:creationId xmlns:p14="http://schemas.microsoft.com/office/powerpoint/2010/main" val="1193070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03512" y="476673"/>
            <a:ext cx="8784976" cy="5139869"/>
          </a:xfrm>
          <a:prstGeom prst="rect">
            <a:avLst/>
          </a:prstGeom>
          <a:solidFill>
            <a:schemeClr val="accent6">
              <a:lumMod val="20000"/>
              <a:lumOff val="80000"/>
            </a:schemeClr>
          </a:solidFill>
        </p:spPr>
        <p:txBody>
          <a:bodyPr wrap="square">
            <a:spAutoFit/>
          </a:bodyPr>
          <a:lstStyle/>
          <a:p>
            <a:pPr algn="ctr"/>
            <a:r>
              <a:rPr lang="en-US" sz="2400" dirty="0">
                <a:latin typeface="+mj-lt"/>
              </a:rPr>
              <a:t>Muhammad is thought to have had a personality that enabled him to convert people by clearly delivering his message from God. Muslims also believe that Muhammad had the qualities to be a strong leader and so they trust his leadership in spiritual and earthly matters. Therefore, Muslims today still hold the </a:t>
            </a:r>
            <a:r>
              <a:rPr lang="en-US" sz="3200" u="sng" dirty="0">
                <a:solidFill>
                  <a:srgbClr val="7030A0"/>
                </a:solidFill>
                <a:latin typeface="+mj-lt"/>
              </a:rPr>
              <a:t>Hadith</a:t>
            </a:r>
            <a:r>
              <a:rPr lang="en-US" sz="2400" dirty="0">
                <a:latin typeface="+mj-lt"/>
              </a:rPr>
              <a:t> as an authority as it contains the prophet’s words and teachings.</a:t>
            </a:r>
          </a:p>
          <a:p>
            <a:pPr algn="ctr"/>
            <a:endParaRPr lang="en-US" sz="2400" dirty="0">
              <a:latin typeface="+mj-lt"/>
            </a:endParaRPr>
          </a:p>
          <a:p>
            <a:pPr algn="ctr"/>
            <a:r>
              <a:rPr lang="en-US" sz="2400" dirty="0">
                <a:latin typeface="+mj-lt"/>
              </a:rPr>
              <a:t>Muhammad was a leader with </a:t>
            </a:r>
            <a:r>
              <a:rPr lang="en-US" sz="3200" u="sng" dirty="0">
                <a:solidFill>
                  <a:srgbClr val="7030A0"/>
                </a:solidFill>
                <a:latin typeface="+mj-lt"/>
              </a:rPr>
              <a:t>charisma</a:t>
            </a:r>
            <a:r>
              <a:rPr lang="en-US" sz="2400" dirty="0">
                <a:latin typeface="+mj-lt"/>
              </a:rPr>
              <a:t>, a great teacher and the perfect example for Muslims of how best to serve Allah. He saw the family (husband, wife, children and extended family) as a basic unit for a caring society in which morals are learned and faith can be upheld. Muhammad continued to lead his community both spiritually and in earthly matters until his death in AD632.</a:t>
            </a:r>
          </a:p>
        </p:txBody>
      </p:sp>
      <p:grpSp>
        <p:nvGrpSpPr>
          <p:cNvPr id="8" name="Group 7"/>
          <p:cNvGrpSpPr/>
          <p:nvPr/>
        </p:nvGrpSpPr>
        <p:grpSpPr>
          <a:xfrm>
            <a:off x="1919536" y="692696"/>
            <a:ext cx="4608512" cy="1373546"/>
            <a:chOff x="539552" y="1124744"/>
            <a:chExt cx="4608512" cy="1373546"/>
          </a:xfrm>
        </p:grpSpPr>
        <p:sp>
          <p:nvSpPr>
            <p:cNvPr id="6" name="TextBox 5"/>
            <p:cNvSpPr txBox="1"/>
            <p:nvPr/>
          </p:nvSpPr>
          <p:spPr>
            <a:xfrm>
              <a:off x="539552" y="1124744"/>
              <a:ext cx="4608512" cy="1077218"/>
            </a:xfrm>
            <a:prstGeom prst="rect">
              <a:avLst/>
            </a:prstGeom>
            <a:solidFill>
              <a:srgbClr val="002060"/>
            </a:solidFill>
          </p:spPr>
          <p:txBody>
            <a:bodyPr wrap="square" rtlCol="0">
              <a:spAutoFit/>
            </a:bodyPr>
            <a:lstStyle/>
            <a:p>
              <a:r>
                <a:rPr lang="en-US" sz="3200" b="1" u="sng" dirty="0">
                  <a:solidFill>
                    <a:schemeClr val="bg1"/>
                  </a:solidFill>
                </a:rPr>
                <a:t>Hadith</a:t>
              </a:r>
              <a:r>
                <a:rPr lang="en-US" sz="3200" dirty="0">
                  <a:solidFill>
                    <a:schemeClr val="bg1"/>
                  </a:solidFill>
                </a:rPr>
                <a:t> = the teachings of Muhammad</a:t>
              </a:r>
              <a:endParaRPr lang="en-GB" sz="3200" dirty="0">
                <a:solidFill>
                  <a:schemeClr val="bg1"/>
                </a:solidFill>
              </a:endParaRPr>
            </a:p>
          </p:txBody>
        </p:sp>
        <p:pic>
          <p:nvPicPr>
            <p:cNvPr id="7" name="Picture 4" descr="House Key Clipart Free Clipart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929584">
              <a:off x="3178230" y="1632936"/>
              <a:ext cx="881570" cy="849138"/>
            </a:xfrm>
            <a:prstGeom prst="rect">
              <a:avLst/>
            </a:prstGeom>
            <a:noFill/>
            <a:extLst>
              <a:ext uri="{909E8E84-426E-40DD-AFC4-6F175D3DCCD1}">
                <a14:hiddenFill xmlns:a14="http://schemas.microsoft.com/office/drawing/2010/main">
                  <a:solidFill>
                    <a:srgbClr val="FFFFFF"/>
                  </a:solidFill>
                </a14:hiddenFill>
              </a:ext>
            </a:extLst>
          </p:spPr>
        </p:pic>
      </p:grpSp>
      <p:cxnSp>
        <p:nvCxnSpPr>
          <p:cNvPr id="10" name="Straight Arrow Connector 9"/>
          <p:cNvCxnSpPr/>
          <p:nvPr/>
        </p:nvCxnSpPr>
        <p:spPr>
          <a:xfrm>
            <a:off x="5519936" y="1700808"/>
            <a:ext cx="792088" cy="792088"/>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nvGrpSpPr>
          <p:cNvPr id="17" name="Group 16"/>
          <p:cNvGrpSpPr/>
          <p:nvPr/>
        </p:nvGrpSpPr>
        <p:grpSpPr>
          <a:xfrm>
            <a:off x="2207567" y="4221089"/>
            <a:ext cx="4608512" cy="1918523"/>
            <a:chOff x="675183" y="4500736"/>
            <a:chExt cx="4608512" cy="1918523"/>
          </a:xfrm>
        </p:grpSpPr>
        <p:sp>
          <p:nvSpPr>
            <p:cNvPr id="18" name="TextBox 17"/>
            <p:cNvSpPr txBox="1"/>
            <p:nvPr/>
          </p:nvSpPr>
          <p:spPr>
            <a:xfrm>
              <a:off x="675183" y="4500736"/>
              <a:ext cx="4608512" cy="1569660"/>
            </a:xfrm>
            <a:prstGeom prst="rect">
              <a:avLst/>
            </a:prstGeom>
            <a:solidFill>
              <a:srgbClr val="002060"/>
            </a:solidFill>
          </p:spPr>
          <p:txBody>
            <a:bodyPr wrap="square" rtlCol="0">
              <a:spAutoFit/>
            </a:bodyPr>
            <a:lstStyle/>
            <a:p>
              <a:r>
                <a:rPr lang="en-US" sz="3200" b="1" u="sng" dirty="0">
                  <a:solidFill>
                    <a:schemeClr val="bg1"/>
                  </a:solidFill>
                </a:rPr>
                <a:t>Charisma</a:t>
              </a:r>
              <a:r>
                <a:rPr lang="en-US" sz="3200" dirty="0">
                  <a:solidFill>
                    <a:schemeClr val="bg1"/>
                  </a:solidFill>
                </a:rPr>
                <a:t> = charm that can inspire devotion in others</a:t>
              </a:r>
              <a:endParaRPr lang="en-GB" sz="3200" dirty="0">
                <a:solidFill>
                  <a:schemeClr val="bg1"/>
                </a:solidFill>
              </a:endParaRPr>
            </a:p>
          </p:txBody>
        </p:sp>
        <p:pic>
          <p:nvPicPr>
            <p:cNvPr id="19" name="Picture 4" descr="House Key Clipart Free Clipart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929584">
              <a:off x="2845143" y="5553905"/>
              <a:ext cx="881570" cy="849138"/>
            </a:xfrm>
            <a:prstGeom prst="rect">
              <a:avLst/>
            </a:prstGeom>
            <a:noFill/>
            <a:extLst>
              <a:ext uri="{909E8E84-426E-40DD-AFC4-6F175D3DCCD1}">
                <a14:hiddenFill xmlns:a14="http://schemas.microsoft.com/office/drawing/2010/main">
                  <a:solidFill>
                    <a:srgbClr val="FFFFFF"/>
                  </a:solidFill>
                </a14:hiddenFill>
              </a:ext>
            </a:extLst>
          </p:spPr>
        </p:pic>
      </p:grpSp>
      <p:cxnSp>
        <p:nvCxnSpPr>
          <p:cNvPr id="20" name="Straight Arrow Connector 19"/>
          <p:cNvCxnSpPr>
            <a:stCxn id="18" idx="0"/>
          </p:cNvCxnSpPr>
          <p:nvPr/>
        </p:nvCxnSpPr>
        <p:spPr>
          <a:xfrm flipV="1">
            <a:off x="4511824" y="3753036"/>
            <a:ext cx="1737975" cy="468052"/>
          </a:xfrm>
          <a:prstGeom prst="straightConnector1">
            <a:avLst/>
          </a:prstGeom>
          <a:ln w="762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B114AF8-AD56-45F4-A7F7-2286AFC8AA48}"/>
              </a:ext>
            </a:extLst>
          </p:cNvPr>
          <p:cNvSpPr txBox="1"/>
          <p:nvPr/>
        </p:nvSpPr>
        <p:spPr>
          <a:xfrm>
            <a:off x="3143672" y="6487178"/>
            <a:ext cx="5904656" cy="369332"/>
          </a:xfrm>
          <a:prstGeom prst="rect">
            <a:avLst/>
          </a:prstGeom>
          <a:solidFill>
            <a:schemeClr val="accent6">
              <a:lumMod val="20000"/>
              <a:lumOff val="80000"/>
            </a:schemeClr>
          </a:solidFill>
        </p:spPr>
        <p:txBody>
          <a:bodyPr wrap="square">
            <a:spAutoFit/>
          </a:bodyPr>
          <a:lstStyle/>
          <a:p>
            <a:pPr marL="342900" indent="-342900" algn="ctr">
              <a:spcBef>
                <a:spcPct val="0"/>
              </a:spcBef>
            </a:pPr>
            <a:r>
              <a:rPr lang="en-GB" altLang="en-US" b="1" u="sng" dirty="0">
                <a:cs typeface="Arial" panose="020B0604020202020204" pitchFamily="34" charset="0"/>
              </a:rPr>
              <a:t>Analyse</a:t>
            </a:r>
            <a:r>
              <a:rPr lang="en-GB" altLang="en-US" dirty="0">
                <a:cs typeface="Arial" panose="020B0604020202020204" pitchFamily="34" charset="0"/>
              </a:rPr>
              <a:t> the reasons why he was a good leader</a:t>
            </a:r>
          </a:p>
        </p:txBody>
      </p:sp>
    </p:spTree>
    <p:extLst>
      <p:ext uri="{BB962C8B-B14F-4D97-AF65-F5344CB8AC3E}">
        <p14:creationId xmlns:p14="http://schemas.microsoft.com/office/powerpoint/2010/main" val="178716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0-#ppt_w/2"/>
                                          </p:val>
                                        </p:tav>
                                        <p:tav tm="100000">
                                          <p:val>
                                            <p:strVal val="#ppt_x"/>
                                          </p:val>
                                        </p:tav>
                                      </p:tavLst>
                                    </p:anim>
                                    <p:anim calcmode="lin" valueType="num">
                                      <p:cBhvr additive="base">
                                        <p:cTn id="12"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12"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0-#ppt_w/2"/>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par>
                                <p:cTn id="19" presetID="2" presetClass="entr" presetSubtype="12"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0-#ppt_w/2"/>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47528" y="260648"/>
            <a:ext cx="8424936" cy="4154984"/>
          </a:xfrm>
          <a:prstGeom prst="rect">
            <a:avLst/>
          </a:prstGeom>
          <a:solidFill>
            <a:schemeClr val="accent5"/>
          </a:solidFill>
        </p:spPr>
        <p:txBody>
          <a:bodyPr wrap="square" rtlCol="0">
            <a:spAutoFit/>
          </a:bodyPr>
          <a:lstStyle/>
          <a:p>
            <a:r>
              <a:rPr lang="en-US" sz="2400" b="1" u="sng" dirty="0"/>
              <a:t>Essential information</a:t>
            </a:r>
            <a:r>
              <a:rPr lang="en-US" sz="2400" dirty="0"/>
              <a:t>:</a:t>
            </a:r>
          </a:p>
          <a:p>
            <a:endParaRPr lang="en-US" sz="2400" dirty="0"/>
          </a:p>
          <a:p>
            <a:r>
              <a:rPr lang="en-US" sz="2400" dirty="0"/>
              <a:t>Muhammad is the most important prophet in Islam because he is ‘God’s messenger’ (Qur’an 33:40).  </a:t>
            </a:r>
          </a:p>
          <a:p>
            <a:endParaRPr lang="en-US" sz="2400" dirty="0"/>
          </a:p>
          <a:p>
            <a:r>
              <a:rPr lang="en-US" sz="2400" dirty="0"/>
              <a:t>He received the Qur’an from God, which all Muslims use as the basis of their faith.</a:t>
            </a:r>
          </a:p>
          <a:p>
            <a:endParaRPr lang="en-US" sz="2400" dirty="0"/>
          </a:p>
          <a:p>
            <a:r>
              <a:rPr lang="en-US" sz="2400" dirty="0"/>
              <a:t>He is also remembered for helping to fully establish the religion by conquering Mecca, and for having travelled to Heaven where he was in the presence of God.</a:t>
            </a:r>
            <a:endParaRPr lang="en-GB" sz="2400" dirty="0"/>
          </a:p>
        </p:txBody>
      </p:sp>
      <p:sp>
        <p:nvSpPr>
          <p:cNvPr id="3" name="TextBox 2"/>
          <p:cNvSpPr txBox="1"/>
          <p:nvPr/>
        </p:nvSpPr>
        <p:spPr>
          <a:xfrm>
            <a:off x="1847528" y="4725145"/>
            <a:ext cx="7920880" cy="1692771"/>
          </a:xfrm>
          <a:prstGeom prst="rect">
            <a:avLst/>
          </a:prstGeom>
          <a:solidFill>
            <a:schemeClr val="accent6">
              <a:lumMod val="20000"/>
              <a:lumOff val="80000"/>
            </a:schemeClr>
          </a:solidFill>
        </p:spPr>
        <p:txBody>
          <a:bodyPr wrap="square" rtlCol="0">
            <a:spAutoFit/>
          </a:bodyPr>
          <a:lstStyle/>
          <a:p>
            <a:r>
              <a:rPr lang="en-US" sz="2800" b="1" u="sng" dirty="0"/>
              <a:t>Exam question:</a:t>
            </a:r>
          </a:p>
          <a:p>
            <a:endParaRPr lang="en-US" b="1" u="sng" dirty="0"/>
          </a:p>
          <a:p>
            <a:r>
              <a:rPr lang="en-US" sz="2800" dirty="0"/>
              <a:t>Give two reasons why Muhammad is important to Muslims  (2)</a:t>
            </a:r>
            <a:endParaRPr lang="en-GB" sz="2800" dirty="0"/>
          </a:p>
        </p:txBody>
      </p:sp>
      <p:pic>
        <p:nvPicPr>
          <p:cNvPr id="3076" name="Picture 4" descr="4,333 2 Minute Timer Icon Images, Stock Photos &amp; Vectors | Shutterstock"/>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9851"/>
          <a:stretch/>
        </p:blipFill>
        <p:spPr bwMode="auto">
          <a:xfrm>
            <a:off x="9120336" y="4581129"/>
            <a:ext cx="883938" cy="90699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5591944" y="95153"/>
            <a:ext cx="2088232" cy="830997"/>
          </a:xfrm>
          <a:prstGeom prst="rect">
            <a:avLst/>
          </a:prstGeom>
          <a:solidFill>
            <a:srgbClr val="92D050"/>
          </a:solidFill>
          <a:ln w="57150">
            <a:solidFill>
              <a:srgbClr val="FF0000"/>
            </a:solidFill>
          </a:ln>
        </p:spPr>
        <p:txBody>
          <a:bodyPr wrap="square" rtlCol="0">
            <a:spAutoFit/>
          </a:bodyPr>
          <a:lstStyle/>
          <a:p>
            <a:pPr algn="ctr"/>
            <a:r>
              <a:rPr lang="en-US" sz="2400" dirty="0"/>
              <a:t>Add this to your notes</a:t>
            </a:r>
            <a:endParaRPr lang="en-GB" sz="2400" dirty="0"/>
          </a:p>
        </p:txBody>
      </p:sp>
      <p:sp>
        <p:nvSpPr>
          <p:cNvPr id="7" name="TextBox 6">
            <a:extLst>
              <a:ext uri="{FF2B5EF4-FFF2-40B4-BE49-F238E27FC236}">
                <a16:creationId xmlns:a16="http://schemas.microsoft.com/office/drawing/2014/main" id="{64B2D109-9785-4AA6-A4A5-7FEBB90760A0}"/>
              </a:ext>
            </a:extLst>
          </p:cNvPr>
          <p:cNvSpPr txBox="1"/>
          <p:nvPr/>
        </p:nvSpPr>
        <p:spPr>
          <a:xfrm>
            <a:off x="3224808" y="6488668"/>
            <a:ext cx="5670376" cy="369332"/>
          </a:xfrm>
          <a:prstGeom prst="rect">
            <a:avLst/>
          </a:prstGeom>
          <a:solidFill>
            <a:schemeClr val="accent5"/>
          </a:solidFill>
        </p:spPr>
        <p:txBody>
          <a:bodyPr wrap="square">
            <a:spAutoFit/>
          </a:bodyPr>
          <a:lstStyle/>
          <a:p>
            <a:pPr marL="342900" indent="-342900" algn="ctr">
              <a:spcBef>
                <a:spcPct val="0"/>
              </a:spcBef>
            </a:pPr>
            <a:r>
              <a:rPr lang="en-GB" altLang="en-US" dirty="0">
                <a:cs typeface="Arial" panose="020B0604020202020204" pitchFamily="34" charset="0"/>
              </a:rPr>
              <a:t>To </a:t>
            </a:r>
            <a:r>
              <a:rPr lang="en-GB" altLang="en-US" b="1" u="sng" dirty="0">
                <a:solidFill>
                  <a:srgbClr val="00B0F0"/>
                </a:solidFill>
                <a:cs typeface="Arial" panose="020B0604020202020204" pitchFamily="34" charset="0"/>
              </a:rPr>
              <a:t>Analyse</a:t>
            </a:r>
            <a:r>
              <a:rPr lang="en-GB" altLang="en-US" dirty="0">
                <a:cs typeface="Arial" panose="020B0604020202020204" pitchFamily="34" charset="0"/>
              </a:rPr>
              <a:t> the reasons why he was a good leader</a:t>
            </a:r>
          </a:p>
        </p:txBody>
      </p:sp>
    </p:spTree>
    <p:extLst>
      <p:ext uri="{BB962C8B-B14F-4D97-AF65-F5344CB8AC3E}">
        <p14:creationId xmlns:p14="http://schemas.microsoft.com/office/powerpoint/2010/main" val="2520537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524000" y="1725490"/>
            <a:ext cx="9144000" cy="5132510"/>
          </a:xfrm>
          <a:prstGeom prst="rect">
            <a:avLst/>
          </a:prstGeom>
        </p:spPr>
      </p:pic>
      <p:sp>
        <p:nvSpPr>
          <p:cNvPr id="3" name="Rounded Rectangular Callout 2"/>
          <p:cNvSpPr/>
          <p:nvPr/>
        </p:nvSpPr>
        <p:spPr>
          <a:xfrm>
            <a:off x="1847528" y="188641"/>
            <a:ext cx="4752528" cy="1384995"/>
          </a:xfrm>
          <a:prstGeom prst="wedgeRoundRectCallout">
            <a:avLst>
              <a:gd name="adj1" fmla="val -48777"/>
              <a:gd name="adj2" fmla="val 9786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p:cNvSpPr txBox="1"/>
          <p:nvPr/>
        </p:nvSpPr>
        <p:spPr>
          <a:xfrm>
            <a:off x="1847528" y="188641"/>
            <a:ext cx="4752528" cy="1384995"/>
          </a:xfrm>
          <a:prstGeom prst="rect">
            <a:avLst/>
          </a:prstGeom>
          <a:noFill/>
        </p:spPr>
        <p:txBody>
          <a:bodyPr wrap="square" rtlCol="0">
            <a:spAutoFit/>
          </a:bodyPr>
          <a:lstStyle/>
          <a:p>
            <a:pPr algn="ctr"/>
            <a:r>
              <a:rPr lang="en-US" sz="2800" dirty="0"/>
              <a:t>Can you remember the five roots of </a:t>
            </a:r>
            <a:r>
              <a:rPr lang="en-US" sz="2800" dirty="0" err="1"/>
              <a:t>Usul</a:t>
            </a:r>
            <a:r>
              <a:rPr lang="en-US" sz="2800" dirty="0"/>
              <a:t> ad-Din in Shi’a Islam?</a:t>
            </a:r>
            <a:endParaRPr lang="en-GB" sz="2800" dirty="0"/>
          </a:p>
        </p:txBody>
      </p:sp>
      <p:sp>
        <p:nvSpPr>
          <p:cNvPr id="5" name="Rounded Rectangle 4"/>
          <p:cNvSpPr/>
          <p:nvPr/>
        </p:nvSpPr>
        <p:spPr>
          <a:xfrm>
            <a:off x="2855640" y="5229200"/>
            <a:ext cx="1728192"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p:nvSpPr>
        <p:spPr>
          <a:xfrm>
            <a:off x="7824192" y="5204758"/>
            <a:ext cx="1512168"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2848270" y="6099816"/>
            <a:ext cx="1591546" cy="5695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6456040" y="6021288"/>
            <a:ext cx="2880320"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4843737" y="6099816"/>
            <a:ext cx="1604933" cy="5682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6888088" y="472913"/>
            <a:ext cx="3384376" cy="1323439"/>
          </a:xfrm>
          <a:prstGeom prst="rect">
            <a:avLst/>
          </a:prstGeom>
          <a:solidFill>
            <a:srgbClr val="002060"/>
          </a:solidFill>
        </p:spPr>
        <p:txBody>
          <a:bodyPr wrap="square" rtlCol="0">
            <a:spAutoFit/>
          </a:bodyPr>
          <a:lstStyle/>
          <a:p>
            <a:pPr algn="ctr"/>
            <a:r>
              <a:rPr lang="en-US" sz="4000" dirty="0">
                <a:solidFill>
                  <a:schemeClr val="bg1"/>
                </a:solidFill>
              </a:rPr>
              <a:t>Imamate = leadership</a:t>
            </a:r>
            <a:endParaRPr lang="en-GB" sz="4000" dirty="0">
              <a:solidFill>
                <a:schemeClr val="bg1"/>
              </a:solidFill>
            </a:endParaRPr>
          </a:p>
        </p:txBody>
      </p:sp>
      <p:pic>
        <p:nvPicPr>
          <p:cNvPr id="11" name="Picture 4" descr="House Key Clipart Free Clipart Ima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929584">
            <a:off x="9588557" y="1544814"/>
            <a:ext cx="837598" cy="806784"/>
          </a:xfrm>
          <a:prstGeom prst="rect">
            <a:avLst/>
          </a:prstGeom>
          <a:noFill/>
          <a:extLst>
            <a:ext uri="{909E8E84-426E-40DD-AFC4-6F175D3DCCD1}">
              <a14:hiddenFill xmlns:a14="http://schemas.microsoft.com/office/drawing/2010/main">
                <a:solidFill>
                  <a:srgbClr val="FFFFFF"/>
                </a:solidFill>
              </a14:hiddenFill>
            </a:ext>
          </a:extLst>
        </p:spPr>
      </p:pic>
      <p:sp>
        <p:nvSpPr>
          <p:cNvPr id="12" name="Oval 11"/>
          <p:cNvSpPr/>
          <p:nvPr/>
        </p:nvSpPr>
        <p:spPr>
          <a:xfrm>
            <a:off x="6312024" y="5996846"/>
            <a:ext cx="3232456" cy="74452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27200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43533" y="3516549"/>
            <a:ext cx="3024336" cy="1200329"/>
          </a:xfrm>
          <a:prstGeom prst="rect">
            <a:avLst/>
          </a:prstGeom>
          <a:solidFill>
            <a:schemeClr val="accent1">
              <a:lumMod val="90000"/>
            </a:schemeClr>
          </a:solidFill>
        </p:spPr>
        <p:txBody>
          <a:bodyPr wrap="square" rtlCol="0">
            <a:spAutoFit/>
          </a:bodyPr>
          <a:lstStyle/>
          <a:p>
            <a:pPr algn="ctr"/>
            <a:r>
              <a:rPr lang="en-US" dirty="0"/>
              <a:t>Shi’as believe the imam should be a </a:t>
            </a:r>
            <a:r>
              <a:rPr lang="en-US" b="1" dirty="0"/>
              <a:t>descendent of Muhammad and chosen by God.</a:t>
            </a:r>
            <a:endParaRPr lang="en-GB" dirty="0"/>
          </a:p>
        </p:txBody>
      </p:sp>
      <p:pic>
        <p:nvPicPr>
          <p:cNvPr id="3" name="Picture 2"/>
          <p:cNvPicPr>
            <a:picLocks noChangeAspect="1"/>
          </p:cNvPicPr>
          <p:nvPr/>
        </p:nvPicPr>
        <p:blipFill rotWithShape="1">
          <a:blip r:embed="rId3"/>
          <a:srcRect b="7866"/>
          <a:stretch/>
        </p:blipFill>
        <p:spPr>
          <a:xfrm>
            <a:off x="1668421" y="1"/>
            <a:ext cx="5899448" cy="1563387"/>
          </a:xfrm>
          <a:prstGeom prst="rect">
            <a:avLst/>
          </a:prstGeom>
        </p:spPr>
      </p:pic>
      <p:sp>
        <p:nvSpPr>
          <p:cNvPr id="4" name="TextBox 3"/>
          <p:cNvSpPr txBox="1"/>
          <p:nvPr/>
        </p:nvSpPr>
        <p:spPr>
          <a:xfrm>
            <a:off x="1668421" y="1883463"/>
            <a:ext cx="3024336" cy="1200329"/>
          </a:xfrm>
          <a:prstGeom prst="rect">
            <a:avLst/>
          </a:prstGeom>
          <a:solidFill>
            <a:schemeClr val="accent1">
              <a:lumMod val="90000"/>
            </a:schemeClr>
          </a:solidFill>
        </p:spPr>
        <p:txBody>
          <a:bodyPr wrap="square" rtlCol="0">
            <a:spAutoFit/>
          </a:bodyPr>
          <a:lstStyle/>
          <a:p>
            <a:pPr algn="ctr"/>
            <a:r>
              <a:rPr lang="en-US" dirty="0"/>
              <a:t>The leader of Shi’a Muslims is called an </a:t>
            </a:r>
            <a:r>
              <a:rPr lang="en-US" b="1" dirty="0"/>
              <a:t>imam.  </a:t>
            </a:r>
            <a:r>
              <a:rPr lang="en-US" dirty="0"/>
              <a:t>The leadership of the imams is called the </a:t>
            </a:r>
            <a:r>
              <a:rPr lang="en-US" b="1" dirty="0"/>
              <a:t>imamate</a:t>
            </a:r>
            <a:endParaRPr lang="en-GB" dirty="0"/>
          </a:p>
        </p:txBody>
      </p:sp>
      <p:sp>
        <p:nvSpPr>
          <p:cNvPr id="5" name="TextBox 4"/>
          <p:cNvSpPr txBox="1"/>
          <p:nvPr/>
        </p:nvSpPr>
        <p:spPr>
          <a:xfrm>
            <a:off x="7392144" y="5013177"/>
            <a:ext cx="3024336" cy="1200329"/>
          </a:xfrm>
          <a:prstGeom prst="rect">
            <a:avLst/>
          </a:prstGeom>
          <a:solidFill>
            <a:schemeClr val="accent1">
              <a:lumMod val="90000"/>
            </a:schemeClr>
          </a:solidFill>
        </p:spPr>
        <p:txBody>
          <a:bodyPr wrap="square" rtlCol="0">
            <a:spAutoFit/>
          </a:bodyPr>
          <a:lstStyle/>
          <a:p>
            <a:pPr algn="ctr"/>
            <a:r>
              <a:rPr lang="en-US" dirty="0"/>
              <a:t>Shi’as believe the Imams are necessary because people need divine guidance on </a:t>
            </a:r>
            <a:r>
              <a:rPr lang="en-US" b="1" dirty="0"/>
              <a:t>how to live correctly</a:t>
            </a:r>
            <a:r>
              <a:rPr lang="en-US" dirty="0"/>
              <a:t>.</a:t>
            </a:r>
            <a:endParaRPr lang="en-GB" dirty="0"/>
          </a:p>
        </p:txBody>
      </p:sp>
      <p:sp>
        <p:nvSpPr>
          <p:cNvPr id="10" name="Bent Arrow 9"/>
          <p:cNvSpPr/>
          <p:nvPr/>
        </p:nvSpPr>
        <p:spPr>
          <a:xfrm rot="10800000" flipH="1">
            <a:off x="2999656" y="3348725"/>
            <a:ext cx="1440160" cy="136815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Bent Arrow 10"/>
          <p:cNvSpPr/>
          <p:nvPr/>
        </p:nvSpPr>
        <p:spPr>
          <a:xfrm rot="10800000" flipH="1">
            <a:off x="5771050" y="4716742"/>
            <a:ext cx="1440160" cy="1368152"/>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13" name="Group 12"/>
          <p:cNvGrpSpPr/>
          <p:nvPr/>
        </p:nvGrpSpPr>
        <p:grpSpPr>
          <a:xfrm>
            <a:off x="7567869" y="1533956"/>
            <a:ext cx="3024336" cy="3243492"/>
            <a:chOff x="6043869" y="1533956"/>
            <a:chExt cx="3024336" cy="3243492"/>
          </a:xfrm>
        </p:grpSpPr>
        <p:sp>
          <p:nvSpPr>
            <p:cNvPr id="6" name="TextBox 5"/>
            <p:cNvSpPr txBox="1"/>
            <p:nvPr/>
          </p:nvSpPr>
          <p:spPr>
            <a:xfrm>
              <a:off x="6043869" y="1533956"/>
              <a:ext cx="3024336" cy="1477328"/>
            </a:xfrm>
            <a:prstGeom prst="rect">
              <a:avLst/>
            </a:prstGeom>
            <a:solidFill>
              <a:schemeClr val="accent6">
                <a:lumMod val="20000"/>
                <a:lumOff val="80000"/>
              </a:schemeClr>
            </a:solidFill>
            <a:ln w="57150">
              <a:solidFill>
                <a:srgbClr val="0000FF"/>
              </a:solidFill>
            </a:ln>
          </p:spPr>
          <p:txBody>
            <a:bodyPr wrap="square" rtlCol="0">
              <a:spAutoFit/>
            </a:bodyPr>
            <a:lstStyle/>
            <a:p>
              <a:pPr algn="ctr"/>
              <a:r>
                <a:rPr lang="en-US" dirty="0"/>
                <a:t>Although the final version of God’s law was received by Muhammad, the Imams are important for helping to preserve and explain the law.</a:t>
              </a:r>
              <a:endParaRPr lang="en-GB" dirty="0"/>
            </a:p>
          </p:txBody>
        </p:sp>
        <p:sp>
          <p:nvSpPr>
            <p:cNvPr id="12" name="Down Arrow 11"/>
            <p:cNvSpPr/>
            <p:nvPr/>
          </p:nvSpPr>
          <p:spPr>
            <a:xfrm>
              <a:off x="7304651" y="3316000"/>
              <a:ext cx="432048" cy="1461448"/>
            </a:xfrm>
            <a:prstGeom prst="downArrow">
              <a:avLst/>
            </a:prstGeom>
            <a:solidFill>
              <a:srgbClr val="00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4" name="TextBox 13"/>
          <p:cNvSpPr txBox="1"/>
          <p:nvPr/>
        </p:nvSpPr>
        <p:spPr>
          <a:xfrm>
            <a:off x="1973085" y="4754430"/>
            <a:ext cx="2088232" cy="830997"/>
          </a:xfrm>
          <a:prstGeom prst="rect">
            <a:avLst/>
          </a:prstGeom>
          <a:solidFill>
            <a:srgbClr val="92D050"/>
          </a:solidFill>
          <a:ln w="57150">
            <a:solidFill>
              <a:srgbClr val="FF0000"/>
            </a:solidFill>
          </a:ln>
        </p:spPr>
        <p:txBody>
          <a:bodyPr wrap="square" rtlCol="0">
            <a:spAutoFit/>
          </a:bodyPr>
          <a:lstStyle/>
          <a:p>
            <a:pPr algn="ctr"/>
            <a:r>
              <a:rPr lang="en-US" sz="2400" dirty="0"/>
              <a:t>Add this to your notes</a:t>
            </a:r>
            <a:endParaRPr lang="en-GB" sz="2400" dirty="0"/>
          </a:p>
        </p:txBody>
      </p:sp>
      <p:sp>
        <p:nvSpPr>
          <p:cNvPr id="16" name="TextBox 15">
            <a:extLst>
              <a:ext uri="{FF2B5EF4-FFF2-40B4-BE49-F238E27FC236}">
                <a16:creationId xmlns:a16="http://schemas.microsoft.com/office/drawing/2014/main" id="{F42C60CA-A7FB-41B2-AA85-581F4A312C44}"/>
              </a:ext>
            </a:extLst>
          </p:cNvPr>
          <p:cNvSpPr txBox="1"/>
          <p:nvPr/>
        </p:nvSpPr>
        <p:spPr>
          <a:xfrm>
            <a:off x="3174873" y="6548564"/>
            <a:ext cx="5742384" cy="307777"/>
          </a:xfrm>
          <a:prstGeom prst="rect">
            <a:avLst/>
          </a:prstGeom>
          <a:solidFill>
            <a:schemeClr val="accent5"/>
          </a:solidFill>
        </p:spPr>
        <p:txBody>
          <a:bodyPr wrap="square">
            <a:spAutoFit/>
          </a:bodyPr>
          <a:lstStyle/>
          <a:p>
            <a:pPr marL="342900" indent="-342900">
              <a:spcBef>
                <a:spcPct val="0"/>
              </a:spcBef>
            </a:pPr>
            <a:r>
              <a:rPr lang="en-GB" altLang="en-US" sz="1400" dirty="0">
                <a:cs typeface="Arial" panose="020B0604020202020204" pitchFamily="34" charset="0"/>
              </a:rPr>
              <a:t>To </a:t>
            </a:r>
            <a:r>
              <a:rPr lang="en-GB" altLang="en-US" sz="1400" b="1" u="sng" dirty="0">
                <a:solidFill>
                  <a:srgbClr val="FFC000"/>
                </a:solidFill>
                <a:cs typeface="Arial" panose="020B0604020202020204" pitchFamily="34" charset="0"/>
              </a:rPr>
              <a:t>explain</a:t>
            </a:r>
            <a:r>
              <a:rPr lang="en-GB" altLang="en-US" sz="1400" dirty="0">
                <a:cs typeface="Arial" panose="020B0604020202020204" pitchFamily="34" charset="0"/>
              </a:rPr>
              <a:t> Muhammad’s significance in the development of Islam</a:t>
            </a:r>
          </a:p>
        </p:txBody>
      </p:sp>
    </p:spTree>
    <p:extLst>
      <p:ext uri="{BB962C8B-B14F-4D97-AF65-F5344CB8AC3E}">
        <p14:creationId xmlns:p14="http://schemas.microsoft.com/office/powerpoint/2010/main" val="163300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76028" y="301299"/>
            <a:ext cx="8639944" cy="2739211"/>
          </a:xfrm>
          <a:prstGeom prst="rect">
            <a:avLst/>
          </a:prstGeom>
          <a:solidFill>
            <a:schemeClr val="accent1"/>
          </a:solidFill>
        </p:spPr>
        <p:txBody>
          <a:bodyPr wrap="square" rtlCol="0" anchor="ctr">
            <a:spAutoFit/>
          </a:bodyPr>
          <a:lstStyle/>
          <a:p>
            <a:pPr algn="ctr"/>
            <a:r>
              <a:rPr lang="en-US" sz="2400" dirty="0"/>
              <a:t>The Twelver branch of Shi’a Islam teaches that there have been </a:t>
            </a:r>
            <a:r>
              <a:rPr lang="en-US" sz="2400" b="1" dirty="0"/>
              <a:t>12 imams in total</a:t>
            </a:r>
            <a:r>
              <a:rPr lang="en-US" sz="2400" dirty="0"/>
              <a:t>.</a:t>
            </a:r>
          </a:p>
          <a:p>
            <a:pPr algn="ctr"/>
            <a:endParaRPr lang="en-US" sz="1400" dirty="0"/>
          </a:p>
          <a:p>
            <a:pPr algn="ctr"/>
            <a:r>
              <a:rPr lang="en-US" sz="2400" dirty="0"/>
              <a:t>Each has been related to Muhammad in some way.  The twelfth Imam has been kept alive by God and hidden away somewhere on earth.</a:t>
            </a:r>
          </a:p>
          <a:p>
            <a:pPr algn="ctr"/>
            <a:endParaRPr lang="en-US" sz="1400" dirty="0"/>
          </a:p>
          <a:p>
            <a:pPr algn="ctr"/>
            <a:r>
              <a:rPr lang="en-US" sz="2400" dirty="0"/>
              <a:t>He will return in the future and bring justice and equality to all.  </a:t>
            </a:r>
            <a:endParaRPr lang="en-GB" sz="2400" dirty="0"/>
          </a:p>
        </p:txBody>
      </p:sp>
      <p:pic>
        <p:nvPicPr>
          <p:cNvPr id="4" name="Picture 2" descr="How to deal with the issue of Imamate and leadership? - International Shia  News Agenc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63752" y="3225175"/>
            <a:ext cx="4608512" cy="3442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038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chef.bbci.co.uk/images/ic/320xn/p06tmwc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77034" y="2316348"/>
            <a:ext cx="5194421" cy="345753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12203" y="236108"/>
            <a:ext cx="11559252" cy="1569660"/>
          </a:xfrm>
          <a:prstGeom prst="rect">
            <a:avLst/>
          </a:prstGeom>
          <a:solidFill>
            <a:schemeClr val="accent5">
              <a:lumMod val="60000"/>
              <a:lumOff val="40000"/>
            </a:schemeClr>
          </a:solidFill>
        </p:spPr>
        <p:txBody>
          <a:bodyPr wrap="square">
            <a:spAutoFit/>
          </a:bodyPr>
          <a:lstStyle/>
          <a:p>
            <a:pPr algn="ctr"/>
            <a:r>
              <a:rPr lang="en-US" sz="3200" dirty="0">
                <a:solidFill>
                  <a:srgbClr val="231F20"/>
                </a:solidFill>
                <a:latin typeface="Trebuchet MS" panose="020B0603020202020204" pitchFamily="34" charset="0"/>
              </a:rPr>
              <a:t>The word </a:t>
            </a:r>
            <a:r>
              <a:rPr lang="en-US" sz="3200" b="1" dirty="0">
                <a:solidFill>
                  <a:schemeClr val="bg1"/>
                </a:solidFill>
                <a:latin typeface="Trebuchet MS" panose="020B0603020202020204" pitchFamily="34" charset="0"/>
              </a:rPr>
              <a:t>Qur’an</a:t>
            </a:r>
            <a:r>
              <a:rPr lang="en-US" sz="3200" dirty="0">
                <a:solidFill>
                  <a:srgbClr val="231F20"/>
                </a:solidFill>
                <a:latin typeface="Trebuchet MS" panose="020B0603020202020204" pitchFamily="34" charset="0"/>
              </a:rPr>
              <a:t> means </a:t>
            </a:r>
            <a:r>
              <a:rPr lang="en-US" sz="3200" b="1" dirty="0">
                <a:solidFill>
                  <a:schemeClr val="bg1"/>
                </a:solidFill>
                <a:latin typeface="Trebuchet MS" panose="020B0603020202020204" pitchFamily="34" charset="0"/>
              </a:rPr>
              <a:t>‘recitation’</a:t>
            </a:r>
            <a:r>
              <a:rPr lang="en-US" sz="3200" dirty="0">
                <a:solidFill>
                  <a:srgbClr val="231F20"/>
                </a:solidFill>
                <a:latin typeface="Trebuchet MS" panose="020B0603020202020204" pitchFamily="34" charset="0"/>
              </a:rPr>
              <a:t> and Muslims believe that the Qur’an is the direct word of Allah revealed to </a:t>
            </a:r>
            <a:r>
              <a:rPr lang="en-US" sz="3200" b="1" dirty="0">
                <a:solidFill>
                  <a:schemeClr val="bg1"/>
                </a:solidFill>
                <a:latin typeface="Trebuchet MS" panose="020B0603020202020204" pitchFamily="34" charset="0"/>
              </a:rPr>
              <a:t>Muhammad</a:t>
            </a:r>
            <a:r>
              <a:rPr lang="en-US" sz="3200" dirty="0">
                <a:solidFill>
                  <a:srgbClr val="231F20"/>
                </a:solidFill>
                <a:latin typeface="Trebuchet MS" panose="020B0603020202020204" pitchFamily="34" charset="0"/>
              </a:rPr>
              <a:t> by the Angel </a:t>
            </a:r>
            <a:r>
              <a:rPr lang="en-US" sz="3200" dirty="0" err="1">
                <a:solidFill>
                  <a:srgbClr val="231F20"/>
                </a:solidFill>
                <a:latin typeface="Trebuchet MS" panose="020B0603020202020204" pitchFamily="34" charset="0"/>
              </a:rPr>
              <a:t>Jibril</a:t>
            </a:r>
            <a:r>
              <a:rPr lang="en-US" sz="3200" dirty="0">
                <a:solidFill>
                  <a:srgbClr val="231F20"/>
                </a:solidFill>
                <a:latin typeface="Trebuchet MS" panose="020B0603020202020204" pitchFamily="34" charset="0"/>
              </a:rPr>
              <a:t>. </a:t>
            </a:r>
          </a:p>
        </p:txBody>
      </p:sp>
      <p:pic>
        <p:nvPicPr>
          <p:cNvPr id="6" name="Picture 5" descr="House Key Clipart Free Clipart Ima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4657442" flipH="1">
            <a:off x="10499422" y="744738"/>
            <a:ext cx="1317671" cy="126919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12203" y="2037603"/>
            <a:ext cx="6096000" cy="4524315"/>
          </a:xfrm>
          <a:prstGeom prst="rect">
            <a:avLst/>
          </a:prstGeom>
          <a:solidFill>
            <a:schemeClr val="accent5">
              <a:lumMod val="20000"/>
              <a:lumOff val="80000"/>
            </a:schemeClr>
          </a:solidFill>
        </p:spPr>
        <p:txBody>
          <a:bodyPr anchor="ctr">
            <a:spAutoFit/>
          </a:bodyPr>
          <a:lstStyle/>
          <a:p>
            <a:pPr algn="ctr"/>
            <a:r>
              <a:rPr lang="en-US" sz="2400" dirty="0">
                <a:solidFill>
                  <a:srgbClr val="231F20"/>
                </a:solidFill>
                <a:latin typeface="Trebuchet MS" panose="020B0603020202020204" pitchFamily="34" charset="0"/>
              </a:rPr>
              <a:t>Muhammad was called to be a prophet in 610-11</a:t>
            </a:r>
            <a:r>
              <a:rPr lang="en-US" sz="2400" b="1" dirty="0">
                <a:solidFill>
                  <a:srgbClr val="231F20"/>
                </a:solidFill>
                <a:latin typeface="Trebuchet MS" panose="020B0603020202020204" pitchFamily="34" charset="0"/>
              </a:rPr>
              <a:t>CE</a:t>
            </a:r>
            <a:r>
              <a:rPr lang="en-US" sz="2400" dirty="0">
                <a:solidFill>
                  <a:srgbClr val="231F20"/>
                </a:solidFill>
                <a:latin typeface="Trebuchet MS" panose="020B0603020202020204" pitchFamily="34" charset="0"/>
              </a:rPr>
              <a:t>. This event is known as </a:t>
            </a:r>
            <a:r>
              <a:rPr lang="en-US" sz="2400" b="1" dirty="0" err="1">
                <a:solidFill>
                  <a:srgbClr val="231F20"/>
                </a:solidFill>
                <a:latin typeface="Trebuchet MS" panose="020B0603020202020204" pitchFamily="34" charset="0"/>
              </a:rPr>
              <a:t>Laylat-ul-Qadr</a:t>
            </a:r>
            <a:r>
              <a:rPr lang="en-US" sz="2400" dirty="0">
                <a:solidFill>
                  <a:srgbClr val="231F20"/>
                </a:solidFill>
                <a:latin typeface="Trebuchet MS" panose="020B0603020202020204" pitchFamily="34" charset="0"/>
              </a:rPr>
              <a:t> (the Night of Power) which many Muslims now celebrate on night 27 of </a:t>
            </a:r>
            <a:r>
              <a:rPr lang="en-US" sz="2400" b="1" dirty="0">
                <a:solidFill>
                  <a:srgbClr val="231F20"/>
                </a:solidFill>
                <a:latin typeface="Trebuchet MS" panose="020B0603020202020204" pitchFamily="34" charset="0"/>
              </a:rPr>
              <a:t>Ramadan</a:t>
            </a:r>
            <a:r>
              <a:rPr lang="en-US" sz="2400" dirty="0">
                <a:solidFill>
                  <a:srgbClr val="231F20"/>
                </a:solidFill>
                <a:latin typeface="Trebuchet MS" panose="020B0603020202020204" pitchFamily="34" charset="0"/>
              </a:rPr>
              <a:t>.</a:t>
            </a:r>
          </a:p>
          <a:p>
            <a:pPr algn="ctr"/>
            <a:endParaRPr lang="en-US" sz="1400" dirty="0">
              <a:solidFill>
                <a:srgbClr val="231F20"/>
              </a:solidFill>
              <a:latin typeface="Trebuchet MS" panose="020B0603020202020204" pitchFamily="34" charset="0"/>
            </a:endParaRPr>
          </a:p>
          <a:p>
            <a:pPr algn="ctr"/>
            <a:r>
              <a:rPr lang="en-US" sz="2400" dirty="0">
                <a:solidFill>
                  <a:srgbClr val="231F20"/>
                </a:solidFill>
                <a:latin typeface="Trebuchet MS" panose="020B0603020202020204" pitchFamily="34" charset="0"/>
              </a:rPr>
              <a:t>The Prophet Muhammad became the messenger of </a:t>
            </a:r>
            <a:r>
              <a:rPr lang="en-US" sz="2400" b="1" dirty="0">
                <a:solidFill>
                  <a:srgbClr val="231F20"/>
                </a:solidFill>
                <a:latin typeface="Trebuchet MS" panose="020B0603020202020204" pitchFamily="34" charset="0"/>
              </a:rPr>
              <a:t>Allah</a:t>
            </a:r>
            <a:r>
              <a:rPr lang="en-US" sz="2400" dirty="0">
                <a:solidFill>
                  <a:srgbClr val="231F20"/>
                </a:solidFill>
                <a:latin typeface="Trebuchet MS" panose="020B0603020202020204" pitchFamily="34" charset="0"/>
              </a:rPr>
              <a:t> and continued to have Allah’s word revealed to him for the next </a:t>
            </a:r>
            <a:r>
              <a:rPr lang="en-US" sz="2400" b="1" dirty="0">
                <a:solidFill>
                  <a:srgbClr val="231F20"/>
                </a:solidFill>
                <a:latin typeface="Trebuchet MS" panose="020B0603020202020204" pitchFamily="34" charset="0"/>
              </a:rPr>
              <a:t>23 years</a:t>
            </a:r>
            <a:r>
              <a:rPr lang="en-US" sz="2400" dirty="0">
                <a:solidFill>
                  <a:srgbClr val="231F20"/>
                </a:solidFill>
                <a:latin typeface="Trebuchet MS" panose="020B0603020202020204" pitchFamily="34" charset="0"/>
              </a:rPr>
              <a:t>. The revealed teachings were written down by the Prophet Muhammad's close friends and followers.</a:t>
            </a:r>
            <a:endParaRPr lang="en-US" sz="2400" b="0" i="0" dirty="0">
              <a:solidFill>
                <a:srgbClr val="231F20"/>
              </a:solidFill>
              <a:effectLst/>
              <a:latin typeface="Trebuchet MS" panose="020B0603020202020204" pitchFamily="34" charset="0"/>
            </a:endParaRPr>
          </a:p>
        </p:txBody>
      </p:sp>
      <p:sp>
        <p:nvSpPr>
          <p:cNvPr id="8" name="Rectangle 7"/>
          <p:cNvSpPr/>
          <p:nvPr/>
        </p:nvSpPr>
        <p:spPr>
          <a:xfrm>
            <a:off x="6903162" y="6192586"/>
            <a:ext cx="4781502" cy="369332"/>
          </a:xfrm>
          <a:prstGeom prst="rect">
            <a:avLst/>
          </a:prstGeom>
        </p:spPr>
        <p:txBody>
          <a:bodyPr wrap="none">
            <a:spAutoFit/>
          </a:bodyPr>
          <a:lstStyle/>
          <a:p>
            <a:r>
              <a:rPr lang="en-GB" dirty="0">
                <a:hlinkClick r:id="rId5"/>
              </a:rPr>
              <a:t>https://www.bbc.co.uk/programmes/p02mwjsw</a:t>
            </a:r>
            <a:r>
              <a:rPr lang="en-GB" dirty="0"/>
              <a:t> </a:t>
            </a:r>
          </a:p>
        </p:txBody>
      </p:sp>
    </p:spTree>
    <p:extLst>
      <p:ext uri="{BB962C8B-B14F-4D97-AF65-F5344CB8AC3E}">
        <p14:creationId xmlns:p14="http://schemas.microsoft.com/office/powerpoint/2010/main" val="136364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5" name="Rectangle 4"/>
          <p:cNvSpPr/>
          <p:nvPr/>
        </p:nvSpPr>
        <p:spPr>
          <a:xfrm>
            <a:off x="401444" y="181355"/>
            <a:ext cx="11541512" cy="3108543"/>
          </a:xfrm>
          <a:prstGeom prst="rect">
            <a:avLst/>
          </a:prstGeom>
          <a:solidFill>
            <a:schemeClr val="accent1"/>
          </a:solidFill>
        </p:spPr>
        <p:txBody>
          <a:bodyPr wrap="square">
            <a:spAutoFit/>
          </a:bodyPr>
          <a:lstStyle/>
          <a:p>
            <a:pPr algn="ctr"/>
            <a:r>
              <a:rPr lang="en-GB" sz="2800" dirty="0">
                <a:solidFill>
                  <a:schemeClr val="bg1"/>
                </a:solidFill>
              </a:rPr>
              <a:t>After the Night of Power, the messages from </a:t>
            </a:r>
            <a:r>
              <a:rPr lang="en-GB" sz="2800" u="sng" dirty="0">
                <a:solidFill>
                  <a:schemeClr val="bg1"/>
                </a:solidFill>
              </a:rPr>
              <a:t>	</a:t>
            </a:r>
            <a:r>
              <a:rPr lang="en-GB" sz="2800" dirty="0">
                <a:solidFill>
                  <a:schemeClr val="bg1"/>
                </a:solidFill>
              </a:rPr>
              <a:t> continued for the rest of Muhammad’s life.  Allah gave Muhammad the words and the prophet </a:t>
            </a:r>
            <a:r>
              <a:rPr lang="en-GB" sz="2800" u="sng" dirty="0">
                <a:solidFill>
                  <a:schemeClr val="bg1"/>
                </a:solidFill>
              </a:rPr>
              <a:t>		</a:t>
            </a:r>
            <a:r>
              <a:rPr lang="en-GB" sz="2800" dirty="0">
                <a:solidFill>
                  <a:schemeClr val="bg1"/>
                </a:solidFill>
              </a:rPr>
              <a:t> them.  When Muhammad </a:t>
            </a:r>
            <a:r>
              <a:rPr lang="en-GB" sz="2800" u="sng" dirty="0">
                <a:solidFill>
                  <a:schemeClr val="bg1"/>
                </a:solidFill>
              </a:rPr>
              <a:t>	</a:t>
            </a:r>
            <a:r>
              <a:rPr lang="en-GB" sz="2800" dirty="0">
                <a:solidFill>
                  <a:schemeClr val="bg1"/>
                </a:solidFill>
              </a:rPr>
              <a:t>, his friends wrote down these messages and they became the Muslim holy </a:t>
            </a:r>
            <a:r>
              <a:rPr lang="en-GB" sz="2800" u="sng" dirty="0">
                <a:solidFill>
                  <a:schemeClr val="bg1"/>
                </a:solidFill>
              </a:rPr>
              <a:t>		</a:t>
            </a:r>
            <a:r>
              <a:rPr lang="en-GB" sz="2800" dirty="0">
                <a:solidFill>
                  <a:schemeClr val="bg1"/>
                </a:solidFill>
              </a:rPr>
              <a:t>: The </a:t>
            </a:r>
            <a:r>
              <a:rPr lang="en-GB" sz="2800" u="sng" dirty="0">
                <a:solidFill>
                  <a:schemeClr val="bg1"/>
                </a:solidFill>
              </a:rPr>
              <a:t>		</a:t>
            </a:r>
            <a:r>
              <a:rPr lang="en-GB" sz="2800" dirty="0">
                <a:solidFill>
                  <a:schemeClr val="bg1"/>
                </a:solidFill>
              </a:rPr>
              <a:t>.  The night the Angel </a:t>
            </a:r>
            <a:r>
              <a:rPr lang="en-GB" sz="2800" dirty="0" err="1">
                <a:solidFill>
                  <a:schemeClr val="bg1"/>
                </a:solidFill>
              </a:rPr>
              <a:t>Jibril</a:t>
            </a:r>
            <a:r>
              <a:rPr lang="en-GB" sz="2800" dirty="0">
                <a:solidFill>
                  <a:schemeClr val="bg1"/>
                </a:solidFill>
              </a:rPr>
              <a:t> visited Muhammad in a cave is called ‘The </a:t>
            </a:r>
            <a:r>
              <a:rPr lang="en-GB" sz="2800" u="sng" dirty="0">
                <a:solidFill>
                  <a:schemeClr val="bg1"/>
                </a:solidFill>
              </a:rPr>
              <a:t>		</a:t>
            </a:r>
            <a:r>
              <a:rPr lang="en-GB" sz="2800" dirty="0">
                <a:solidFill>
                  <a:schemeClr val="bg1"/>
                </a:solidFill>
              </a:rPr>
              <a:t> of </a:t>
            </a:r>
            <a:r>
              <a:rPr lang="en-GB" sz="2800" u="sng" dirty="0">
                <a:solidFill>
                  <a:schemeClr val="bg1"/>
                </a:solidFill>
              </a:rPr>
              <a:t>		‘</a:t>
            </a:r>
            <a:r>
              <a:rPr lang="en-GB" sz="2800" dirty="0">
                <a:solidFill>
                  <a:schemeClr val="bg1"/>
                </a:solidFill>
              </a:rPr>
              <a:t>.  Muhammad’s messages of mono</a:t>
            </a:r>
            <a:r>
              <a:rPr lang="en-GB" sz="2800" u="sng" dirty="0">
                <a:solidFill>
                  <a:schemeClr val="bg1"/>
                </a:solidFill>
              </a:rPr>
              <a:t>		</a:t>
            </a:r>
            <a:r>
              <a:rPr lang="en-GB" sz="2800" dirty="0">
                <a:solidFill>
                  <a:schemeClr val="bg1"/>
                </a:solidFill>
              </a:rPr>
              <a:t> and </a:t>
            </a:r>
            <a:r>
              <a:rPr lang="en-GB" sz="2800" u="sng" dirty="0">
                <a:solidFill>
                  <a:schemeClr val="bg1"/>
                </a:solidFill>
              </a:rPr>
              <a:t>		 </a:t>
            </a:r>
            <a:r>
              <a:rPr lang="en-GB" sz="2800" dirty="0">
                <a:solidFill>
                  <a:schemeClr val="bg1"/>
                </a:solidFill>
              </a:rPr>
              <a:t> did not go down well with the ruling families in </a:t>
            </a:r>
            <a:r>
              <a:rPr lang="en-GB" sz="2800" u="sng" dirty="0">
                <a:solidFill>
                  <a:schemeClr val="bg1"/>
                </a:solidFill>
              </a:rPr>
              <a:t>		</a:t>
            </a:r>
            <a:r>
              <a:rPr lang="en-GB" sz="2800" dirty="0">
                <a:solidFill>
                  <a:schemeClr val="bg1"/>
                </a:solidFill>
              </a:rPr>
              <a:t>.</a:t>
            </a:r>
            <a:endParaRPr lang="en-GB" sz="2400" dirty="0"/>
          </a:p>
        </p:txBody>
      </p:sp>
      <p:sp>
        <p:nvSpPr>
          <p:cNvPr id="6" name="Rectangle 5"/>
          <p:cNvSpPr/>
          <p:nvPr/>
        </p:nvSpPr>
        <p:spPr>
          <a:xfrm>
            <a:off x="6341664" y="4452831"/>
            <a:ext cx="1251881" cy="584775"/>
          </a:xfrm>
          <a:prstGeom prst="rect">
            <a:avLst/>
          </a:prstGeom>
          <a:solidFill>
            <a:schemeClr val="tx2">
              <a:lumMod val="60000"/>
              <a:lumOff val="40000"/>
            </a:schemeClr>
          </a:solidFill>
        </p:spPr>
        <p:txBody>
          <a:bodyPr wrap="none">
            <a:spAutoFit/>
          </a:bodyPr>
          <a:lstStyle/>
          <a:p>
            <a:r>
              <a:rPr lang="en-GB" sz="3200" dirty="0">
                <a:solidFill>
                  <a:schemeClr val="bg1"/>
                </a:solidFill>
              </a:rPr>
              <a:t>power</a:t>
            </a:r>
          </a:p>
        </p:txBody>
      </p:sp>
      <p:sp>
        <p:nvSpPr>
          <p:cNvPr id="7" name="Rectangle 6"/>
          <p:cNvSpPr/>
          <p:nvPr/>
        </p:nvSpPr>
        <p:spPr>
          <a:xfrm>
            <a:off x="8278235" y="4420442"/>
            <a:ext cx="1541740" cy="584775"/>
          </a:xfrm>
          <a:prstGeom prst="rect">
            <a:avLst/>
          </a:prstGeom>
          <a:solidFill>
            <a:schemeClr val="tx2">
              <a:lumMod val="60000"/>
              <a:lumOff val="40000"/>
            </a:schemeClr>
          </a:solidFill>
        </p:spPr>
        <p:txBody>
          <a:bodyPr wrap="square">
            <a:spAutoFit/>
          </a:bodyPr>
          <a:lstStyle/>
          <a:p>
            <a:pPr algn="ctr"/>
            <a:r>
              <a:rPr lang="en-GB" sz="3200" dirty="0">
                <a:solidFill>
                  <a:schemeClr val="bg1"/>
                </a:solidFill>
              </a:rPr>
              <a:t>Allah</a:t>
            </a:r>
          </a:p>
        </p:txBody>
      </p:sp>
      <p:sp>
        <p:nvSpPr>
          <p:cNvPr id="8" name="Rectangle 7"/>
          <p:cNvSpPr/>
          <p:nvPr/>
        </p:nvSpPr>
        <p:spPr>
          <a:xfrm>
            <a:off x="362299" y="3705439"/>
            <a:ext cx="1476686" cy="584775"/>
          </a:xfrm>
          <a:prstGeom prst="rect">
            <a:avLst/>
          </a:prstGeom>
          <a:solidFill>
            <a:schemeClr val="tx2">
              <a:lumMod val="60000"/>
              <a:lumOff val="40000"/>
            </a:schemeClr>
          </a:solidFill>
        </p:spPr>
        <p:txBody>
          <a:bodyPr wrap="none">
            <a:spAutoFit/>
          </a:bodyPr>
          <a:lstStyle/>
          <a:p>
            <a:r>
              <a:rPr lang="en-GB" sz="3200" dirty="0">
                <a:solidFill>
                  <a:schemeClr val="bg1"/>
                </a:solidFill>
              </a:rPr>
              <a:t>fairness</a:t>
            </a:r>
            <a:endParaRPr lang="en-GB" sz="3200" dirty="0"/>
          </a:p>
        </p:txBody>
      </p:sp>
      <p:sp>
        <p:nvSpPr>
          <p:cNvPr id="10" name="Rectangle 9"/>
          <p:cNvSpPr/>
          <p:nvPr/>
        </p:nvSpPr>
        <p:spPr>
          <a:xfrm>
            <a:off x="4353586" y="3704979"/>
            <a:ext cx="1181157" cy="584775"/>
          </a:xfrm>
          <a:prstGeom prst="rect">
            <a:avLst/>
          </a:prstGeom>
          <a:solidFill>
            <a:schemeClr val="tx2">
              <a:lumMod val="60000"/>
              <a:lumOff val="40000"/>
            </a:schemeClr>
          </a:solidFill>
        </p:spPr>
        <p:txBody>
          <a:bodyPr wrap="none">
            <a:spAutoFit/>
          </a:bodyPr>
          <a:lstStyle/>
          <a:p>
            <a:r>
              <a:rPr lang="en-GB" sz="3200" dirty="0">
                <a:solidFill>
                  <a:schemeClr val="bg1"/>
                </a:solidFill>
              </a:rPr>
              <a:t>Night </a:t>
            </a:r>
            <a:endParaRPr lang="en-GB" sz="3200" dirty="0"/>
          </a:p>
        </p:txBody>
      </p:sp>
      <p:sp>
        <p:nvSpPr>
          <p:cNvPr id="11" name="Rectangle 10"/>
          <p:cNvSpPr/>
          <p:nvPr/>
        </p:nvSpPr>
        <p:spPr>
          <a:xfrm>
            <a:off x="6109290" y="3680062"/>
            <a:ext cx="1279325" cy="584775"/>
          </a:xfrm>
          <a:prstGeom prst="rect">
            <a:avLst/>
          </a:prstGeom>
          <a:solidFill>
            <a:schemeClr val="tx2">
              <a:lumMod val="60000"/>
              <a:lumOff val="40000"/>
            </a:schemeClr>
          </a:solidFill>
        </p:spPr>
        <p:txBody>
          <a:bodyPr wrap="none">
            <a:spAutoFit/>
          </a:bodyPr>
          <a:lstStyle/>
          <a:p>
            <a:r>
              <a:rPr lang="en-US" sz="3200" dirty="0">
                <a:solidFill>
                  <a:schemeClr val="bg1"/>
                </a:solidFill>
              </a:rPr>
              <a:t>Mecca</a:t>
            </a:r>
            <a:endParaRPr lang="en-GB" sz="3200" dirty="0">
              <a:solidFill>
                <a:schemeClr val="bg1"/>
              </a:solidFill>
            </a:endParaRPr>
          </a:p>
        </p:txBody>
      </p:sp>
      <p:sp>
        <p:nvSpPr>
          <p:cNvPr id="12" name="Rectangle 11"/>
          <p:cNvSpPr/>
          <p:nvPr/>
        </p:nvSpPr>
        <p:spPr>
          <a:xfrm>
            <a:off x="7938984" y="3680062"/>
            <a:ext cx="1346651" cy="584775"/>
          </a:xfrm>
          <a:prstGeom prst="rect">
            <a:avLst/>
          </a:prstGeom>
          <a:solidFill>
            <a:schemeClr val="tx2">
              <a:lumMod val="60000"/>
              <a:lumOff val="40000"/>
            </a:schemeClr>
          </a:solidFill>
        </p:spPr>
        <p:txBody>
          <a:bodyPr wrap="none">
            <a:spAutoFit/>
          </a:bodyPr>
          <a:lstStyle/>
          <a:p>
            <a:r>
              <a:rPr lang="en-GB" sz="3200" dirty="0">
                <a:solidFill>
                  <a:schemeClr val="bg1"/>
                </a:solidFill>
              </a:rPr>
              <a:t>recited</a:t>
            </a:r>
            <a:endParaRPr lang="en-GB" sz="3200" dirty="0"/>
          </a:p>
        </p:txBody>
      </p:sp>
      <p:sp>
        <p:nvSpPr>
          <p:cNvPr id="13" name="Rectangle 12"/>
          <p:cNvSpPr/>
          <p:nvPr/>
        </p:nvSpPr>
        <p:spPr>
          <a:xfrm>
            <a:off x="9655065" y="3682677"/>
            <a:ext cx="915635" cy="584775"/>
          </a:xfrm>
          <a:prstGeom prst="rect">
            <a:avLst/>
          </a:prstGeom>
          <a:solidFill>
            <a:schemeClr val="tx2">
              <a:lumMod val="60000"/>
              <a:lumOff val="40000"/>
            </a:schemeClr>
          </a:solidFill>
        </p:spPr>
        <p:txBody>
          <a:bodyPr wrap="none">
            <a:spAutoFit/>
          </a:bodyPr>
          <a:lstStyle/>
          <a:p>
            <a:r>
              <a:rPr lang="en-US" sz="3200" dirty="0">
                <a:solidFill>
                  <a:schemeClr val="bg1"/>
                </a:solidFill>
              </a:rPr>
              <a:t>died</a:t>
            </a:r>
            <a:endParaRPr lang="en-GB" sz="3200" dirty="0"/>
          </a:p>
        </p:txBody>
      </p:sp>
      <p:sp>
        <p:nvSpPr>
          <p:cNvPr id="15" name="Rectangle 14"/>
          <p:cNvSpPr/>
          <p:nvPr/>
        </p:nvSpPr>
        <p:spPr>
          <a:xfrm>
            <a:off x="1462524" y="4471798"/>
            <a:ext cx="1326004" cy="584775"/>
          </a:xfrm>
          <a:prstGeom prst="rect">
            <a:avLst/>
          </a:prstGeom>
          <a:solidFill>
            <a:schemeClr val="tx2">
              <a:lumMod val="60000"/>
              <a:lumOff val="40000"/>
            </a:schemeClr>
          </a:solidFill>
        </p:spPr>
        <p:txBody>
          <a:bodyPr wrap="none">
            <a:spAutoFit/>
          </a:bodyPr>
          <a:lstStyle/>
          <a:p>
            <a:r>
              <a:rPr lang="en-GB" sz="3200" dirty="0">
                <a:solidFill>
                  <a:schemeClr val="bg1"/>
                </a:solidFill>
              </a:rPr>
              <a:t>theism</a:t>
            </a:r>
            <a:endParaRPr lang="en-GB" sz="3200" dirty="0"/>
          </a:p>
        </p:txBody>
      </p:sp>
      <p:sp>
        <p:nvSpPr>
          <p:cNvPr id="17" name="Rectangle 16"/>
          <p:cNvSpPr/>
          <p:nvPr/>
        </p:nvSpPr>
        <p:spPr>
          <a:xfrm>
            <a:off x="2731285" y="3704978"/>
            <a:ext cx="1019831" cy="584775"/>
          </a:xfrm>
          <a:prstGeom prst="rect">
            <a:avLst/>
          </a:prstGeom>
          <a:solidFill>
            <a:schemeClr val="tx2">
              <a:lumMod val="60000"/>
              <a:lumOff val="40000"/>
            </a:schemeClr>
          </a:solidFill>
        </p:spPr>
        <p:txBody>
          <a:bodyPr wrap="none">
            <a:spAutoFit/>
          </a:bodyPr>
          <a:lstStyle/>
          <a:p>
            <a:r>
              <a:rPr lang="en-GB" sz="3200" dirty="0">
                <a:solidFill>
                  <a:schemeClr val="bg1"/>
                </a:solidFill>
              </a:rPr>
              <a:t>book</a:t>
            </a:r>
            <a:endParaRPr lang="en-GB" sz="3200" dirty="0"/>
          </a:p>
        </p:txBody>
      </p:sp>
      <p:sp>
        <p:nvSpPr>
          <p:cNvPr id="18" name="Rectangle 17"/>
          <p:cNvSpPr/>
          <p:nvPr/>
        </p:nvSpPr>
        <p:spPr>
          <a:xfrm>
            <a:off x="3903120" y="4476869"/>
            <a:ext cx="1323952" cy="584775"/>
          </a:xfrm>
          <a:prstGeom prst="rect">
            <a:avLst/>
          </a:prstGeom>
          <a:solidFill>
            <a:schemeClr val="tx2">
              <a:lumMod val="60000"/>
              <a:lumOff val="40000"/>
            </a:schemeClr>
          </a:solidFill>
        </p:spPr>
        <p:txBody>
          <a:bodyPr wrap="none">
            <a:spAutoFit/>
          </a:bodyPr>
          <a:lstStyle/>
          <a:p>
            <a:r>
              <a:rPr lang="en-GB" sz="3200" dirty="0">
                <a:solidFill>
                  <a:schemeClr val="bg1"/>
                </a:solidFill>
              </a:rPr>
              <a:t>Qur’an</a:t>
            </a:r>
            <a:endParaRPr lang="en-GB" sz="3200" dirty="0"/>
          </a:p>
        </p:txBody>
      </p:sp>
      <p:sp>
        <p:nvSpPr>
          <p:cNvPr id="19" name="Rectangle 18"/>
          <p:cNvSpPr/>
          <p:nvPr/>
        </p:nvSpPr>
        <p:spPr>
          <a:xfrm>
            <a:off x="3830869" y="6370627"/>
            <a:ext cx="4961423" cy="369332"/>
          </a:xfrm>
          <a:prstGeom prst="rect">
            <a:avLst/>
          </a:prstGeom>
        </p:spPr>
        <p:txBody>
          <a:bodyPr wrap="none">
            <a:spAutoFit/>
          </a:bodyPr>
          <a:lstStyle/>
          <a:p>
            <a:r>
              <a:rPr lang="en-GB" dirty="0">
                <a:hlinkClick r:id="rId3"/>
              </a:rPr>
              <a:t>https://www.youtube.com/watch?v=PDxKxnVZtgo</a:t>
            </a:r>
            <a:r>
              <a:rPr lang="en-GB" dirty="0"/>
              <a:t> </a:t>
            </a:r>
          </a:p>
        </p:txBody>
      </p:sp>
      <p:sp>
        <p:nvSpPr>
          <p:cNvPr id="20" name="TextBox 19"/>
          <p:cNvSpPr txBox="1"/>
          <p:nvPr/>
        </p:nvSpPr>
        <p:spPr>
          <a:xfrm>
            <a:off x="261609" y="5558109"/>
            <a:ext cx="8530683" cy="707886"/>
          </a:xfrm>
          <a:prstGeom prst="rect">
            <a:avLst/>
          </a:prstGeom>
          <a:solidFill>
            <a:schemeClr val="accent6">
              <a:lumMod val="40000"/>
              <a:lumOff val="60000"/>
            </a:schemeClr>
          </a:solidFill>
        </p:spPr>
        <p:txBody>
          <a:bodyPr wrap="square" rtlCol="0">
            <a:spAutoFit/>
          </a:bodyPr>
          <a:lstStyle/>
          <a:p>
            <a:r>
              <a:rPr lang="en-US" sz="2000" dirty="0">
                <a:latin typeface="Trebuchet MS" panose="020B0603020202020204" pitchFamily="34" charset="0"/>
              </a:rPr>
              <a:t>1. What challenges did Muhammad face in Mecca? Try to list at least 3</a:t>
            </a:r>
          </a:p>
          <a:p>
            <a:r>
              <a:rPr lang="en-US" sz="2000" dirty="0">
                <a:latin typeface="Trebuchet MS" panose="020B0603020202020204" pitchFamily="34" charset="0"/>
              </a:rPr>
              <a:t>2. How did Muhammad find strength and resilience, do you think?</a:t>
            </a:r>
            <a:endParaRPr lang="en-GB" sz="2000" dirty="0">
              <a:latin typeface="Trebuchet MS" panose="020B0603020202020204" pitchFamily="34" charset="0"/>
            </a:endParaRPr>
          </a:p>
        </p:txBody>
      </p:sp>
      <p:sp>
        <p:nvSpPr>
          <p:cNvPr id="16" name="Title 1"/>
          <p:cNvSpPr txBox="1">
            <a:spLocks/>
          </p:cNvSpPr>
          <p:nvPr/>
        </p:nvSpPr>
        <p:spPr>
          <a:xfrm>
            <a:off x="9161000" y="5436744"/>
            <a:ext cx="2819400" cy="942814"/>
          </a:xfrm>
          <a:prstGeom prst="rect">
            <a:avLst/>
          </a:prstGeom>
          <a:solidFill>
            <a:schemeClr val="accent5">
              <a:lumMod val="20000"/>
              <a:lumOff val="80000"/>
            </a:schemeClr>
          </a:solidFill>
          <a:ln w="76200">
            <a:solidFill>
              <a:srgbClr val="0070C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5400" b="1">
                <a:latin typeface="Comic Sans MS" panose="030F0702030302020204" pitchFamily="66" charset="0"/>
              </a:rPr>
              <a:t>Recap…</a:t>
            </a:r>
            <a:endParaRPr lang="en-GB" sz="5400" b="1" dirty="0">
              <a:latin typeface="Comic Sans MS" panose="030F0702030302020204" pitchFamily="66" charset="0"/>
            </a:endParaRPr>
          </a:p>
        </p:txBody>
      </p:sp>
    </p:spTree>
    <p:extLst>
      <p:ext uri="{BB962C8B-B14F-4D97-AF65-F5344CB8AC3E}">
        <p14:creationId xmlns:p14="http://schemas.microsoft.com/office/powerpoint/2010/main" val="936502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25,923 Quran Illustrations &amp; Clip Art - iStock"/>
          <p:cNvPicPr>
            <a:picLocks noChangeAspect="1" noChangeArrowheads="1"/>
          </p:cNvPicPr>
          <p:nvPr/>
        </p:nvPicPr>
        <p:blipFill rotWithShape="1">
          <a:blip r:embed="rId3">
            <a:extLst>
              <a:ext uri="{28A0092B-C50C-407E-A947-70E740481C1C}">
                <a14:useLocalDpi xmlns:a14="http://schemas.microsoft.com/office/drawing/2010/main" val="0"/>
              </a:ext>
            </a:extLst>
          </a:blip>
          <a:srcRect t="18238" b="20353"/>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404886" y="335665"/>
            <a:ext cx="5382226" cy="6001643"/>
          </a:xfrm>
          <a:prstGeom prst="rect">
            <a:avLst/>
          </a:prstGeom>
          <a:solidFill>
            <a:schemeClr val="accent2">
              <a:lumMod val="20000"/>
              <a:lumOff val="80000"/>
            </a:schemeClr>
          </a:solidFill>
          <a:ln w="76200">
            <a:solidFill>
              <a:schemeClr val="accent2">
                <a:lumMod val="75000"/>
              </a:schemeClr>
            </a:solidFill>
          </a:ln>
        </p:spPr>
        <p:txBody>
          <a:bodyPr wrap="square" rtlCol="0">
            <a:spAutoFit/>
          </a:bodyPr>
          <a:lstStyle/>
          <a:p>
            <a:pPr algn="ctr"/>
            <a:r>
              <a:rPr lang="en-US" sz="2400" dirty="0">
                <a:latin typeface="Trebuchet MS" panose="020B0603020202020204" pitchFamily="34" charset="0"/>
              </a:rPr>
              <a:t>The Qur’an is made up of 114 </a:t>
            </a:r>
            <a:r>
              <a:rPr lang="en-US" sz="2400" b="1" dirty="0">
                <a:solidFill>
                  <a:srgbClr val="7030A0"/>
                </a:solidFill>
                <a:latin typeface="Trebuchet MS" panose="020B0603020202020204" pitchFamily="34" charset="0"/>
              </a:rPr>
              <a:t>SURAH</a:t>
            </a:r>
            <a:r>
              <a:rPr lang="en-US" sz="2400" dirty="0">
                <a:latin typeface="Trebuchet MS" panose="020B0603020202020204" pitchFamily="34" charset="0"/>
              </a:rPr>
              <a:t> (chapters), which contain 6,237 </a:t>
            </a:r>
            <a:r>
              <a:rPr lang="en-US" sz="2400" b="1" dirty="0">
                <a:solidFill>
                  <a:srgbClr val="7030A0"/>
                </a:solidFill>
                <a:latin typeface="Trebuchet MS" panose="020B0603020202020204" pitchFamily="34" charset="0"/>
              </a:rPr>
              <a:t>AYAHS</a:t>
            </a:r>
            <a:r>
              <a:rPr lang="en-US" sz="2400" dirty="0">
                <a:latin typeface="Trebuchet MS" panose="020B0603020202020204" pitchFamily="34" charset="0"/>
              </a:rPr>
              <a:t> (verses).</a:t>
            </a:r>
          </a:p>
          <a:p>
            <a:pPr algn="ctr"/>
            <a:endParaRPr lang="en-US" sz="2400" dirty="0">
              <a:latin typeface="Trebuchet MS" panose="020B0603020202020204" pitchFamily="34" charset="0"/>
            </a:endParaRPr>
          </a:p>
          <a:p>
            <a:pPr algn="ctr"/>
            <a:r>
              <a:rPr lang="en-US" sz="2400" dirty="0">
                <a:latin typeface="Trebuchet MS" panose="020B0603020202020204" pitchFamily="34" charset="0"/>
              </a:rPr>
              <a:t>Once Muhammad received the revelations from Allah, he instructed one of his scribes to write them down.</a:t>
            </a:r>
          </a:p>
          <a:p>
            <a:pPr algn="ctr"/>
            <a:endParaRPr lang="en-US" sz="2400" dirty="0">
              <a:latin typeface="Trebuchet MS" panose="020B0603020202020204" pitchFamily="34" charset="0"/>
            </a:endParaRPr>
          </a:p>
          <a:p>
            <a:pPr algn="ctr"/>
            <a:r>
              <a:rPr lang="en-US" sz="2400" dirty="0">
                <a:latin typeface="Trebuchet MS" panose="020B0603020202020204" pitchFamily="34" charset="0"/>
              </a:rPr>
              <a:t>Each </a:t>
            </a:r>
            <a:r>
              <a:rPr lang="en-US" sz="2400" b="1" dirty="0">
                <a:solidFill>
                  <a:srgbClr val="7030A0"/>
                </a:solidFill>
                <a:latin typeface="Trebuchet MS" panose="020B0603020202020204" pitchFamily="34" charset="0"/>
              </a:rPr>
              <a:t>Surah</a:t>
            </a:r>
            <a:r>
              <a:rPr lang="en-US" sz="2400" dirty="0">
                <a:latin typeface="Trebuchet MS" panose="020B0603020202020204" pitchFamily="34" charset="0"/>
              </a:rPr>
              <a:t> begins with </a:t>
            </a:r>
            <a:r>
              <a:rPr lang="en-US" sz="2400" i="1" dirty="0">
                <a:latin typeface="Trebuchet MS" panose="020B0603020202020204" pitchFamily="34" charset="0"/>
              </a:rPr>
              <a:t>“In the name of Allah, The Most Merciful, The Most Compassionate”</a:t>
            </a:r>
            <a:r>
              <a:rPr lang="en-US" sz="2400" dirty="0">
                <a:latin typeface="Trebuchet MS" panose="020B0603020202020204" pitchFamily="34" charset="0"/>
              </a:rPr>
              <a:t>.  </a:t>
            </a:r>
          </a:p>
          <a:p>
            <a:pPr algn="ctr"/>
            <a:endParaRPr lang="en-US" sz="2400" dirty="0">
              <a:latin typeface="Trebuchet MS" panose="020B0603020202020204" pitchFamily="34" charset="0"/>
            </a:endParaRPr>
          </a:p>
          <a:p>
            <a:pPr algn="ctr"/>
            <a:r>
              <a:rPr lang="en-US" sz="2400" dirty="0">
                <a:latin typeface="Trebuchet MS" panose="020B0603020202020204" pitchFamily="34" charset="0"/>
              </a:rPr>
              <a:t>49 scholars recorded the Qur’an in written form, though it was only later that this was as one book.</a:t>
            </a:r>
            <a:endParaRPr lang="en-GB" sz="2400" dirty="0">
              <a:latin typeface="Trebuchet MS" panose="020B0603020202020204" pitchFamily="34" charset="0"/>
            </a:endParaRPr>
          </a:p>
        </p:txBody>
      </p:sp>
      <p:sp>
        <p:nvSpPr>
          <p:cNvPr id="5" name="TextBox 4"/>
          <p:cNvSpPr txBox="1"/>
          <p:nvPr/>
        </p:nvSpPr>
        <p:spPr>
          <a:xfrm>
            <a:off x="9745883" y="3113591"/>
            <a:ext cx="2118167" cy="1631216"/>
          </a:xfrm>
          <a:prstGeom prst="rect">
            <a:avLst/>
          </a:prstGeom>
          <a:solidFill>
            <a:schemeClr val="accent4">
              <a:lumMod val="40000"/>
              <a:lumOff val="60000"/>
            </a:schemeClr>
          </a:solidFill>
          <a:ln w="76200">
            <a:solidFill>
              <a:srgbClr val="FFC000"/>
            </a:solidFill>
          </a:ln>
        </p:spPr>
        <p:txBody>
          <a:bodyPr wrap="square" rtlCol="0">
            <a:spAutoFit/>
          </a:bodyPr>
          <a:lstStyle/>
          <a:p>
            <a:pPr algn="ctr"/>
            <a:r>
              <a:rPr lang="en-US" sz="2000" dirty="0">
                <a:latin typeface="Comic Sans MS" panose="030F0702030302020204" pitchFamily="66" charset="0"/>
              </a:rPr>
              <a:t>Muhammad could not read or write.  What struggles do you think he faced?</a:t>
            </a:r>
            <a:endParaRPr lang="en-GB" sz="2000" dirty="0">
              <a:latin typeface="Comic Sans MS" panose="030F0702030302020204" pitchFamily="66" charset="0"/>
            </a:endParaRPr>
          </a:p>
        </p:txBody>
      </p:sp>
    </p:spTree>
    <p:extLst>
      <p:ext uri="{BB962C8B-B14F-4D97-AF65-F5344CB8AC3E}">
        <p14:creationId xmlns:p14="http://schemas.microsoft.com/office/powerpoint/2010/main" val="186668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92A4A55472C344C950E4EEA7993E1ED" ma:contentTypeVersion="17" ma:contentTypeDescription="Create a new document." ma:contentTypeScope="" ma:versionID="b7bbdc99fb1c7df76d563a6df0682bd2">
  <xsd:schema xmlns:xsd="http://www.w3.org/2001/XMLSchema" xmlns:xs="http://www.w3.org/2001/XMLSchema" xmlns:p="http://schemas.microsoft.com/office/2006/metadata/properties" xmlns:ns2="53038477-11b9-4b50-bb37-4d087f9619fe" xmlns:ns3="67e4d28b-84d4-496d-83de-d60e9caa6883" targetNamespace="http://schemas.microsoft.com/office/2006/metadata/properties" ma:root="true" ma:fieldsID="efc9afa921f4e05e8f0e8841263f9da2" ns2:_="" ns3:_="">
    <xsd:import namespace="53038477-11b9-4b50-bb37-4d087f9619fe"/>
    <xsd:import namespace="67e4d28b-84d4-496d-83de-d60e9caa688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038477-11b9-4b50-bb37-4d087f9619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5f39a2c-7ee1-4bc3-873a-f84a6ad208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e4d28b-84d4-496d-83de-d60e9caa68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d96b78e-3b6f-4a42-a0a2-6cd29fbe4635}" ma:internalName="TaxCatchAll" ma:showField="CatchAllData" ma:web="67e4d28b-84d4-496d-83de-d60e9caa688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7e4d28b-84d4-496d-83de-d60e9caa6883" xsi:nil="true"/>
    <lcf76f155ced4ddcb4097134ff3c332f xmlns="53038477-11b9-4b50-bb37-4d087f9619f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7A2DF3E-664E-46A8-81C8-48A128C69FF3}">
  <ds:schemaRefs>
    <ds:schemaRef ds:uri="http://schemas.microsoft.com/sharepoint/v3/contenttype/forms"/>
  </ds:schemaRefs>
</ds:datastoreItem>
</file>

<file path=customXml/itemProps2.xml><?xml version="1.0" encoding="utf-8"?>
<ds:datastoreItem xmlns:ds="http://schemas.openxmlformats.org/officeDocument/2006/customXml" ds:itemID="{F0668DCE-C0E9-4D3F-8EF7-39401D3131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038477-11b9-4b50-bb37-4d087f9619fe"/>
    <ds:schemaRef ds:uri="67e4d28b-84d4-496d-83de-d60e9caa68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1DD7FFA-6BAC-4DA8-A11A-1F3711A54218}">
  <ds:schemaRefs>
    <ds:schemaRef ds:uri="http://schemas.microsoft.com/office/2006/metadata/properties"/>
    <ds:schemaRef ds:uri="http://schemas.microsoft.com/office/infopath/2007/PartnerControls"/>
    <ds:schemaRef ds:uri="67e4d28b-84d4-496d-83de-d60e9caa6883"/>
    <ds:schemaRef ds:uri="53038477-11b9-4b50-bb37-4d087f9619fe"/>
  </ds:schemaRefs>
</ds:datastoreItem>
</file>

<file path=docProps/app.xml><?xml version="1.0" encoding="utf-8"?>
<Properties xmlns="http://schemas.openxmlformats.org/officeDocument/2006/extended-properties" xmlns:vt="http://schemas.openxmlformats.org/officeDocument/2006/docPropsVTypes">
  <TotalTime>328</TotalTime>
  <Words>2108</Words>
  <Application>Microsoft Office PowerPoint</Application>
  <PresentationFormat>Widescreen</PresentationFormat>
  <Paragraphs>211</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Comic Sans MS</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As well as the Qur’an…</vt:lpstr>
      <vt:lpstr>So… what about the authority of these four books?</vt:lpstr>
      <vt:lpstr>Overview…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Risalah: Adam</dc:title>
  <dc:creator>Sarah Gallagher</dc:creator>
  <cp:lastModifiedBy>Sarah Gallagher (DEA Staff)</cp:lastModifiedBy>
  <cp:revision>53</cp:revision>
  <dcterms:created xsi:type="dcterms:W3CDTF">2022-10-28T12:19:42Z</dcterms:created>
  <dcterms:modified xsi:type="dcterms:W3CDTF">2025-01-29T13:46:52Z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0x010100192A4A55472C344C950E4EEA7993E1ED</vt:lpwstr>
  </property>
</Properties>
</file>