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82" r:id="rId5"/>
    <p:sldId id="300" r:id="rId6"/>
    <p:sldId id="265" r:id="rId7"/>
    <p:sldId id="301" r:id="rId8"/>
    <p:sldId id="302" r:id="rId9"/>
    <p:sldId id="303" r:id="rId10"/>
    <p:sldId id="304" r:id="rId11"/>
    <p:sldId id="305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6" autoAdjust="0"/>
    <p:restoredTop sz="86375" autoAdjust="0"/>
  </p:normalViewPr>
  <p:slideViewPr>
    <p:cSldViewPr snapToGrid="0">
      <p:cViewPr varScale="1">
        <p:scale>
          <a:sx n="53" d="100"/>
          <a:sy n="53" d="100"/>
        </p:scale>
        <p:origin x="16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0E4CE-F7E9-4B6B-81E5-077EF0879B57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64453-4E9E-41BE-89E8-04FC02500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089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64453-4E9E-41BE-89E8-04FC02500C7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727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- Today’s lesson objectives</a:t>
            </a:r>
          </a:p>
        </p:txBody>
      </p:sp>
      <p:sp>
        <p:nvSpPr>
          <p:cNvPr id="104864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3F03-CF4F-4C5B-8D3C-926B246FAFC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531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25C2-BFA6-40E2-951C-4196C6A72D8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73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E1CA-5C03-47D5-BA52-B87F0B3B07F4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26F8-84A8-4E7A-97E5-81D0FD00F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58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E1CA-5C03-47D5-BA52-B87F0B3B07F4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26F8-84A8-4E7A-97E5-81D0FD00F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46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E1CA-5C03-47D5-BA52-B87F0B3B07F4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26F8-84A8-4E7A-97E5-81D0FD00F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28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E1CA-5C03-47D5-BA52-B87F0B3B07F4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26F8-84A8-4E7A-97E5-81D0FD00F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13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E1CA-5C03-47D5-BA52-B87F0B3B07F4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26F8-84A8-4E7A-97E5-81D0FD00F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46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E1CA-5C03-47D5-BA52-B87F0B3B07F4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26F8-84A8-4E7A-97E5-81D0FD00F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36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E1CA-5C03-47D5-BA52-B87F0B3B07F4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26F8-84A8-4E7A-97E5-81D0FD00F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58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E1CA-5C03-47D5-BA52-B87F0B3B07F4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26F8-84A8-4E7A-97E5-81D0FD00F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049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E1CA-5C03-47D5-BA52-B87F0B3B07F4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26F8-84A8-4E7A-97E5-81D0FD00F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53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E1CA-5C03-47D5-BA52-B87F0B3B07F4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26F8-84A8-4E7A-97E5-81D0FD00F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50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E1CA-5C03-47D5-BA52-B87F0B3B07F4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26F8-84A8-4E7A-97E5-81D0FD00F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74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3E1CA-5C03-47D5-BA52-B87F0B3B07F4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526F8-84A8-4E7A-97E5-81D0FD00F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51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m/search?q=the+fall+adam+and+eve&amp;safe=strict&amp;sca_esv=3b736228b17ed96f&amp;udm=7&amp;biw=1872&amp;bih=954&amp;ei=WkvZZ_3qGrilhbIPgbC32Qg&amp;ved=0ahUKEwj9_7KwtpOMAxW4UkEAHQHYLYsQ4dUDCBA&amp;uact=5&amp;oq=the+fall+adam+and+eve&amp;gs_lp=EhZnd3Mtd2l6LW1vZGVsZXNzLXZpZGVvIhV0aGUgZmFsbCBhZGFtIGFuZCBldmUyBRAAGIAEMgUQABiABDIGEAAYFhgeMgYQABgWGB4yBhAAGBYYHjIGEAAYFhgeMgYQABgWGB4yBhAAGBYYHjIGEAAYFhgeMgYQABgWGB5IkRtQAFjcF3ADeAGQAQGYAYgBoAHWC6oBBDIzLjG4AQPIAQD4AQGYAhqgAugLwgIKEAAYgAQYQxiKBcICDhAAGIAEGLEDGIMBGIoFwgIIEAAYgAQYsQPCAgsQABiABBixAxiDAcICDRAAGIAEGLEDGEMYigXCAgcQABiABBgNwgIGEAAYDRgewgIIEAAYCBgNGB7CAgkQABgWGMcDGB6YAwCSBwQyNS4xoAeXnQGyBwQyMi4xuAfbCw&amp;sclient=gws-wiz-modeless-video#fpstate=ive&amp;vld=cid:e17a9432,vid:Kg2lkCxjMg8,st: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67850" y="143435"/>
            <a:ext cx="9144000" cy="105390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6600" b="1" dirty="0"/>
              <a:t>Sin and salvation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1A145D-3290-4C9E-8D80-8D01A4D7565D}"/>
              </a:ext>
            </a:extLst>
          </p:cNvPr>
          <p:cNvSpPr/>
          <p:nvPr/>
        </p:nvSpPr>
        <p:spPr>
          <a:xfrm>
            <a:off x="8229105" y="2564182"/>
            <a:ext cx="3310001" cy="29180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Sin: </a:t>
            </a:r>
            <a:r>
              <a:rPr lang="en-GB" dirty="0">
                <a:solidFill>
                  <a:schemeClr val="tx1"/>
                </a:solidFill>
              </a:rPr>
              <a:t>Any action or though that separates humans from God.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Original sin: </a:t>
            </a:r>
            <a:r>
              <a:rPr lang="en-GB" dirty="0">
                <a:solidFill>
                  <a:schemeClr val="tx1"/>
                </a:solidFill>
              </a:rPr>
              <a:t>Augustine’s doctrine that says everyone is born with a built in urge to do bad things and disobey God. </a:t>
            </a:r>
          </a:p>
        </p:txBody>
      </p:sp>
      <p:pic>
        <p:nvPicPr>
          <p:cNvPr id="23" name="Picture 2" descr="Key free to use cliparts - Clipartix">
            <a:extLst>
              <a:ext uri="{FF2B5EF4-FFF2-40B4-BE49-F238E27FC236}">
                <a16:creationId xmlns:a16="http://schemas.microsoft.com/office/drawing/2014/main" id="{A50A939E-9BF8-4BDC-900E-0154D2876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89816">
            <a:off x="10997719" y="2540314"/>
            <a:ext cx="693875" cy="33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in and Salvation | The Layman's Bible">
            <a:extLst>
              <a:ext uri="{FF2B5EF4-FFF2-40B4-BE49-F238E27FC236}">
                <a16:creationId xmlns:a16="http://schemas.microsoft.com/office/drawing/2014/main" id="{E4AC80AD-9A3F-4166-9FBF-CDE7CF406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52" y="1443141"/>
            <a:ext cx="4431429" cy="532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51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3"/>
          <p:cNvSpPr>
            <a:spLocks noGrp="1"/>
          </p:cNvSpPr>
          <p:nvPr>
            <p:ph type="title"/>
          </p:nvPr>
        </p:nvSpPr>
        <p:spPr>
          <a:xfrm>
            <a:off x="385011" y="365124"/>
            <a:ext cx="7956886" cy="1325563"/>
          </a:xfrm>
          <a:solidFill>
            <a:srgbClr val="DCB9FF"/>
          </a:solidFill>
        </p:spPr>
        <p:txBody>
          <a:bodyPr/>
          <a:lstStyle/>
          <a:p>
            <a:r>
              <a:rPr lang="en-GB" b="1" i="1" u="sng">
                <a:latin typeface="Trebuchet MS" panose="020B0603020202020204" pitchFamily="34" charset="0"/>
              </a:rPr>
              <a:t>Our lesson objectives today:</a:t>
            </a:r>
          </a:p>
        </p:txBody>
      </p:sp>
      <p:sp>
        <p:nvSpPr>
          <p:cNvPr id="1048645" name="Content Placeholder 4"/>
          <p:cNvSpPr>
            <a:spLocks noGrp="1"/>
          </p:cNvSpPr>
          <p:nvPr>
            <p:ph idx="1"/>
          </p:nvPr>
        </p:nvSpPr>
        <p:spPr>
          <a:xfrm>
            <a:off x="385011" y="2050180"/>
            <a:ext cx="8157410" cy="4201855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fontAlgn="base"/>
            <a:r>
              <a:rPr lang="en-US" sz="3200" dirty="0"/>
              <a:t>To </a:t>
            </a:r>
            <a:r>
              <a:rPr lang="en-US" sz="3200" b="1" dirty="0">
                <a:solidFill>
                  <a:srgbClr val="FF0066"/>
                </a:solidFill>
              </a:rPr>
              <a:t>understand</a:t>
            </a:r>
            <a:r>
              <a:rPr lang="en-US" sz="3200" dirty="0"/>
              <a:t> Christian beliefs about the origin and nature of sin.</a:t>
            </a:r>
          </a:p>
          <a:p>
            <a:pPr fontAlgn="base"/>
            <a:r>
              <a:rPr lang="en-US" sz="3200" b="1" dirty="0">
                <a:solidFill>
                  <a:srgbClr val="00B0F0"/>
                </a:solidFill>
              </a:rPr>
              <a:t>Consider</a:t>
            </a:r>
            <a:r>
              <a:rPr lang="en-US" sz="3200" dirty="0"/>
              <a:t> the effects that sin has on salvation.</a:t>
            </a:r>
          </a:p>
          <a:p>
            <a:pPr fontAlgn="base"/>
            <a:r>
              <a:rPr lang="en-US" sz="3200" b="1" dirty="0">
                <a:solidFill>
                  <a:srgbClr val="FF0066"/>
                </a:solidFill>
              </a:rPr>
              <a:t>Understand</a:t>
            </a:r>
            <a:r>
              <a:rPr lang="en-US" sz="3200" dirty="0"/>
              <a:t> the role of Jesus crucifixion and resurrection in salvation. </a:t>
            </a:r>
          </a:p>
          <a:p>
            <a:pPr marL="0" indent="0" fontAlgn="base">
              <a:buNone/>
            </a:pP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fontAlgn="base">
              <a:buNone/>
            </a:pP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8763544" y="172917"/>
            <a:ext cx="3300118" cy="6579633"/>
            <a:chOff x="8763544" y="172917"/>
            <a:chExt cx="3300118" cy="6579633"/>
          </a:xfrm>
        </p:grpSpPr>
        <p:grpSp>
          <p:nvGrpSpPr>
            <p:cNvPr id="3" name="Group 2"/>
            <p:cNvGrpSpPr/>
            <p:nvPr/>
          </p:nvGrpSpPr>
          <p:grpSpPr>
            <a:xfrm>
              <a:off x="8763544" y="1027906"/>
              <a:ext cx="3300118" cy="5724644"/>
              <a:chOff x="8763544" y="1027906"/>
              <a:chExt cx="3300118" cy="5724644"/>
            </a:xfrm>
          </p:grpSpPr>
          <p:sp>
            <p:nvSpPr>
              <p:cNvPr id="1048646" name="Up Arrow 7"/>
              <p:cNvSpPr/>
              <p:nvPr/>
            </p:nvSpPr>
            <p:spPr>
              <a:xfrm rot="10800000">
                <a:off x="8763544" y="1480524"/>
                <a:ext cx="432048" cy="4968552"/>
              </a:xfrm>
              <a:prstGeom prst="upArrow">
                <a:avLst/>
              </a:prstGeom>
              <a:solidFill>
                <a:srgbClr val="7030A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9416715" y="1027906"/>
                <a:ext cx="2646947" cy="5724644"/>
              </a:xfrm>
              <a:prstGeom prst="rect">
                <a:avLst/>
              </a:prstGeom>
              <a:solidFill>
                <a:srgbClr val="A6FF79"/>
              </a:solidFill>
              <a:ln w="5715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6600" b="1">
                    <a:solidFill>
                      <a:srgbClr val="FF0000"/>
                    </a:solidFill>
                  </a:rPr>
                  <a:t>I</a:t>
                </a:r>
                <a:r>
                  <a:rPr lang="en-GB" sz="3600"/>
                  <a:t>DENTIFY</a:t>
                </a:r>
                <a:endParaRPr lang="en-GB" sz="5400" b="1"/>
              </a:p>
              <a:p>
                <a:r>
                  <a:rPr lang="en-GB" sz="6000" b="1">
                    <a:solidFill>
                      <a:srgbClr val="FF0066"/>
                    </a:solidFill>
                  </a:rPr>
                  <a:t>D</a:t>
                </a:r>
                <a:r>
                  <a:rPr lang="en-GB" sz="3600"/>
                  <a:t>ESCRIBE</a:t>
                </a:r>
                <a:endParaRPr lang="en-GB" sz="5400" b="1"/>
              </a:p>
              <a:p>
                <a:r>
                  <a:rPr lang="en-GB" sz="6000" b="1">
                    <a:solidFill>
                      <a:srgbClr val="FFC000"/>
                    </a:solidFill>
                  </a:rPr>
                  <a:t>E</a:t>
                </a:r>
                <a:r>
                  <a:rPr lang="en-GB" sz="3600"/>
                  <a:t>XPLAIN</a:t>
                </a:r>
                <a:endParaRPr lang="en-GB" sz="5400" b="1"/>
              </a:p>
              <a:p>
                <a:r>
                  <a:rPr lang="en-GB" sz="6000" b="1">
                    <a:solidFill>
                      <a:srgbClr val="00B0F0"/>
                    </a:solidFill>
                  </a:rPr>
                  <a:t>A</a:t>
                </a:r>
                <a:r>
                  <a:rPr lang="en-GB" sz="3600"/>
                  <a:t>NALYSE</a:t>
                </a:r>
                <a:endParaRPr lang="en-GB" sz="5400" b="1"/>
              </a:p>
              <a:p>
                <a:r>
                  <a:rPr lang="en-GB" sz="6000" b="1">
                    <a:solidFill>
                      <a:srgbClr val="33CC33"/>
                    </a:solidFill>
                  </a:rPr>
                  <a:t>L</a:t>
                </a:r>
                <a:r>
                  <a:rPr lang="en-GB" sz="3600"/>
                  <a:t>INK</a:t>
                </a:r>
                <a:endParaRPr lang="en-GB" sz="5400" b="1"/>
              </a:p>
              <a:p>
                <a:r>
                  <a:rPr lang="en-GB" sz="6000" b="1">
                    <a:solidFill>
                      <a:srgbClr val="00B050"/>
                    </a:solidFill>
                  </a:rPr>
                  <a:t>S</a:t>
                </a:r>
                <a:r>
                  <a:rPr lang="en-GB" sz="3600"/>
                  <a:t>YNTHESIS</a:t>
                </a:r>
                <a:endParaRPr lang="en-GB" sz="5400" b="1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DC08D70-0D88-44FE-8D53-3712F08082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494" t="15695" r="13380" b="11524"/>
            <a:stretch/>
          </p:blipFill>
          <p:spPr>
            <a:xfrm>
              <a:off x="11117179" y="172917"/>
              <a:ext cx="946483" cy="674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030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latin typeface="Comic Sans MS"/>
              </a:rPr>
              <a:t>Is sin inevitable?</a:t>
            </a:r>
          </a:p>
        </p:txBody>
      </p:sp>
      <p:sp>
        <p:nvSpPr>
          <p:cNvPr id="8" name="AutoShape 2" descr="Spooky Spencer Halloween Ghost Decoration | Lights4fun.co.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File:A black image.jpg - Wikimedia Comm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6" descr="Free and customizable black templat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8" descr="Watch The Good Place | Netflix Official Sit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2" descr="Welcome Students! - Lessons - Blendspace">
            <a:extLst>
              <a:ext uri="{FF2B5EF4-FFF2-40B4-BE49-F238E27FC236}">
                <a16:creationId xmlns:a16="http://schemas.microsoft.com/office/drawing/2014/main" id="{5821A895-F662-4677-B50C-18220DF5E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387" y="176108"/>
            <a:ext cx="1412613" cy="141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ow to Kick Butt When You Have 5 Minutes">
            <a:extLst>
              <a:ext uri="{FF2B5EF4-FFF2-40B4-BE49-F238E27FC236}">
                <a16:creationId xmlns:a16="http://schemas.microsoft.com/office/drawing/2014/main" id="{6DEBE29E-DA2E-41C4-A6C0-CE56AE1A9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52" y="333189"/>
            <a:ext cx="789272" cy="83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_Sin is inevitable, but all shall be well, and all shall be well, and all  manner of thing shall be well._ - Come Into The Word with Sarah Christmyer  | Bible Study |">
            <a:extLst>
              <a:ext uri="{FF2B5EF4-FFF2-40B4-BE49-F238E27FC236}">
                <a16:creationId xmlns:a16="http://schemas.microsoft.com/office/drawing/2014/main" id="{FE4B0152-7E4F-4FB3-94BC-5AD6A58C7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31"/>
          <a:stretch/>
        </p:blipFill>
        <p:spPr bwMode="auto">
          <a:xfrm>
            <a:off x="3687097" y="1722624"/>
            <a:ext cx="5208639" cy="366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C06D00-56D9-490F-AD80-E46A41B12F0C}"/>
              </a:ext>
            </a:extLst>
          </p:cNvPr>
          <p:cNvSpPr txBox="1"/>
          <p:nvPr/>
        </p:nvSpPr>
        <p:spPr>
          <a:xfrm>
            <a:off x="407052" y="2477729"/>
            <a:ext cx="2463967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Christians believe that all humans commit sin, indeed as nobody is perfect; it is impossible not to sin.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E6EC74-8144-4822-A81F-67F90985B782}"/>
              </a:ext>
            </a:extLst>
          </p:cNvPr>
          <p:cNvSpPr txBox="1"/>
          <p:nvPr/>
        </p:nvSpPr>
        <p:spPr>
          <a:xfrm>
            <a:off x="0" y="6519279"/>
            <a:ext cx="671543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1800" dirty="0"/>
              <a:t>To </a:t>
            </a:r>
            <a:r>
              <a:rPr lang="en-US" sz="1800" b="1" dirty="0">
                <a:solidFill>
                  <a:srgbClr val="FF0066"/>
                </a:solidFill>
              </a:rPr>
              <a:t>understand</a:t>
            </a:r>
            <a:r>
              <a:rPr lang="en-US" sz="1800" dirty="0"/>
              <a:t> Christian beliefs about the origin and nature of sin.</a:t>
            </a:r>
          </a:p>
        </p:txBody>
      </p:sp>
    </p:spTree>
    <p:extLst>
      <p:ext uri="{BB962C8B-B14F-4D97-AF65-F5344CB8AC3E}">
        <p14:creationId xmlns:p14="http://schemas.microsoft.com/office/powerpoint/2010/main" val="165210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38352A-93B1-4934-91B1-0F11E31185E6}"/>
              </a:ext>
            </a:extLst>
          </p:cNvPr>
          <p:cNvSpPr txBox="1"/>
          <p:nvPr/>
        </p:nvSpPr>
        <p:spPr>
          <a:xfrm>
            <a:off x="117987" y="59555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the fall </a:t>
            </a:r>
            <a:r>
              <a:rPr lang="en-GB" dirty="0" err="1">
                <a:hlinkClick r:id="rId2"/>
              </a:rPr>
              <a:t>adam</a:t>
            </a:r>
            <a:r>
              <a:rPr lang="en-GB" dirty="0">
                <a:hlinkClick r:id="rId2"/>
              </a:rPr>
              <a:t> and eve - Google Search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9DC90B-7690-483A-9AFF-C97C0C6EE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187" y="4435680"/>
            <a:ext cx="105156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GB" b="1" u="sng" dirty="0">
                <a:latin typeface="Comic Sans MS"/>
              </a:rPr>
              <a:t>How did the fall result in the separation between God and humanity?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95B1D6-4E70-4842-9F61-BC2483FAE7C9}"/>
              </a:ext>
            </a:extLst>
          </p:cNvPr>
          <p:cNvSpPr txBox="1"/>
          <p:nvPr/>
        </p:nvSpPr>
        <p:spPr>
          <a:xfrm>
            <a:off x="275303" y="481781"/>
            <a:ext cx="1936955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Discuss:</a:t>
            </a:r>
          </a:p>
          <a:p>
            <a:endParaRPr lang="en-GB" dirty="0"/>
          </a:p>
          <a:p>
            <a:r>
              <a:rPr lang="en-GB" dirty="0"/>
              <a:t>What do you think the story of Adam and Eve’s disobedience is trying to teach humans today?</a:t>
            </a:r>
          </a:p>
        </p:txBody>
      </p:sp>
      <p:pic>
        <p:nvPicPr>
          <p:cNvPr id="2054" name="Picture 6" descr="The Real Meaning of Original Sin">
            <a:extLst>
              <a:ext uri="{FF2B5EF4-FFF2-40B4-BE49-F238E27FC236}">
                <a16:creationId xmlns:a16="http://schemas.microsoft.com/office/drawing/2014/main" id="{3FFF1EA4-C4F7-496A-AD14-7169FE8C2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987" y="326149"/>
            <a:ext cx="7000875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DBD7A3-8C94-41AB-9FA3-2F74D06A57E0}"/>
              </a:ext>
            </a:extLst>
          </p:cNvPr>
          <p:cNvSpPr txBox="1"/>
          <p:nvPr/>
        </p:nvSpPr>
        <p:spPr>
          <a:xfrm>
            <a:off x="0" y="6519279"/>
            <a:ext cx="671543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1800" dirty="0"/>
              <a:t>To </a:t>
            </a:r>
            <a:r>
              <a:rPr lang="en-US" sz="1800" b="1" dirty="0">
                <a:solidFill>
                  <a:srgbClr val="FF0066"/>
                </a:solidFill>
              </a:rPr>
              <a:t>understand</a:t>
            </a:r>
            <a:r>
              <a:rPr lang="en-US" sz="1800" dirty="0"/>
              <a:t> Christian beliefs about the origin and nature of sin.</a:t>
            </a:r>
          </a:p>
        </p:txBody>
      </p:sp>
    </p:spTree>
    <p:extLst>
      <p:ext uri="{BB962C8B-B14F-4D97-AF65-F5344CB8AC3E}">
        <p14:creationId xmlns:p14="http://schemas.microsoft.com/office/powerpoint/2010/main" val="600963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3676B18-1140-4B34-AD5D-71C86226344E}"/>
              </a:ext>
            </a:extLst>
          </p:cNvPr>
          <p:cNvSpPr/>
          <p:nvPr/>
        </p:nvSpPr>
        <p:spPr>
          <a:xfrm>
            <a:off x="4680155" y="2349910"/>
            <a:ext cx="2880851" cy="2143432"/>
          </a:xfrm>
          <a:prstGeom prst="ellipse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Who is responsible for humans sinning?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D1C76-BB3E-4991-900D-EFFCA479C0BA}"/>
              </a:ext>
            </a:extLst>
          </p:cNvPr>
          <p:cNvSpPr txBox="1"/>
          <p:nvPr/>
        </p:nvSpPr>
        <p:spPr>
          <a:xfrm>
            <a:off x="186813" y="245806"/>
            <a:ext cx="3185652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Adam &amp; Eve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CF40D5-BD03-401E-9719-21649D1A3A41}"/>
              </a:ext>
            </a:extLst>
          </p:cNvPr>
          <p:cNvSpPr txBox="1"/>
          <p:nvPr/>
        </p:nvSpPr>
        <p:spPr>
          <a:xfrm>
            <a:off x="186813" y="4151471"/>
            <a:ext cx="3185652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Humans free will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07A4FE-D314-4F14-A7D3-ED660432F99C}"/>
              </a:ext>
            </a:extLst>
          </p:cNvPr>
          <p:cNvSpPr txBox="1"/>
          <p:nvPr/>
        </p:nvSpPr>
        <p:spPr>
          <a:xfrm>
            <a:off x="8731047" y="245806"/>
            <a:ext cx="3185652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The devil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3FFDAC-AD1C-4D11-A7D5-7DDCA1FCDA95}"/>
              </a:ext>
            </a:extLst>
          </p:cNvPr>
          <p:cNvSpPr txBox="1"/>
          <p:nvPr/>
        </p:nvSpPr>
        <p:spPr>
          <a:xfrm>
            <a:off x="8731047" y="4151471"/>
            <a:ext cx="3185652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Temptations on earth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09C9FE8-CEDC-4E40-B02A-699CAECC5795}"/>
              </a:ext>
            </a:extLst>
          </p:cNvPr>
          <p:cNvSpPr/>
          <p:nvPr/>
        </p:nvSpPr>
        <p:spPr>
          <a:xfrm rot="12595505">
            <a:off x="3726426" y="2349910"/>
            <a:ext cx="835742" cy="63909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030EEEF-5B3F-44AE-8EDE-9B5CE395BD3F}"/>
              </a:ext>
            </a:extLst>
          </p:cNvPr>
          <p:cNvSpPr/>
          <p:nvPr/>
        </p:nvSpPr>
        <p:spPr>
          <a:xfrm rot="19873761">
            <a:off x="7539858" y="2354093"/>
            <a:ext cx="835742" cy="63909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97D25D5-57CC-4F2B-85C5-3B903F7F9437}"/>
              </a:ext>
            </a:extLst>
          </p:cNvPr>
          <p:cNvSpPr/>
          <p:nvPr/>
        </p:nvSpPr>
        <p:spPr>
          <a:xfrm rot="9424331">
            <a:off x="3899525" y="3874195"/>
            <a:ext cx="835742" cy="63909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4E9DB03-1DD6-488D-8BB6-187324AABFEC}"/>
              </a:ext>
            </a:extLst>
          </p:cNvPr>
          <p:cNvSpPr/>
          <p:nvPr/>
        </p:nvSpPr>
        <p:spPr>
          <a:xfrm rot="1285402">
            <a:off x="7509522" y="3967316"/>
            <a:ext cx="835742" cy="63909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6" name="Picture 4" descr="Human Sins: Over 2,073 Royalty-Free Licensable Stock Illustrations &amp;  Drawings | Shutterstock">
            <a:extLst>
              <a:ext uri="{FF2B5EF4-FFF2-40B4-BE49-F238E27FC236}">
                <a16:creationId xmlns:a16="http://schemas.microsoft.com/office/drawing/2014/main" id="{BFC61B9F-E594-4103-899D-D447B31B8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36"/>
          <a:stretch/>
        </p:blipFill>
        <p:spPr bwMode="auto">
          <a:xfrm>
            <a:off x="4527754" y="340465"/>
            <a:ext cx="3185652" cy="169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all of Man | Bible, Painting, Genesis, &amp; Dürer | Britannica">
            <a:extLst>
              <a:ext uri="{FF2B5EF4-FFF2-40B4-BE49-F238E27FC236}">
                <a16:creationId xmlns:a16="http://schemas.microsoft.com/office/drawing/2014/main" id="{15C1149E-B363-4D0D-A1DD-CAC03D359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132" y="5043170"/>
            <a:ext cx="2718895" cy="1529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154A57-6013-41C2-98CF-AA3E02C75751}"/>
              </a:ext>
            </a:extLst>
          </p:cNvPr>
          <p:cNvSpPr txBox="1"/>
          <p:nvPr/>
        </p:nvSpPr>
        <p:spPr>
          <a:xfrm>
            <a:off x="0" y="6519279"/>
            <a:ext cx="671543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1800" dirty="0"/>
              <a:t>To </a:t>
            </a:r>
            <a:r>
              <a:rPr lang="en-US" sz="1800" b="1" dirty="0">
                <a:solidFill>
                  <a:srgbClr val="FF0066"/>
                </a:solidFill>
              </a:rPr>
              <a:t>understand</a:t>
            </a:r>
            <a:r>
              <a:rPr lang="en-US" sz="1800" dirty="0"/>
              <a:t> Christian beliefs about the origin and nature of sin.</a:t>
            </a:r>
          </a:p>
        </p:txBody>
      </p:sp>
    </p:spTree>
    <p:extLst>
      <p:ext uri="{BB962C8B-B14F-4D97-AF65-F5344CB8AC3E}">
        <p14:creationId xmlns:p14="http://schemas.microsoft.com/office/powerpoint/2010/main" val="1934253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9371-53CC-4B7B-972A-0E2FD664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2387"/>
            <a:ext cx="4717026" cy="6583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Salvation </a:t>
            </a:r>
          </a:p>
        </p:txBody>
      </p:sp>
      <p:pic>
        <p:nvPicPr>
          <p:cNvPr id="4098" name="Picture 2" descr="Word of the week: salvation - THIRSTY DEER">
            <a:extLst>
              <a:ext uri="{FF2B5EF4-FFF2-40B4-BE49-F238E27FC236}">
                <a16:creationId xmlns:a16="http://schemas.microsoft.com/office/drawing/2014/main" id="{DF2E1F68-6A3B-46C0-ABF9-13D9AE010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1" b="15412"/>
          <a:stretch/>
        </p:blipFill>
        <p:spPr bwMode="auto">
          <a:xfrm>
            <a:off x="0" y="1858297"/>
            <a:ext cx="6858000" cy="454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100FFB1-F538-4317-B714-8B3CB23A4229}"/>
              </a:ext>
            </a:extLst>
          </p:cNvPr>
          <p:cNvSpPr/>
          <p:nvPr/>
        </p:nvSpPr>
        <p:spPr>
          <a:xfrm>
            <a:off x="6858000" y="363795"/>
            <a:ext cx="4183626" cy="2684206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Salvation through good work, Old Testament makes it clear that salvation can be achieved by obeying God  and God’s laws.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FBDA02BA-A600-4B49-9C68-0FDAE3EAAF6A}"/>
              </a:ext>
            </a:extLst>
          </p:cNvPr>
          <p:cNvSpPr/>
          <p:nvPr/>
        </p:nvSpPr>
        <p:spPr>
          <a:xfrm>
            <a:off x="7285704" y="3382298"/>
            <a:ext cx="4183626" cy="2684206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Salvation through grace, received from God through faith in Jesus. It is not earnt or deserved but rather a gift for being faithful.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3D572-9851-4D4A-8085-3EEA816DF685}"/>
              </a:ext>
            </a:extLst>
          </p:cNvPr>
          <p:cNvSpPr txBox="1"/>
          <p:nvPr/>
        </p:nvSpPr>
        <p:spPr>
          <a:xfrm>
            <a:off x="0" y="6488668"/>
            <a:ext cx="60960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1800" b="1" dirty="0">
                <a:solidFill>
                  <a:srgbClr val="00B0F0"/>
                </a:solidFill>
              </a:rPr>
              <a:t>Consider</a:t>
            </a:r>
            <a:r>
              <a:rPr lang="en-US" sz="1800" dirty="0"/>
              <a:t> the effects that sin has on salvation.</a:t>
            </a:r>
          </a:p>
        </p:txBody>
      </p:sp>
    </p:spTree>
    <p:extLst>
      <p:ext uri="{BB962C8B-B14F-4D97-AF65-F5344CB8AC3E}">
        <p14:creationId xmlns:p14="http://schemas.microsoft.com/office/powerpoint/2010/main" val="3880973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2A1223-BD12-4863-857F-ECB31DAA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490"/>
            <a:ext cx="4717026" cy="12679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Role of Christ in salvation</a:t>
            </a:r>
          </a:p>
        </p:txBody>
      </p:sp>
      <p:pic>
        <p:nvPicPr>
          <p:cNvPr id="5122" name="Picture 2" descr="Romans 6:23 For the wages of sin is death, but the gift of God is eternal  life in Christ Jesus our Lord.">
            <a:extLst>
              <a:ext uri="{FF2B5EF4-FFF2-40B4-BE49-F238E27FC236}">
                <a16:creationId xmlns:a16="http://schemas.microsoft.com/office/drawing/2014/main" id="{70B62F4F-095E-40F0-A33B-66918AA61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97" y="1592826"/>
            <a:ext cx="5176684" cy="517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A9D0D9BF-EF02-40F3-99E8-2285B264832A}"/>
              </a:ext>
            </a:extLst>
          </p:cNvPr>
          <p:cNvSpPr/>
          <p:nvPr/>
        </p:nvSpPr>
        <p:spPr>
          <a:xfrm>
            <a:off x="6351639" y="120330"/>
            <a:ext cx="4807974" cy="2944992"/>
          </a:xfrm>
          <a:prstGeom prst="clou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Christians believe that Jesus’ death, his</a:t>
            </a:r>
            <a:r>
              <a:rPr lang="en-GB" b="1" u="sng" dirty="0"/>
              <a:t> crucifixion </a:t>
            </a:r>
            <a:r>
              <a:rPr lang="en-GB" dirty="0"/>
              <a:t>makes up for the original sin.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Jesus knew his death was necessary to restore the relationship between God and humanity.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5A48E293-51DA-46CC-8AFA-070D3BD59AB2}"/>
              </a:ext>
            </a:extLst>
          </p:cNvPr>
          <p:cNvSpPr/>
          <p:nvPr/>
        </p:nvSpPr>
        <p:spPr>
          <a:xfrm>
            <a:off x="6096000" y="3234813"/>
            <a:ext cx="5469195" cy="3377611"/>
          </a:xfrm>
          <a:prstGeom prst="clou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Jesus’ </a:t>
            </a:r>
            <a:r>
              <a:rPr lang="en-GB" b="1" u="sng" dirty="0"/>
              <a:t>resurrection</a:t>
            </a:r>
            <a:r>
              <a:rPr lang="en-GB" dirty="0"/>
              <a:t> shows Christians that death has been defeated and that the goodness of Jesus as defeated the evil of sin.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Christians believe that they can receive forgiveness and receive eternal life with God in heaven if they believe in Jesus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E1A9AF-C394-4310-A2CD-94D1CFF9E804}"/>
              </a:ext>
            </a:extLst>
          </p:cNvPr>
          <p:cNvSpPr txBox="1"/>
          <p:nvPr/>
        </p:nvSpPr>
        <p:spPr>
          <a:xfrm>
            <a:off x="0" y="6568393"/>
            <a:ext cx="765932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1600" b="1" dirty="0">
                <a:solidFill>
                  <a:srgbClr val="FF0066"/>
                </a:solidFill>
              </a:rPr>
              <a:t>Understand</a:t>
            </a:r>
            <a:r>
              <a:rPr lang="en-US" sz="1600" dirty="0"/>
              <a:t> the role of Jesus crucifixion and resurrection in salvation. </a:t>
            </a:r>
          </a:p>
        </p:txBody>
      </p:sp>
    </p:spTree>
    <p:extLst>
      <p:ext uri="{BB962C8B-B14F-4D97-AF65-F5344CB8AC3E}">
        <p14:creationId xmlns:p14="http://schemas.microsoft.com/office/powerpoint/2010/main" val="2459658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9371-53CC-4B7B-972A-0E2FD664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64" y="125822"/>
            <a:ext cx="4717026" cy="6583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Atonement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4100FFB1-F538-4317-B714-8B3CB23A4229}"/>
              </a:ext>
            </a:extLst>
          </p:cNvPr>
          <p:cNvSpPr/>
          <p:nvPr/>
        </p:nvSpPr>
        <p:spPr>
          <a:xfrm>
            <a:off x="6858000" y="363795"/>
            <a:ext cx="4183626" cy="2684206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Bible makes it clear that atonement removes the effect of sin and allows people to restore their relationship with God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FBDA02BA-A600-4B49-9C68-0FDAE3EAAF6A}"/>
              </a:ext>
            </a:extLst>
          </p:cNvPr>
          <p:cNvSpPr/>
          <p:nvPr/>
        </p:nvSpPr>
        <p:spPr>
          <a:xfrm>
            <a:off x="972164" y="4057805"/>
            <a:ext cx="4183626" cy="2222089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How can Christians atone for sin?</a:t>
            </a:r>
          </a:p>
        </p:txBody>
      </p:sp>
      <p:pic>
        <p:nvPicPr>
          <p:cNvPr id="6146" name="Picture 2" descr="How to pronounce Atonement - YouTube">
            <a:extLst>
              <a:ext uri="{FF2B5EF4-FFF2-40B4-BE49-F238E27FC236}">
                <a16:creationId xmlns:a16="http://schemas.microsoft.com/office/drawing/2014/main" id="{2472A7D2-1DC8-46C8-A830-6788B2434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7" y="886362"/>
            <a:ext cx="5334001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erse of the day | Bible Verses about Atonement - Faithlife - Faithlife">
            <a:extLst>
              <a:ext uri="{FF2B5EF4-FFF2-40B4-BE49-F238E27FC236}">
                <a16:creationId xmlns:a16="http://schemas.microsoft.com/office/drawing/2014/main" id="{CD9B7521-738B-432E-9474-476E10D56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80" y="3886738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56CFBE-0846-4300-81C7-C427959673AE}"/>
              </a:ext>
            </a:extLst>
          </p:cNvPr>
          <p:cNvSpPr txBox="1"/>
          <p:nvPr/>
        </p:nvSpPr>
        <p:spPr>
          <a:xfrm>
            <a:off x="0" y="6568393"/>
            <a:ext cx="765932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1600" b="1" dirty="0">
                <a:solidFill>
                  <a:srgbClr val="FF0066"/>
                </a:solidFill>
              </a:rPr>
              <a:t>Understand</a:t>
            </a:r>
            <a:r>
              <a:rPr lang="en-US" sz="1600" dirty="0"/>
              <a:t> the role of Jesus crucifixion and resurrection in salvation. </a:t>
            </a:r>
          </a:p>
        </p:txBody>
      </p:sp>
    </p:spTree>
    <p:extLst>
      <p:ext uri="{BB962C8B-B14F-4D97-AF65-F5344CB8AC3E}">
        <p14:creationId xmlns:p14="http://schemas.microsoft.com/office/powerpoint/2010/main" val="1040645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586782" y="1690062"/>
            <a:ext cx="3386019" cy="347787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latin typeface="Comic Sans MS" panose="030F0702030302020204" pitchFamily="66" charset="0"/>
              </a:rPr>
              <a:t>Exit ticket: </a:t>
            </a:r>
          </a:p>
          <a:p>
            <a:pPr algn="ctr"/>
            <a:endParaRPr lang="en-US" sz="2000" b="1" u="sng" dirty="0">
              <a:latin typeface="Comic Sans MS" panose="030F0702030302020204" pitchFamily="66" charset="0"/>
            </a:endParaRPr>
          </a:p>
          <a:p>
            <a:pPr algn="ctr"/>
            <a:endParaRPr lang="en-US" sz="2000" b="1" u="sng" dirty="0">
              <a:latin typeface="Comic Sans MS" panose="030F0702030302020204" pitchFamily="66" charset="0"/>
            </a:endParaRPr>
          </a:p>
          <a:p>
            <a:pPr algn="ctr"/>
            <a:r>
              <a:rPr lang="en-US" sz="2000" b="1" u="sng" dirty="0">
                <a:latin typeface="Comic Sans MS" panose="030F0702030302020204" pitchFamily="66" charset="0"/>
              </a:rPr>
              <a:t>‘Salvation is God’s greatest gift to humans,’ Evaluate this statement</a:t>
            </a:r>
          </a:p>
          <a:p>
            <a:pPr algn="ctr"/>
            <a:endParaRPr lang="en-US" sz="2000" b="1" u="sng" dirty="0">
              <a:latin typeface="Comic Sans MS" panose="030F0702030302020204" pitchFamily="66" charset="0"/>
            </a:endParaRPr>
          </a:p>
          <a:p>
            <a:pPr algn="ctr"/>
            <a:r>
              <a:rPr lang="en-US" sz="2000" dirty="0">
                <a:latin typeface="Comic Sans MS" panose="030F0702030302020204" pitchFamily="66" charset="0"/>
              </a:rPr>
              <a:t>Refer to Christian teachings</a:t>
            </a:r>
          </a:p>
          <a:p>
            <a:pPr algn="ctr"/>
            <a:r>
              <a:rPr lang="en-US" sz="2000" dirty="0">
                <a:latin typeface="Comic Sans MS" panose="030F0702030302020204" pitchFamily="66" charset="0"/>
              </a:rPr>
              <a:t>Include both sides of the argument in your answer</a:t>
            </a:r>
          </a:p>
        </p:txBody>
      </p:sp>
      <p:pic>
        <p:nvPicPr>
          <p:cNvPr id="5" name="Picture 2" descr="Exit ticket and homework activities">
            <a:extLst>
              <a:ext uri="{FF2B5EF4-FFF2-40B4-BE49-F238E27FC236}">
                <a16:creationId xmlns:a16="http://schemas.microsoft.com/office/drawing/2014/main" id="{8F25B2F0-24C9-4E8B-96D8-D9378AAFA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951" y="171564"/>
            <a:ext cx="1896049" cy="112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The Gift of SALVATION">
            <a:extLst>
              <a:ext uri="{FF2B5EF4-FFF2-40B4-BE49-F238E27FC236}">
                <a16:creationId xmlns:a16="http://schemas.microsoft.com/office/drawing/2014/main" id="{082DA813-81A2-4A10-88FB-26B673174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73E54F-9B6D-4AFF-9B23-397606EA3A33}"/>
              </a:ext>
            </a:extLst>
          </p:cNvPr>
          <p:cNvSpPr txBox="1"/>
          <p:nvPr/>
        </p:nvSpPr>
        <p:spPr>
          <a:xfrm>
            <a:off x="0" y="6568393"/>
            <a:ext cx="765932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1600" b="1" dirty="0">
                <a:solidFill>
                  <a:srgbClr val="FF0066"/>
                </a:solidFill>
              </a:rPr>
              <a:t>Understand</a:t>
            </a:r>
            <a:r>
              <a:rPr lang="en-US" sz="1600" dirty="0"/>
              <a:t> the role of Jesus crucifixion and resurrection in salvation. </a:t>
            </a:r>
          </a:p>
        </p:txBody>
      </p:sp>
    </p:spTree>
    <p:extLst>
      <p:ext uri="{BB962C8B-B14F-4D97-AF65-F5344CB8AC3E}">
        <p14:creationId xmlns:p14="http://schemas.microsoft.com/office/powerpoint/2010/main" val="3451324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2A4A55472C344C950E4EEA7993E1ED" ma:contentTypeVersion="17" ma:contentTypeDescription="Create a new document." ma:contentTypeScope="" ma:versionID="b7bbdc99fb1c7df76d563a6df0682bd2">
  <xsd:schema xmlns:xsd="http://www.w3.org/2001/XMLSchema" xmlns:xs="http://www.w3.org/2001/XMLSchema" xmlns:p="http://schemas.microsoft.com/office/2006/metadata/properties" xmlns:ns2="53038477-11b9-4b50-bb37-4d087f9619fe" xmlns:ns3="67e4d28b-84d4-496d-83de-d60e9caa6883" targetNamespace="http://schemas.microsoft.com/office/2006/metadata/properties" ma:root="true" ma:fieldsID="efc9afa921f4e05e8f0e8841263f9da2" ns2:_="" ns3:_="">
    <xsd:import namespace="53038477-11b9-4b50-bb37-4d087f9619fe"/>
    <xsd:import namespace="67e4d28b-84d4-496d-83de-d60e9caa68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38477-11b9-4b50-bb37-4d087f961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5f39a2c-7ee1-4bc3-873a-f84a6ad208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4d28b-84d4-496d-83de-d60e9caa68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d96b78e-3b6f-4a42-a0a2-6cd29fbe4635}" ma:internalName="TaxCatchAll" ma:showField="CatchAllData" ma:web="67e4d28b-84d4-496d-83de-d60e9caa68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e4d28b-84d4-496d-83de-d60e9caa6883" xsi:nil="true"/>
    <lcf76f155ced4ddcb4097134ff3c332f xmlns="53038477-11b9-4b50-bb37-4d087f9619f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3085350-7656-481F-9C92-A8BEA48AA5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B42969-2591-4389-80F0-1B70FE7FA5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038477-11b9-4b50-bb37-4d087f9619fe"/>
    <ds:schemaRef ds:uri="67e4d28b-84d4-496d-83de-d60e9caa6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454AB3-7F48-44D4-B398-B71F3F483F26}">
  <ds:schemaRefs>
    <ds:schemaRef ds:uri="http://schemas.microsoft.com/office/2006/metadata/properties"/>
    <ds:schemaRef ds:uri="http://schemas.microsoft.com/office/infopath/2007/PartnerControls"/>
    <ds:schemaRef ds:uri="67e4d28b-84d4-496d-83de-d60e9caa6883"/>
    <ds:schemaRef ds:uri="53038477-11b9-4b50-bb37-4d087f9619f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12494</TotalTime>
  <Words>434</Words>
  <Application>Microsoft Office PowerPoint</Application>
  <PresentationFormat>Widescreen</PresentationFormat>
  <Paragraphs>77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Trebuchet MS</vt:lpstr>
      <vt:lpstr>Office Theme</vt:lpstr>
      <vt:lpstr>Sin and salvation</vt:lpstr>
      <vt:lpstr>Our lesson objectives today:</vt:lpstr>
      <vt:lpstr>Is sin inevitable?</vt:lpstr>
      <vt:lpstr>How did the fall result in the separation between God and humanity?</vt:lpstr>
      <vt:lpstr>PowerPoint Presentation</vt:lpstr>
      <vt:lpstr>Salvation </vt:lpstr>
      <vt:lpstr>Role of Christ in salvation</vt:lpstr>
      <vt:lpstr>Atonement</vt:lpstr>
      <vt:lpstr>PowerPoint Presentation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sstewart</dc:creator>
  <cp:lastModifiedBy>Nicky Maknun (DEA Staff)</cp:lastModifiedBy>
  <cp:revision>87</cp:revision>
  <dcterms:created xsi:type="dcterms:W3CDTF">2014-10-01T11:32:28Z</dcterms:created>
  <dcterms:modified xsi:type="dcterms:W3CDTF">2025-10-13T10:41:16Z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0x010100192A4A55472C344C950E4EEA7993E1ED</vt:lpwstr>
  </property>
</Properties>
</file>