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71" r:id="rId4"/>
    <p:sldId id="272" r:id="rId5"/>
    <p:sldId id="273" r:id="rId6"/>
    <p:sldId id="274" r:id="rId7"/>
    <p:sldId id="275" r:id="rId8"/>
    <p:sldId id="265" r:id="rId9"/>
    <p:sldId id="267" r:id="rId10"/>
    <p:sldId id="263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9" autoAdjust="0"/>
    <p:restoredTop sz="94719"/>
  </p:normalViewPr>
  <p:slideViewPr>
    <p:cSldViewPr snapToGrid="0">
      <p:cViewPr varScale="1">
        <p:scale>
          <a:sx n="98" d="100"/>
          <a:sy n="98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7" Type="http://schemas.openxmlformats.org/officeDocument/2006/relationships/slide" Target="slides/slide6.xml"/><Relationship Id="rId16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openxmlformats.org/officeDocument/2006/relationships/customXml" Target="../customXml/item3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D07B0-DB1E-41C4-A1EB-C8EB26697250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E7A05-DADA-42AE-A75E-4DE5578F6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2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Does this</a:t>
            </a:r>
            <a:r>
              <a:rPr lang="en-GB" baseline="0" dirty="0" smtClean="0"/>
              <a:t> picture match your ideas about God?</a:t>
            </a:r>
          </a:p>
          <a:p>
            <a:endParaRPr lang="en-GB" baseline="0" dirty="0" smtClean="0"/>
          </a:p>
          <a:p>
            <a:r>
              <a:rPr lang="en-GB" baseline="0" dirty="0" smtClean="0"/>
              <a:t>See who got the most words. Remind them that it’s all personal.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7A05-DADA-42AE-A75E-4DE5578F60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4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nature</a:t>
            </a:r>
            <a:r>
              <a:rPr lang="en-GB" baseline="0" dirty="0" smtClean="0"/>
              <a:t> in this sense – characteristics, personality traits, abilities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7A05-DADA-42AE-A75E-4DE5578F60E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1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Knowing what we now know, how would you</a:t>
            </a:r>
            <a:r>
              <a:rPr lang="en-GB" baseline="0" dirty="0" smtClean="0"/>
              <a:t> present God differently to the artist at the beginning?</a:t>
            </a:r>
          </a:p>
          <a:p>
            <a:r>
              <a:rPr lang="en-GB" baseline="0" dirty="0" smtClean="0"/>
              <a:t>Think outside the box! Use symbols if you don’t feel comfortable drawing him as a person.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7A05-DADA-42AE-A75E-4DE5578F60E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4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Knowing what we now know, how would you</a:t>
            </a:r>
            <a:r>
              <a:rPr lang="en-GB" baseline="0" dirty="0" smtClean="0"/>
              <a:t> present God differently to the artist at the beginning?</a:t>
            </a:r>
          </a:p>
          <a:p>
            <a:r>
              <a:rPr lang="en-GB" baseline="0" dirty="0" smtClean="0"/>
              <a:t>Think outside the box! Use symbols if you don’t feel comfortable drawing him as a person.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7A05-DADA-42AE-A75E-4DE5578F60E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4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D170-B6ED-44EB-A02E-340A1D7D2E6B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D582-C3E7-4A10-A4FF-F05661F45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08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D170-B6ED-44EB-A02E-340A1D7D2E6B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D582-C3E7-4A10-A4FF-F05661F45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1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D170-B6ED-44EB-A02E-340A1D7D2E6B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D582-C3E7-4A10-A4FF-F05661F45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4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D170-B6ED-44EB-A02E-340A1D7D2E6B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D582-C3E7-4A10-A4FF-F05661F45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55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D170-B6ED-44EB-A02E-340A1D7D2E6B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D582-C3E7-4A10-A4FF-F05661F45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D170-B6ED-44EB-A02E-340A1D7D2E6B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D582-C3E7-4A10-A4FF-F05661F45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3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D170-B6ED-44EB-A02E-340A1D7D2E6B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D582-C3E7-4A10-A4FF-F05661F45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7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D170-B6ED-44EB-A02E-340A1D7D2E6B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D582-C3E7-4A10-A4FF-F05661F45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18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D170-B6ED-44EB-A02E-340A1D7D2E6B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D582-C3E7-4A10-A4FF-F05661F45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8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D170-B6ED-44EB-A02E-340A1D7D2E6B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D582-C3E7-4A10-A4FF-F05661F45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D170-B6ED-44EB-A02E-340A1D7D2E6B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D582-C3E7-4A10-A4FF-F05661F45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00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AD170-B6ED-44EB-A02E-340A1D7D2E6B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CD582-C3E7-4A10-A4FF-F05661F45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2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49" y="979715"/>
            <a:ext cx="6477000" cy="1125992"/>
          </a:xfrm>
        </p:spPr>
        <p:txBody>
          <a:bodyPr>
            <a:noAutofit/>
          </a:bodyPr>
          <a:lstStyle/>
          <a:p>
            <a:r>
              <a:rPr lang="en-GB" b="1" dirty="0" smtClean="0"/>
              <a:t>Silent starter – recap quiz!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615" y="2351314"/>
            <a:ext cx="5905499" cy="38862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sz="3600" dirty="0"/>
              <a:t>What is a prophecy?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3600" dirty="0"/>
              <a:t>What is a ‘Messiah’?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3600" dirty="0"/>
              <a:t>Explain how Christianity started.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3600" dirty="0"/>
              <a:t>Write as many words as you can think of that describe the Christian god.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/>
          <a:stretch/>
        </p:blipFill>
        <p:spPr>
          <a:xfrm>
            <a:off x="6841671" y="0"/>
            <a:ext cx="5384127" cy="688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2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Now apply the knowledge!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Explain two Christian beliefs about God. </a:t>
            </a:r>
            <a:r>
              <a:rPr lang="en-GB" sz="4400" i="1" dirty="0" smtClean="0"/>
              <a:t>You must include reference to scripture or a sacred text </a:t>
            </a:r>
            <a:r>
              <a:rPr lang="en-GB" sz="4400" dirty="0" smtClean="0"/>
              <a:t>(5 marks)</a:t>
            </a:r>
            <a:endParaRPr lang="en-GB" sz="4400" dirty="0"/>
          </a:p>
        </p:txBody>
      </p:sp>
      <p:sp>
        <p:nvSpPr>
          <p:cNvPr id="4" name="Folded Corner 3"/>
          <p:cNvSpPr/>
          <p:nvPr/>
        </p:nvSpPr>
        <p:spPr>
          <a:xfrm>
            <a:off x="6939643" y="3526971"/>
            <a:ext cx="4882243" cy="3069772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REMEMBER: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Make two separate points!</a:t>
            </a:r>
            <a:endParaRPr lang="en-GB" sz="2800" dirty="0"/>
          </a:p>
          <a:p>
            <a:pPr algn="ctr"/>
            <a:r>
              <a:rPr lang="en-GB" sz="2800" dirty="0" smtClean="0"/>
              <a:t>Back up your points with evidence or examples!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6" y="3846426"/>
            <a:ext cx="3680732" cy="25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1895" y="312820"/>
            <a:ext cx="10828420" cy="6172199"/>
            <a:chOff x="1524000" y="836613"/>
            <a:chExt cx="9144000" cy="5224463"/>
          </a:xfrm>
        </p:grpSpPr>
        <p:pic>
          <p:nvPicPr>
            <p:cNvPr id="1332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201" y="1037554"/>
              <a:ext cx="1431431" cy="127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800" y="836613"/>
              <a:ext cx="1696156" cy="167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348374"/>
              <a:ext cx="1828800" cy="1808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6" name="Group 8"/>
            <p:cNvGrpSpPr>
              <a:grpSpLocks/>
            </p:cNvGrpSpPr>
            <p:nvPr/>
          </p:nvGrpSpPr>
          <p:grpSpPr bwMode="auto">
            <a:xfrm>
              <a:off x="8432800" y="3448845"/>
              <a:ext cx="2235200" cy="2057411"/>
              <a:chOff x="5760" y="6660"/>
              <a:chExt cx="3960" cy="3686"/>
            </a:xfrm>
          </p:grpSpPr>
          <p:pic>
            <p:nvPicPr>
              <p:cNvPr id="13342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0" y="7740"/>
                <a:ext cx="2420" cy="2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3" name="AutoShape 10"/>
              <p:cNvSpPr>
                <a:spLocks noChangeArrowheads="1"/>
              </p:cNvSpPr>
              <p:nvPr/>
            </p:nvSpPr>
            <p:spPr bwMode="auto">
              <a:xfrm>
                <a:off x="7380" y="6660"/>
                <a:ext cx="2340" cy="1620"/>
              </a:xfrm>
              <a:prstGeom prst="cloudCallout">
                <a:avLst>
                  <a:gd name="adj1" fmla="val -58463"/>
                  <a:gd name="adj2" fmla="val 3716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13344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" y="7020"/>
                <a:ext cx="862" cy="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7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4" r="14827"/>
            <a:stretch>
              <a:fillRect/>
            </a:stretch>
          </p:blipFill>
          <p:spPr bwMode="auto">
            <a:xfrm>
              <a:off x="3759200" y="3448845"/>
              <a:ext cx="1407160" cy="172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037555"/>
              <a:ext cx="1555044" cy="1450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9" name="Group 14"/>
            <p:cNvGrpSpPr>
              <a:grpSpLocks/>
            </p:cNvGrpSpPr>
            <p:nvPr/>
          </p:nvGrpSpPr>
          <p:grpSpPr bwMode="auto">
            <a:xfrm>
              <a:off x="5384801" y="836613"/>
              <a:ext cx="2584591" cy="2298540"/>
              <a:chOff x="7200" y="1800"/>
              <a:chExt cx="4579" cy="4118"/>
            </a:xfrm>
          </p:grpSpPr>
          <p:pic>
            <p:nvPicPr>
              <p:cNvPr id="13339" name="Picture 1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0" y="3240"/>
                <a:ext cx="2520" cy="2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0" name="AutoShape 16"/>
              <p:cNvSpPr>
                <a:spLocks noChangeArrowheads="1"/>
              </p:cNvSpPr>
              <p:nvPr/>
            </p:nvSpPr>
            <p:spPr bwMode="auto">
              <a:xfrm>
                <a:off x="7200" y="1800"/>
                <a:ext cx="3060" cy="1800"/>
              </a:xfrm>
              <a:prstGeom prst="wedgeEllipseCallout">
                <a:avLst>
                  <a:gd name="adj1" fmla="val 18630"/>
                  <a:gd name="adj2" fmla="val 85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 dirty="0"/>
                  <a:t>Forgive me father for I have sinned…’</a:t>
                </a:r>
              </a:p>
            </p:txBody>
          </p:sp>
          <p:pic>
            <p:nvPicPr>
              <p:cNvPr id="13341" name="Picture 17" descr="MC900434713[1]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0" y="4140"/>
                <a:ext cx="1699" cy="1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6299200" y="3951196"/>
              <a:ext cx="1320800" cy="1306116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1524000" y="2544611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3556000" y="2544611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6096000" y="3247904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8432800" y="2645082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8432800" y="5458253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6096000" y="5458253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3657600" y="5357783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1625600" y="5357783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148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Today we will learn…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2049803"/>
            <a:ext cx="5181600" cy="4351338"/>
          </a:xfrm>
        </p:spPr>
        <p:txBody>
          <a:bodyPr/>
          <a:lstStyle/>
          <a:p>
            <a:r>
              <a:rPr lang="en-GB" sz="4400" dirty="0" smtClean="0"/>
              <a:t>What Christians believe about the nature of God</a:t>
            </a:r>
          </a:p>
          <a:p>
            <a:r>
              <a:rPr lang="en-GB" sz="4400" dirty="0" smtClean="0"/>
              <a:t>Some keywords in relation to Christianity</a:t>
            </a:r>
          </a:p>
          <a:p>
            <a:endParaRPr lang="en-GB" sz="44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51" y="1242332"/>
            <a:ext cx="4666586" cy="5517924"/>
          </a:xfrm>
        </p:spPr>
      </p:pic>
    </p:spTree>
    <p:extLst>
      <p:ext uri="{BB962C8B-B14F-4D97-AF65-F5344CB8AC3E}">
        <p14:creationId xmlns:p14="http://schemas.microsoft.com/office/powerpoint/2010/main" val="44681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802105" y="668170"/>
            <a:ext cx="10663990" cy="5624345"/>
            <a:chOff x="540" y="1800"/>
            <a:chExt cx="16200" cy="8366"/>
          </a:xfrm>
        </p:grpSpPr>
        <p:pic>
          <p:nvPicPr>
            <p:cNvPr id="1332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160"/>
              <a:ext cx="2536" cy="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0" y="1800"/>
              <a:ext cx="3005" cy="3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6300"/>
              <a:ext cx="3240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6" name="Group 8"/>
            <p:cNvGrpSpPr>
              <a:grpSpLocks/>
            </p:cNvGrpSpPr>
            <p:nvPr/>
          </p:nvGrpSpPr>
          <p:grpSpPr bwMode="auto">
            <a:xfrm>
              <a:off x="12780" y="6480"/>
              <a:ext cx="3960" cy="3686"/>
              <a:chOff x="5760" y="6660"/>
              <a:chExt cx="3960" cy="3686"/>
            </a:xfrm>
          </p:grpSpPr>
          <p:pic>
            <p:nvPicPr>
              <p:cNvPr id="13342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0" y="7740"/>
                <a:ext cx="2420" cy="2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3" name="AutoShape 10"/>
              <p:cNvSpPr>
                <a:spLocks noChangeArrowheads="1"/>
              </p:cNvSpPr>
              <p:nvPr/>
            </p:nvSpPr>
            <p:spPr bwMode="auto">
              <a:xfrm>
                <a:off x="7380" y="6660"/>
                <a:ext cx="2340" cy="1620"/>
              </a:xfrm>
              <a:prstGeom prst="cloudCallout">
                <a:avLst>
                  <a:gd name="adj1" fmla="val -58463"/>
                  <a:gd name="adj2" fmla="val 3716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13344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" y="7020"/>
                <a:ext cx="862" cy="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7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4" r="14827"/>
            <a:stretch>
              <a:fillRect/>
            </a:stretch>
          </p:blipFill>
          <p:spPr bwMode="auto">
            <a:xfrm>
              <a:off x="4500" y="6480"/>
              <a:ext cx="2493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160"/>
              <a:ext cx="2755" cy="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9" name="Group 14"/>
            <p:cNvGrpSpPr>
              <a:grpSpLocks/>
            </p:cNvGrpSpPr>
            <p:nvPr/>
          </p:nvGrpSpPr>
          <p:grpSpPr bwMode="auto">
            <a:xfrm>
              <a:off x="7380" y="1800"/>
              <a:ext cx="4579" cy="4118"/>
              <a:chOff x="7200" y="1800"/>
              <a:chExt cx="4579" cy="4118"/>
            </a:xfrm>
          </p:grpSpPr>
          <p:pic>
            <p:nvPicPr>
              <p:cNvPr id="13339" name="Picture 1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0" y="3240"/>
                <a:ext cx="2520" cy="2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0" name="AutoShape 16"/>
              <p:cNvSpPr>
                <a:spLocks noChangeArrowheads="1"/>
              </p:cNvSpPr>
              <p:nvPr/>
            </p:nvSpPr>
            <p:spPr bwMode="auto">
              <a:xfrm>
                <a:off x="7200" y="1800"/>
                <a:ext cx="3060" cy="1800"/>
              </a:xfrm>
              <a:prstGeom prst="wedgeEllipseCallout">
                <a:avLst>
                  <a:gd name="adj1" fmla="val 18630"/>
                  <a:gd name="adj2" fmla="val 85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/>
                  <a:t>Forgive me father for I have sinned…’</a:t>
                </a:r>
              </a:p>
            </p:txBody>
          </p:sp>
          <p:pic>
            <p:nvPicPr>
              <p:cNvPr id="13341" name="Picture 17" descr="MC900434713[1]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0" y="4140"/>
                <a:ext cx="1699" cy="1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9000" y="7380"/>
              <a:ext cx="2340" cy="2340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809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1895" y="312820"/>
            <a:ext cx="10828420" cy="6172199"/>
            <a:chOff x="1524000" y="836613"/>
            <a:chExt cx="9144000" cy="5224463"/>
          </a:xfrm>
        </p:grpSpPr>
        <p:pic>
          <p:nvPicPr>
            <p:cNvPr id="1332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201" y="1037554"/>
              <a:ext cx="1431431" cy="127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800" y="836613"/>
              <a:ext cx="1696156" cy="167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348374"/>
              <a:ext cx="1828800" cy="1808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6" name="Group 8"/>
            <p:cNvGrpSpPr>
              <a:grpSpLocks/>
            </p:cNvGrpSpPr>
            <p:nvPr/>
          </p:nvGrpSpPr>
          <p:grpSpPr bwMode="auto">
            <a:xfrm>
              <a:off x="8432800" y="3448845"/>
              <a:ext cx="2235200" cy="2057411"/>
              <a:chOff x="5760" y="6660"/>
              <a:chExt cx="3960" cy="3686"/>
            </a:xfrm>
          </p:grpSpPr>
          <p:pic>
            <p:nvPicPr>
              <p:cNvPr id="13342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0" y="7740"/>
                <a:ext cx="2420" cy="2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3" name="AutoShape 10"/>
              <p:cNvSpPr>
                <a:spLocks noChangeArrowheads="1"/>
              </p:cNvSpPr>
              <p:nvPr/>
            </p:nvSpPr>
            <p:spPr bwMode="auto">
              <a:xfrm>
                <a:off x="7380" y="6660"/>
                <a:ext cx="2340" cy="1620"/>
              </a:xfrm>
              <a:prstGeom prst="cloudCallout">
                <a:avLst>
                  <a:gd name="adj1" fmla="val -58463"/>
                  <a:gd name="adj2" fmla="val 3716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13344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" y="7020"/>
                <a:ext cx="862" cy="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7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4" r="14827"/>
            <a:stretch>
              <a:fillRect/>
            </a:stretch>
          </p:blipFill>
          <p:spPr bwMode="auto">
            <a:xfrm>
              <a:off x="3759200" y="3448845"/>
              <a:ext cx="1407160" cy="172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037555"/>
              <a:ext cx="1555044" cy="1450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9" name="Group 14"/>
            <p:cNvGrpSpPr>
              <a:grpSpLocks/>
            </p:cNvGrpSpPr>
            <p:nvPr/>
          </p:nvGrpSpPr>
          <p:grpSpPr bwMode="auto">
            <a:xfrm>
              <a:off x="5384801" y="836613"/>
              <a:ext cx="2584591" cy="2298540"/>
              <a:chOff x="7200" y="1800"/>
              <a:chExt cx="4579" cy="4118"/>
            </a:xfrm>
          </p:grpSpPr>
          <p:pic>
            <p:nvPicPr>
              <p:cNvPr id="13339" name="Picture 1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0" y="3240"/>
                <a:ext cx="2520" cy="2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0" name="AutoShape 16"/>
              <p:cNvSpPr>
                <a:spLocks noChangeArrowheads="1"/>
              </p:cNvSpPr>
              <p:nvPr/>
            </p:nvSpPr>
            <p:spPr bwMode="auto">
              <a:xfrm>
                <a:off x="7200" y="1800"/>
                <a:ext cx="3060" cy="1800"/>
              </a:xfrm>
              <a:prstGeom prst="wedgeEllipseCallout">
                <a:avLst>
                  <a:gd name="adj1" fmla="val 18630"/>
                  <a:gd name="adj2" fmla="val 85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 dirty="0"/>
                  <a:t>Forgive me father for I have sinned…’</a:t>
                </a:r>
              </a:p>
            </p:txBody>
          </p:sp>
          <p:pic>
            <p:nvPicPr>
              <p:cNvPr id="13341" name="Picture 17" descr="MC900434713[1]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0" y="4140"/>
                <a:ext cx="1699" cy="1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6299200" y="3951196"/>
              <a:ext cx="1320800" cy="1306116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1524000" y="2544611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3556000" y="2544611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6096000" y="3247904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8432800" y="2645082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8432800" y="5458253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6096000" y="5458253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3657600" y="5357783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1625600" y="5357783"/>
              <a:ext cx="1727200" cy="602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15" name="Text Box 27"/>
            <p:cNvSpPr txBox="1">
              <a:spLocks noChangeArrowheads="1"/>
            </p:cNvSpPr>
            <p:nvPr/>
          </p:nvSpPr>
          <p:spPr bwMode="auto">
            <a:xfrm>
              <a:off x="1774826" y="2565401"/>
              <a:ext cx="15843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dirty="0"/>
                <a:t>Omnipotent</a:t>
              </a:r>
            </a:p>
          </p:txBody>
        </p:sp>
        <p:sp>
          <p:nvSpPr>
            <p:cNvPr id="13316" name="Text Box 28"/>
            <p:cNvSpPr txBox="1">
              <a:spLocks noChangeArrowheads="1"/>
            </p:cNvSpPr>
            <p:nvPr/>
          </p:nvSpPr>
          <p:spPr bwMode="auto">
            <a:xfrm>
              <a:off x="3792539" y="2636838"/>
              <a:ext cx="15843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dirty="0"/>
                <a:t>A judge</a:t>
              </a:r>
            </a:p>
          </p:txBody>
        </p:sp>
        <p:sp>
          <p:nvSpPr>
            <p:cNvPr id="13317" name="Text Box 29"/>
            <p:cNvSpPr txBox="1">
              <a:spLocks noChangeArrowheads="1"/>
            </p:cNvSpPr>
            <p:nvPr/>
          </p:nvSpPr>
          <p:spPr bwMode="auto">
            <a:xfrm>
              <a:off x="1847851" y="5516563"/>
              <a:ext cx="15843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dirty="0"/>
                <a:t>Benevolent</a:t>
              </a:r>
            </a:p>
          </p:txBody>
        </p:sp>
        <p:sp>
          <p:nvSpPr>
            <p:cNvPr id="13318" name="Text Box 30"/>
            <p:cNvSpPr txBox="1">
              <a:spLocks noChangeArrowheads="1"/>
            </p:cNvSpPr>
            <p:nvPr/>
          </p:nvSpPr>
          <p:spPr bwMode="auto">
            <a:xfrm>
              <a:off x="3935414" y="5445126"/>
              <a:ext cx="15843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Holy</a:t>
              </a:r>
            </a:p>
          </p:txBody>
        </p:sp>
        <p:sp>
          <p:nvSpPr>
            <p:cNvPr id="13319" name="Text Box 31"/>
            <p:cNvSpPr txBox="1">
              <a:spLocks noChangeArrowheads="1"/>
            </p:cNvSpPr>
            <p:nvPr/>
          </p:nvSpPr>
          <p:spPr bwMode="auto">
            <a:xfrm>
              <a:off x="6383339" y="3357563"/>
              <a:ext cx="15843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dirty="0"/>
                <a:t>Forgiving</a:t>
              </a:r>
            </a:p>
          </p:txBody>
        </p:sp>
        <p:sp>
          <p:nvSpPr>
            <p:cNvPr id="13320" name="Text Box 32"/>
            <p:cNvSpPr txBox="1">
              <a:spLocks noChangeArrowheads="1"/>
            </p:cNvSpPr>
            <p:nvPr/>
          </p:nvSpPr>
          <p:spPr bwMode="auto">
            <a:xfrm>
              <a:off x="6311901" y="5589588"/>
              <a:ext cx="15843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dirty="0"/>
                <a:t>Eternal</a:t>
              </a:r>
            </a:p>
          </p:txBody>
        </p:sp>
        <p:sp>
          <p:nvSpPr>
            <p:cNvPr id="13321" name="Text Box 33"/>
            <p:cNvSpPr txBox="1">
              <a:spLocks noChangeArrowheads="1"/>
            </p:cNvSpPr>
            <p:nvPr/>
          </p:nvSpPr>
          <p:spPr bwMode="auto">
            <a:xfrm>
              <a:off x="8604959" y="2739501"/>
              <a:ext cx="15843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dirty="0"/>
                <a:t>Omnipresent</a:t>
              </a:r>
            </a:p>
          </p:txBody>
        </p:sp>
        <p:sp>
          <p:nvSpPr>
            <p:cNvPr id="13322" name="Text Box 34"/>
            <p:cNvSpPr txBox="1">
              <a:spLocks noChangeArrowheads="1"/>
            </p:cNvSpPr>
            <p:nvPr/>
          </p:nvSpPr>
          <p:spPr bwMode="auto">
            <a:xfrm>
              <a:off x="8688389" y="5589588"/>
              <a:ext cx="15843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dirty="0"/>
                <a:t>Omniscient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5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505325" y="1268760"/>
            <a:ext cx="11405937" cy="5043488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dirty="0"/>
              <a:t>Holy</a:t>
            </a:r>
            <a:r>
              <a:rPr lang="en-GB" altLang="en-US" dirty="0"/>
              <a:t> 		            </a:t>
            </a:r>
            <a:r>
              <a:rPr lang="en-GB" altLang="en-US" dirty="0" smtClean="0"/>
              <a:t>		 </a:t>
            </a:r>
            <a:r>
              <a:rPr lang="en-GB" altLang="en-US" dirty="0"/>
              <a:t>- Pure, perfect, does no wrong.</a:t>
            </a:r>
          </a:p>
          <a:p>
            <a:pPr marL="0" indent="0">
              <a:buNone/>
            </a:pPr>
            <a:r>
              <a:rPr lang="en-GB" altLang="en-US" b="1" dirty="0"/>
              <a:t>Omnipresent	    </a:t>
            </a:r>
            <a:r>
              <a:rPr lang="en-GB" altLang="en-US" b="1" dirty="0" smtClean="0"/>
              <a:t>		</a:t>
            </a:r>
            <a:r>
              <a:rPr lang="en-GB" altLang="en-US" dirty="0" smtClean="0"/>
              <a:t>- </a:t>
            </a:r>
            <a:r>
              <a:rPr lang="en-GB" altLang="en-US" dirty="0"/>
              <a:t>Present everywhere.</a:t>
            </a:r>
          </a:p>
          <a:p>
            <a:pPr marL="0" indent="0">
              <a:buNone/>
            </a:pPr>
            <a:r>
              <a:rPr lang="en-GB" altLang="en-US" b="1" dirty="0"/>
              <a:t>Omniscient</a:t>
            </a:r>
            <a:r>
              <a:rPr lang="en-GB" altLang="en-US" dirty="0"/>
              <a:t> 	    </a:t>
            </a:r>
            <a:r>
              <a:rPr lang="en-GB" altLang="en-US" dirty="0" smtClean="0"/>
              <a:t>			- </a:t>
            </a:r>
            <a:r>
              <a:rPr lang="en-GB" altLang="en-US" dirty="0"/>
              <a:t>Knows everything.</a:t>
            </a:r>
          </a:p>
          <a:p>
            <a:pPr marL="0" indent="0">
              <a:buNone/>
            </a:pPr>
            <a:r>
              <a:rPr lang="en-GB" altLang="en-US" b="1" dirty="0"/>
              <a:t>Eternal</a:t>
            </a:r>
            <a:r>
              <a:rPr lang="en-GB" altLang="en-US" dirty="0"/>
              <a:t> 	</a:t>
            </a:r>
            <a:r>
              <a:rPr lang="en-GB" altLang="en-US" dirty="0" smtClean="0"/>
              <a:t>    			- </a:t>
            </a:r>
            <a:r>
              <a:rPr lang="en-GB" altLang="en-US" dirty="0"/>
              <a:t>Has always existed and will </a:t>
            </a:r>
            <a:r>
              <a:rPr lang="en-GB" altLang="en-US" dirty="0" smtClean="0"/>
              <a:t>always </a:t>
            </a:r>
            <a:r>
              <a:rPr lang="en-GB" altLang="en-US" dirty="0"/>
              <a:t>exist.</a:t>
            </a:r>
          </a:p>
          <a:p>
            <a:pPr marL="0" indent="0">
              <a:buNone/>
            </a:pPr>
            <a:r>
              <a:rPr lang="en-GB" altLang="en-US" b="1" dirty="0"/>
              <a:t>Benevolent</a:t>
            </a:r>
            <a:r>
              <a:rPr lang="en-GB" altLang="en-US" dirty="0"/>
              <a:t> 	    </a:t>
            </a:r>
            <a:r>
              <a:rPr lang="en-GB" altLang="en-US" dirty="0" smtClean="0"/>
              <a:t>			- </a:t>
            </a:r>
            <a:r>
              <a:rPr lang="en-GB" altLang="en-US" dirty="0"/>
              <a:t>Kind and loving.</a:t>
            </a:r>
          </a:p>
          <a:p>
            <a:pPr marL="0" indent="0">
              <a:buNone/>
            </a:pPr>
            <a:r>
              <a:rPr lang="en-GB" altLang="en-US" b="1" dirty="0"/>
              <a:t>Omnipotent</a:t>
            </a:r>
            <a:r>
              <a:rPr lang="en-GB" altLang="en-US" dirty="0"/>
              <a:t> 	  </a:t>
            </a:r>
            <a:r>
              <a:rPr lang="en-GB" altLang="en-US" dirty="0" smtClean="0"/>
              <a:t>		- </a:t>
            </a:r>
            <a:r>
              <a:rPr lang="en-GB" altLang="en-US" dirty="0"/>
              <a:t>All-powerful.</a:t>
            </a:r>
          </a:p>
          <a:p>
            <a:pPr marL="0" indent="0">
              <a:buNone/>
            </a:pPr>
            <a:r>
              <a:rPr lang="en-GB" altLang="en-US" b="1" dirty="0"/>
              <a:t>Forgiving	</a:t>
            </a:r>
            <a:r>
              <a:rPr lang="en-GB" altLang="en-US" dirty="0"/>
              <a:t>             </a:t>
            </a:r>
            <a:r>
              <a:rPr lang="en-GB" altLang="en-US" dirty="0" smtClean="0"/>
              <a:t>		- </a:t>
            </a:r>
            <a:r>
              <a:rPr lang="en-GB" altLang="en-US" dirty="0"/>
              <a:t>Will forgive people’s sins.</a:t>
            </a:r>
          </a:p>
          <a:p>
            <a:pPr marL="0" indent="0">
              <a:buNone/>
            </a:pPr>
            <a:r>
              <a:rPr lang="en-GB" altLang="en-US" b="1" dirty="0"/>
              <a:t>Judge</a:t>
            </a:r>
            <a:r>
              <a:rPr lang="en-GB" altLang="en-US" dirty="0"/>
              <a:t>		    </a:t>
            </a:r>
            <a:r>
              <a:rPr lang="en-GB" altLang="en-US" dirty="0" smtClean="0"/>
              <a:t>			-  </a:t>
            </a:r>
            <a:r>
              <a:rPr lang="en-GB" altLang="en-US" dirty="0"/>
              <a:t>Will decide who goes to </a:t>
            </a:r>
            <a:r>
              <a:rPr lang="en-GB" altLang="en-US" dirty="0" smtClean="0"/>
              <a:t>heaven </a:t>
            </a:r>
            <a:r>
              <a:rPr lang="en-GB" altLang="en-US" dirty="0"/>
              <a:t>or hell.</a:t>
            </a:r>
          </a:p>
          <a:p>
            <a:endParaRPr lang="en-GB" altLang="en-US" dirty="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b="1" u="sng" dirty="0" smtClean="0"/>
              <a:t>The Nature of God</a:t>
            </a:r>
          </a:p>
        </p:txBody>
      </p:sp>
    </p:spTree>
    <p:extLst>
      <p:ext uri="{BB962C8B-B14F-4D97-AF65-F5344CB8AC3E}">
        <p14:creationId xmlns:p14="http://schemas.microsoft.com/office/powerpoint/2010/main" val="13115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5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5400" b="1" i="1" u="sng" dirty="0" smtClean="0">
                <a:latin typeface="Calibri" panose="020F0502020204030204" pitchFamily="34" charset="0"/>
              </a:rPr>
              <a:t>WHY</a:t>
            </a:r>
            <a:r>
              <a:rPr lang="en-GB" sz="5400" b="1" i="1" dirty="0" smtClean="0">
                <a:latin typeface="Calibri" panose="020F0502020204030204" pitchFamily="34" charset="0"/>
              </a:rPr>
              <a:t> </a:t>
            </a:r>
            <a:r>
              <a:rPr lang="en-GB" sz="5400" dirty="0" smtClean="0">
                <a:latin typeface="Calibri" panose="020F0502020204030204" pitchFamily="34" charset="0"/>
              </a:rPr>
              <a:t>do Christians believe God is like this?</a:t>
            </a:r>
            <a:endParaRPr lang="en-GB" sz="5400" b="1" i="1" dirty="0">
              <a:latin typeface="Calibri" panose="020F0502020204030204" pitchFamily="34" charset="0"/>
            </a:endParaRPr>
          </a:p>
        </p:txBody>
      </p:sp>
      <p:pic>
        <p:nvPicPr>
          <p:cNvPr id="114690" name="Picture 2" descr="http://tvaraj.files.wordpress.com/2012/10/the-holy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974" y="2348881"/>
            <a:ext cx="3730723" cy="37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5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solidFill>
                  <a:srgbClr val="00B050"/>
                </a:solidFill>
                <a:latin typeface="Calibri" panose="020F0502020204030204" pitchFamily="34" charset="0"/>
              </a:rPr>
              <a:t>Task</a:t>
            </a:r>
            <a:endParaRPr lang="en-GB" b="1" u="sng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417639"/>
            <a:ext cx="11309685" cy="50794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On your sheet there are a selection of Biblical quotes.</a:t>
            </a:r>
          </a:p>
          <a:p>
            <a:pPr marL="0" indent="0" algn="ctr">
              <a:buNone/>
            </a:pPr>
            <a:endParaRPr lang="en-GB" sz="40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4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Read each quote and try to work out which of God’s characteristics they are referring to – </a:t>
            </a:r>
            <a:r>
              <a:rPr lang="en-GB" sz="4000" i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write </a:t>
            </a:r>
            <a:r>
              <a:rPr lang="en-GB" sz="4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it underneath</a:t>
            </a:r>
          </a:p>
          <a:p>
            <a:pPr marL="514350" indent="-514350">
              <a:buFont typeface="+mj-lt"/>
              <a:buAutoNum type="arabicPeriod"/>
            </a:pPr>
            <a:endParaRPr lang="en-GB" sz="40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4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Cut out the quotes and stick into your exercise book</a:t>
            </a:r>
            <a:endParaRPr lang="en-GB" sz="4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129026" name="Picture 2" descr="http://tvaraj.files.wordpress.com/2012/10/the-holy-bi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37" y="337444"/>
            <a:ext cx="1080195" cy="10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varaj.files.wordpress.com/2012/10/the-holy-bi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145" y="365125"/>
            <a:ext cx="1080195" cy="10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029" y="2996972"/>
            <a:ext cx="30063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 smtClean="0"/>
              <a:t>How would YOU represent God?</a:t>
            </a:r>
            <a:endParaRPr lang="en-GB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/>
          <a:stretch/>
        </p:blipFill>
        <p:spPr>
          <a:xfrm>
            <a:off x="7645540" y="932316"/>
            <a:ext cx="4216121" cy="5388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3" y="874257"/>
            <a:ext cx="4084866" cy="54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57" y="0"/>
            <a:ext cx="4386943" cy="690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101"/>
            <a:ext cx="4768625" cy="4849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73" y="3453175"/>
            <a:ext cx="3687536" cy="340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26" y="216718"/>
            <a:ext cx="4778829" cy="3185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0980"/>
            <a:ext cx="4443073" cy="333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8" ma:contentTypeDescription="Create a new document." ma:contentTypeScope="" ma:versionID="301e0a3a8a08ea17c23dc687eae0b547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510a591e0020273629c6b6c3f35be5aa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f39a2c-7ee1-4bc3-873a-f84a6ad208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96b78e-3b6f-4a42-a0a2-6cd29fbe4635}" ma:internalName="TaxCatchAll" ma:showField="CatchAllData" ma:web="67e4d28b-84d4-496d-83de-d60e9caa68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e4d28b-84d4-496d-83de-d60e9caa6883" xsi:nil="true"/>
    <lcf76f155ced4ddcb4097134ff3c332f xmlns="53038477-11b9-4b50-bb37-4d087f961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2A432B-BF37-4F77-A6D8-BAAB556D02B6}"/>
</file>

<file path=customXml/itemProps2.xml><?xml version="1.0" encoding="utf-8"?>
<ds:datastoreItem xmlns:ds="http://schemas.openxmlformats.org/officeDocument/2006/customXml" ds:itemID="{B27EACF6-58F4-4948-BAFE-5CD6F4F820F3}"/>
</file>

<file path=customXml/itemProps3.xml><?xml version="1.0" encoding="utf-8"?>
<ds:datastoreItem xmlns:ds="http://schemas.openxmlformats.org/officeDocument/2006/customXml" ds:itemID="{49C28C98-5EC0-445D-BA16-68705DE539EB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306</Words>
  <Application>Microsoft Macintosh PowerPoint</Application>
  <PresentationFormat>Widescreen</PresentationFormat>
  <Paragraphs>54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Silent starter – recap quiz!</vt:lpstr>
      <vt:lpstr>Today we will learn…</vt:lpstr>
      <vt:lpstr>PowerPoint Presentation</vt:lpstr>
      <vt:lpstr>PowerPoint Presentation</vt:lpstr>
      <vt:lpstr>The Nature of God</vt:lpstr>
      <vt:lpstr>WHY do Christians believe God is like this?</vt:lpstr>
      <vt:lpstr>Task</vt:lpstr>
      <vt:lpstr>How would YOU represent God?</vt:lpstr>
      <vt:lpstr>PowerPoint Presentation</vt:lpstr>
      <vt:lpstr>Now apply the knowledge!</vt:lpstr>
      <vt:lpstr>PowerPoint Presentation</vt:lpstr>
    </vt:vector>
  </TitlesOfParts>
  <Company>RM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starter – recap quiz!</dc:title>
  <dc:creator>mryan</dc:creator>
  <cp:lastModifiedBy>Sarah Stewart</cp:lastModifiedBy>
  <cp:revision>8</cp:revision>
  <dcterms:created xsi:type="dcterms:W3CDTF">2018-01-11T09:28:56Z</dcterms:created>
  <dcterms:modified xsi:type="dcterms:W3CDTF">2018-01-11T10:53:22Z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