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8" r:id="rId6"/>
    <p:sldId id="260" r:id="rId7"/>
    <p:sldId id="262" r:id="rId8"/>
    <p:sldId id="270" r:id="rId9"/>
    <p:sldId id="263" r:id="rId10"/>
    <p:sldId id="271" r:id="rId11"/>
    <p:sldId id="265" r:id="rId12"/>
    <p:sldId id="266" r:id="rId13"/>
    <p:sldId id="273" r:id="rId14"/>
    <p:sldId id="272" r:id="rId15"/>
    <p:sldId id="281"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0D7A7-3E47-EA89-97CD-94DF9DCC1964}" v="1" dt="2024-06-06T08:06:24.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Cameron Larelle" userId="S::scott.cameronlarelle@dcea.org.uk::bad071c8-f840-419f-9604-914ba87aed8d" providerId="AD" clId="Web-{D1A0D7A7-3E47-EA89-97CD-94DF9DCC1964}"/>
    <pc:docChg chg="sldOrd">
      <pc:chgData name="Scott Cameron Larelle" userId="S::scott.cameronlarelle@dcea.org.uk::bad071c8-f840-419f-9604-914ba87aed8d" providerId="AD" clId="Web-{D1A0D7A7-3E47-EA89-97CD-94DF9DCC1964}" dt="2024-06-06T08:06:24.638" v="0"/>
      <pc:docMkLst>
        <pc:docMk/>
      </pc:docMkLst>
      <pc:sldChg chg="ord">
        <pc:chgData name="Scott Cameron Larelle" userId="S::scott.cameronlarelle@dcea.org.uk::bad071c8-f840-419f-9604-914ba87aed8d" providerId="AD" clId="Web-{D1A0D7A7-3E47-EA89-97CD-94DF9DCC1964}" dt="2024-06-06T08:06:24.638" v="0"/>
        <pc:sldMkLst>
          <pc:docMk/>
          <pc:sldMk cId="1768383019"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1444D4-1BE7-114F-91C3-B01283E9CA93}" type="datetimeFigureOut">
              <a:rPr lang="en-US" smtClean="0"/>
              <a:t>6/6/2024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24CD40-F619-E249-B67A-D5E5939C065C}" type="slidenum">
              <a:rPr lang="en-US" smtClean="0"/>
              <a:t>‹#›</a:t>
            </a:fld>
            <a:endParaRPr lang="en-US"/>
          </a:p>
        </p:txBody>
      </p:sp>
    </p:spTree>
    <p:extLst>
      <p:ext uri="{BB962C8B-B14F-4D97-AF65-F5344CB8AC3E}">
        <p14:creationId xmlns:p14="http://schemas.microsoft.com/office/powerpoint/2010/main" val="1299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4CD40-F619-E249-B67A-D5E5939C065C}" type="slidenum">
              <a:rPr lang="en-US" smtClean="0"/>
              <a:t>2</a:t>
            </a:fld>
            <a:endParaRPr lang="en-US"/>
          </a:p>
        </p:txBody>
      </p:sp>
    </p:spTree>
    <p:extLst>
      <p:ext uri="{BB962C8B-B14F-4D97-AF65-F5344CB8AC3E}">
        <p14:creationId xmlns:p14="http://schemas.microsoft.com/office/powerpoint/2010/main" val="151977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24CD40-F619-E249-B67A-D5E5939C065C}" type="slidenum">
              <a:rPr lang="en-US" smtClean="0"/>
              <a:t>5</a:t>
            </a:fld>
            <a:endParaRPr lang="en-US"/>
          </a:p>
        </p:txBody>
      </p:sp>
    </p:spTree>
    <p:extLst>
      <p:ext uri="{BB962C8B-B14F-4D97-AF65-F5344CB8AC3E}">
        <p14:creationId xmlns:p14="http://schemas.microsoft.com/office/powerpoint/2010/main" val="228661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CC334E-DD20-9F4B-BE28-A48C00F0401D}"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78936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82903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771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C334E-DD20-9F4B-BE28-A48C00F0401D}"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78469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C334E-DD20-9F4B-BE28-A48C00F0401D}"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4922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CC334E-DD20-9F4B-BE28-A48C00F0401D}"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5778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CC334E-DD20-9F4B-BE28-A48C00F0401D}"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3787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CC334E-DD20-9F4B-BE28-A48C00F0401D}"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9221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C334E-DD20-9F4B-BE28-A48C00F0401D}"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95787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150100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C334E-DD20-9F4B-BE28-A48C00F0401D}"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6EF8C-D82D-1F41-8296-424B79173A1F}" type="slidenum">
              <a:rPr lang="en-US" smtClean="0"/>
              <a:t>‹#›</a:t>
            </a:fld>
            <a:endParaRPr lang="en-US"/>
          </a:p>
        </p:txBody>
      </p:sp>
    </p:spTree>
    <p:extLst>
      <p:ext uri="{BB962C8B-B14F-4D97-AF65-F5344CB8AC3E}">
        <p14:creationId xmlns:p14="http://schemas.microsoft.com/office/powerpoint/2010/main" val="8460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C334E-DD20-9F4B-BE28-A48C00F0401D}" type="datetimeFigureOut">
              <a:rPr lang="en-US" smtClean="0"/>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6EF8C-D82D-1F41-8296-424B79173A1F}" type="slidenum">
              <a:rPr lang="en-US" smtClean="0"/>
              <a:t>‹#›</a:t>
            </a:fld>
            <a:endParaRPr lang="en-US"/>
          </a:p>
        </p:txBody>
      </p:sp>
    </p:spTree>
    <p:extLst>
      <p:ext uri="{BB962C8B-B14F-4D97-AF65-F5344CB8AC3E}">
        <p14:creationId xmlns:p14="http://schemas.microsoft.com/office/powerpoint/2010/main" val="8999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SMkKUKdVN2k" TargetMode="External"/><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vy-_Daya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_7tdhPHcHw"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lpha.org/abou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LQZM1Qwu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blip>
          <a:stretch>
            <a:fillRect/>
          </a:stretch>
        </p:blipFill>
        <p:spPr>
          <a:xfrm>
            <a:off x="0" y="143692"/>
            <a:ext cx="12192000" cy="6858000"/>
          </a:xfrm>
          <a:prstGeom prst="rect">
            <a:avLst/>
          </a:prstGeom>
        </p:spPr>
      </p:pic>
      <p:sp>
        <p:nvSpPr>
          <p:cNvPr id="2" name="Title 1"/>
          <p:cNvSpPr>
            <a:spLocks noGrp="1"/>
          </p:cNvSpPr>
          <p:nvPr>
            <p:ph type="ctrTitle"/>
          </p:nvPr>
        </p:nvSpPr>
        <p:spPr>
          <a:xfrm>
            <a:off x="1523999" y="0"/>
            <a:ext cx="9144000" cy="3409406"/>
          </a:xfrm>
        </p:spPr>
        <p:txBody>
          <a:bodyPr>
            <a:normAutofit/>
          </a:bodyPr>
          <a:lstStyle/>
          <a:p>
            <a:r>
              <a:rPr lang="en-US" b="1" u="sng"/>
              <a:t>Christian practices </a:t>
            </a:r>
            <a:br>
              <a:rPr lang="en-US"/>
            </a:br>
            <a:r>
              <a:rPr lang="en-US" i="1"/>
              <a:t>Mission &amp; evangelism</a:t>
            </a:r>
            <a:br>
              <a:rPr lang="en-US" i="1"/>
            </a:br>
            <a:endParaRPr lang="en-US" i="1"/>
          </a:p>
        </p:txBody>
      </p:sp>
    </p:spTree>
    <p:extLst>
      <p:ext uri="{BB962C8B-B14F-4D97-AF65-F5344CB8AC3E}">
        <p14:creationId xmlns:p14="http://schemas.microsoft.com/office/powerpoint/2010/main" val="176076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25" y="807758"/>
            <a:ext cx="6881949" cy="556691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Begun in 1974 under the leadership of evangelist Richard </a:t>
            </a:r>
            <a:r>
              <a:rPr lang="en-US" err="1"/>
              <a:t>Bonnke</a:t>
            </a:r>
            <a:r>
              <a:rPr lang="en-US"/>
              <a:t>, this organisation has held evangelical missions throughout the world and in Africa in particular.  </a:t>
            </a:r>
            <a:r>
              <a:rPr lang="en-US" err="1"/>
              <a:t>Bonnke</a:t>
            </a:r>
            <a:r>
              <a:rPr lang="en-US"/>
              <a:t> studied at the Bible College of Wales in Swansea and was a Pentecostal minster in Germany for 7 years.  He believed God called him to be an evangelist in Africa when he was ten years old.  He went to Lesotho and from there he has held evangelistic meetings across the continent and beyond.</a:t>
            </a:r>
          </a:p>
        </p:txBody>
      </p:sp>
      <p:pic>
        <p:nvPicPr>
          <p:cNvPr id="4" name="Picture 3"/>
          <p:cNvPicPr>
            <a:picLocks noChangeAspect="1"/>
          </p:cNvPicPr>
          <p:nvPr/>
        </p:nvPicPr>
        <p:blipFill>
          <a:blip r:embed="rId2"/>
          <a:stretch>
            <a:fillRect/>
          </a:stretch>
        </p:blipFill>
        <p:spPr>
          <a:xfrm>
            <a:off x="7445829" y="200518"/>
            <a:ext cx="4498147" cy="2256168"/>
          </a:xfrm>
          <a:prstGeom prst="rect">
            <a:avLst/>
          </a:prstGeom>
        </p:spPr>
      </p:pic>
      <p:sp>
        <p:nvSpPr>
          <p:cNvPr id="5" name="Rectangle 4"/>
          <p:cNvSpPr/>
          <p:nvPr/>
        </p:nvSpPr>
        <p:spPr>
          <a:xfrm>
            <a:off x="8005978" y="2602902"/>
            <a:ext cx="3377848" cy="369332"/>
          </a:xfrm>
          <a:prstGeom prst="rect">
            <a:avLst/>
          </a:prstGeom>
        </p:spPr>
        <p:txBody>
          <a:bodyPr wrap="none">
            <a:spAutoFit/>
          </a:bodyPr>
          <a:lstStyle/>
          <a:p>
            <a:r>
              <a:rPr lang="en-US">
                <a:solidFill>
                  <a:srgbClr val="FFFFFF"/>
                </a:solidFill>
                <a:latin typeface="YouTube Noto" charset="0"/>
                <a:hlinkClick r:id="rId3"/>
              </a:rPr>
              <a:t>https://youtu.be/SMkKUKdVN2k</a:t>
            </a:r>
            <a:r>
              <a:rPr lang="en-US">
                <a:solidFill>
                  <a:srgbClr val="FFFFFF"/>
                </a:solidFill>
                <a:latin typeface="YouTube Noto" charset="0"/>
              </a:rPr>
              <a:t> </a:t>
            </a:r>
            <a:endParaRPr lang="en-US"/>
          </a:p>
        </p:txBody>
      </p:sp>
      <p:pic>
        <p:nvPicPr>
          <p:cNvPr id="6" name="Picture 5"/>
          <p:cNvPicPr>
            <a:picLocks noChangeAspect="1"/>
          </p:cNvPicPr>
          <p:nvPr/>
        </p:nvPicPr>
        <p:blipFill>
          <a:blip r:embed="rId4"/>
          <a:stretch>
            <a:fillRect/>
          </a:stretch>
        </p:blipFill>
        <p:spPr>
          <a:xfrm>
            <a:off x="7680932" y="3487783"/>
            <a:ext cx="4263044" cy="3091330"/>
          </a:xfrm>
          <a:prstGeom prst="rect">
            <a:avLst/>
          </a:prstGeom>
        </p:spPr>
      </p:pic>
    </p:spTree>
    <p:extLst>
      <p:ext uri="{BB962C8B-B14F-4D97-AF65-F5344CB8AC3E}">
        <p14:creationId xmlns:p14="http://schemas.microsoft.com/office/powerpoint/2010/main" val="58656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latin typeface="+mn-lt"/>
              </a:rPr>
              <a:t>Church growth</a:t>
            </a:r>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a:t>It is difficult to say how many Christians there are in the world </a:t>
            </a:r>
            <a:r>
              <a:rPr lang="mr-IN" sz="3200"/>
              <a:t>–</a:t>
            </a:r>
            <a:r>
              <a:rPr lang="en-US" sz="3200"/>
              <a:t> estimates vary from 1.5 billion to 2.5 billion.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200"/>
          </a:p>
          <a:p>
            <a:pPr marL="0" marR="0" lvl="0" indent="0" algn="ctr" defTabSz="914400" eaLnBrk="1" fontAlgn="auto" latinLnBrk="0" hangingPunct="1">
              <a:lnSpc>
                <a:spcPct val="100000"/>
              </a:lnSpc>
              <a:spcBef>
                <a:spcPts val="0"/>
              </a:spcBef>
              <a:spcAft>
                <a:spcPts val="0"/>
              </a:spcAft>
              <a:buClrTx/>
              <a:buSzTx/>
              <a:buFontTx/>
              <a:buNone/>
              <a:tabLst/>
              <a:defRPr/>
            </a:pPr>
            <a:r>
              <a:rPr lang="en-US" sz="3200"/>
              <a:t>The church has grown rapidly from the time of Christ and is still doing so in South America, Africa and Asia.  This is not the case in the USA and Europe, despite Church growth programmes, or in the Middle East where Christians have suffered much persecution.</a:t>
            </a:r>
          </a:p>
        </p:txBody>
      </p:sp>
      <p:pic>
        <p:nvPicPr>
          <p:cNvPr id="4" name="Picture 3"/>
          <p:cNvPicPr>
            <a:picLocks noChangeAspect="1"/>
          </p:cNvPicPr>
          <p:nvPr/>
        </p:nvPicPr>
        <p:blipFill rotWithShape="1">
          <a:blip r:embed="rId2"/>
          <a:srcRect t="6821" b="9572"/>
          <a:stretch/>
        </p:blipFill>
        <p:spPr>
          <a:xfrm>
            <a:off x="8525692" y="59657"/>
            <a:ext cx="3259183" cy="1698500"/>
          </a:xfrm>
          <a:prstGeom prst="rect">
            <a:avLst/>
          </a:prstGeom>
        </p:spPr>
      </p:pic>
    </p:spTree>
    <p:extLst>
      <p:ext uri="{BB962C8B-B14F-4D97-AF65-F5344CB8AC3E}">
        <p14:creationId xmlns:p14="http://schemas.microsoft.com/office/powerpoint/2010/main" val="17683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a:t>Explain two reasons why mission and evangelism is important to Christians </a:t>
            </a:r>
            <a:r>
              <a:rPr lang="en-GB"/>
              <a:t>(5 marks)</a:t>
            </a:r>
          </a:p>
        </p:txBody>
      </p:sp>
      <p:sp>
        <p:nvSpPr>
          <p:cNvPr id="3" name="Content Placeholder 2"/>
          <p:cNvSpPr>
            <a:spLocks noGrp="1"/>
          </p:cNvSpPr>
          <p:nvPr>
            <p:ph idx="1"/>
          </p:nvPr>
        </p:nvSpPr>
        <p:spPr>
          <a:xfrm>
            <a:off x="838200" y="2158134"/>
            <a:ext cx="10515600" cy="4351338"/>
          </a:xfrm>
        </p:spPr>
        <p:txBody>
          <a:bodyPr>
            <a:normAutofit/>
          </a:bodyPr>
          <a:lstStyle/>
          <a:p>
            <a:pPr marL="0" indent="0">
              <a:buNone/>
            </a:pPr>
            <a:r>
              <a:rPr lang="en-GB" sz="4000"/>
              <a:t>ID – Identify 1</a:t>
            </a:r>
            <a:r>
              <a:rPr lang="en-GB" sz="4000" baseline="30000"/>
              <a:t>st</a:t>
            </a:r>
            <a:r>
              <a:rPr lang="en-GB" sz="4000"/>
              <a:t> reason</a:t>
            </a:r>
          </a:p>
          <a:p>
            <a:pPr marL="0" indent="0">
              <a:buNone/>
            </a:pPr>
            <a:r>
              <a:rPr lang="en-GB" sz="4000"/>
              <a:t>DV – Develop/explain it</a:t>
            </a:r>
          </a:p>
          <a:p>
            <a:pPr marL="0" indent="0">
              <a:buNone/>
            </a:pPr>
            <a:r>
              <a:rPr lang="en-GB" sz="4000"/>
              <a:t>ID – Identify 2</a:t>
            </a:r>
            <a:r>
              <a:rPr lang="en-GB" sz="4000" baseline="30000"/>
              <a:t>nd</a:t>
            </a:r>
            <a:r>
              <a:rPr lang="en-GB" sz="4000"/>
              <a:t> reason</a:t>
            </a:r>
          </a:p>
          <a:p>
            <a:pPr marL="0" indent="0">
              <a:buNone/>
            </a:pPr>
            <a:r>
              <a:rPr lang="en-GB" sz="4000"/>
              <a:t>DV – Develop/explain it</a:t>
            </a:r>
          </a:p>
          <a:p>
            <a:pPr marL="0" indent="0">
              <a:buNone/>
            </a:pPr>
            <a:endParaRPr lang="en-GB" sz="4000"/>
          </a:p>
          <a:p>
            <a:pPr marL="0" indent="0">
              <a:buNone/>
            </a:pPr>
            <a:r>
              <a:rPr lang="en-GB" sz="4000"/>
              <a:t>+ EV – Include reference to scripture</a:t>
            </a:r>
          </a:p>
        </p:txBody>
      </p:sp>
    </p:spTree>
    <p:extLst>
      <p:ext uri="{BB962C8B-B14F-4D97-AF65-F5344CB8AC3E}">
        <p14:creationId xmlns:p14="http://schemas.microsoft.com/office/powerpoint/2010/main" val="397728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61350"/>
            <a:ext cx="10515600" cy="1325563"/>
          </a:xfrm>
        </p:spPr>
        <p:txBody>
          <a:bodyPr/>
          <a:lstStyle/>
          <a:p>
            <a:r>
              <a:rPr lang="en-US" b="1" u="sng"/>
              <a:t>What do I need to know?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333247"/>
              </p:ext>
            </p:extLst>
          </p:nvPr>
        </p:nvGraphicFramePr>
        <p:xfrm>
          <a:off x="235527" y="1164213"/>
          <a:ext cx="11693236" cy="5485972"/>
        </p:xfrm>
        <a:graphic>
          <a:graphicData uri="http://schemas.openxmlformats.org/drawingml/2006/table">
            <a:tbl>
              <a:tblPr firstRow="1" firstCol="1" bandRow="1">
                <a:tableStyleId>{5C22544A-7EE6-4342-B048-85BDC9FD1C3A}</a:tableStyleId>
              </a:tblPr>
              <a:tblGrid>
                <a:gridCol w="11693236">
                  <a:extLst>
                    <a:ext uri="{9D8B030D-6E8A-4147-A177-3AD203B41FA5}">
                      <a16:colId xmlns:a16="http://schemas.microsoft.com/office/drawing/2014/main" val="20000"/>
                    </a:ext>
                  </a:extLst>
                </a:gridCol>
              </a:tblGrid>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Liturgical and non-liturgical worship (How do different Christian churches worship?)</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Formal and informal worship (What is the difference?)</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Bible in worship (How is the Bible used in Christian worship?)</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Private worship (What are the benefits of private worship?)</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Prayer, and the Lord’s Prayer (Why is the Lord’s Prayer significant?  Why pray at all?)</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meaning of sacraments (What is a sacrament?)</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Baptism – infant and believer’s (Why do Christians have different beliefs about when a person should be baptised?)</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Eucharist in Catholicism (What is the sacrament of Holy Communion, and why is it important?)</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Eucharist in the Church of England (How do C of E beliefs about the Eucharist differ from Catholic beliefs?)</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Lourdes (Why is Lourdes a place of pilgrimage for Christians today?)</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role of the Church in the local community, including food banks and street pastors (Why does the Church provide these things?)</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importance of the ‘worldwide Church’ in working for reconciliation</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How Christian Churches respond to persecution (How do they help?)</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a:solidFill>
                            <a:schemeClr val="tx1"/>
                          </a:solidFill>
                          <a:effectLst/>
                        </a:rPr>
                        <a:t>The work of one Christian charity (</a:t>
                      </a:r>
                      <a:r>
                        <a:rPr lang="en-GB" sz="1600" err="1">
                          <a:solidFill>
                            <a:schemeClr val="tx1"/>
                          </a:solidFill>
                          <a:effectLst/>
                        </a:rPr>
                        <a:t>Tearfund</a:t>
                      </a:r>
                      <a:r>
                        <a:rPr lang="en-GB" sz="1600">
                          <a:solidFill>
                            <a:schemeClr val="tx1"/>
                          </a:solidFill>
                          <a:effectLst/>
                        </a:rPr>
                        <a:t>, Christian Aid, CAFOD)</a:t>
                      </a:r>
                      <a:endParaRPr lang="en-GB" sz="160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8836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5">
              <a:lumMod val="20000"/>
              <a:lumOff val="80000"/>
            </a:schemeClr>
          </a:solidFill>
          <a:ln w="76200"/>
        </p:spPr>
        <p:style>
          <a:lnRef idx="2">
            <a:schemeClr val="accent1"/>
          </a:lnRef>
          <a:fillRef idx="1">
            <a:schemeClr val="lt1"/>
          </a:fillRef>
          <a:effectRef idx="0">
            <a:schemeClr val="accent1"/>
          </a:effectRef>
          <a:fontRef idx="minor">
            <a:schemeClr val="dk1"/>
          </a:fontRef>
        </p:style>
        <p:txBody>
          <a:bodyPr anchor="ctr">
            <a:noAutofit/>
          </a:bodyPr>
          <a:lstStyle/>
          <a:p>
            <a:pPr marL="0" indent="0">
              <a:buNone/>
            </a:pPr>
            <a:r>
              <a:rPr lang="en-GB" sz="3600" b="1" u="sng"/>
              <a:t>Mission:</a:t>
            </a:r>
            <a:r>
              <a:rPr lang="en-GB" sz="3600" b="1"/>
              <a:t> </a:t>
            </a:r>
            <a:r>
              <a:rPr lang="en-GB" sz="3600"/>
              <a:t>the vocation or calling of a religious organisation to go out into the world and spread their faith.</a:t>
            </a:r>
          </a:p>
          <a:p>
            <a:pPr marL="0" indent="0">
              <a:buNone/>
            </a:pPr>
            <a:endParaRPr lang="en-GB" sz="3600" b="1"/>
          </a:p>
          <a:p>
            <a:pPr marL="0" indent="0">
              <a:buNone/>
            </a:pPr>
            <a:r>
              <a:rPr lang="en-GB" sz="3600" b="1" u="sng"/>
              <a:t>The Great Commission:</a:t>
            </a:r>
            <a:r>
              <a:rPr lang="en-GB" sz="3600" b="1"/>
              <a:t> </a:t>
            </a:r>
            <a:r>
              <a:rPr lang="en-GB" sz="3600"/>
              <a:t>Jesus’ instruction to his followers that they should spread his teachings to all the nations of the world.</a:t>
            </a:r>
          </a:p>
          <a:p>
            <a:pPr marL="0" indent="0">
              <a:buNone/>
            </a:pPr>
            <a:endParaRPr lang="en-GB" sz="3600" b="1"/>
          </a:p>
          <a:p>
            <a:pPr marL="0" indent="0">
              <a:buNone/>
            </a:pPr>
            <a:r>
              <a:rPr lang="en-GB" sz="3600" b="1" u="sng"/>
              <a:t>Missionary:</a:t>
            </a:r>
            <a:r>
              <a:rPr lang="en-GB" sz="3600"/>
              <a:t> a person sent on a religious mission, especially to promote Christianity in a foreign country through preaching of charitable work.</a:t>
            </a:r>
          </a:p>
          <a:p>
            <a:pPr marL="0" indent="0">
              <a:buNone/>
            </a:pPr>
            <a:endParaRPr lang="en-GB" sz="3600" b="1"/>
          </a:p>
          <a:p>
            <a:pPr marL="0" indent="0">
              <a:buNone/>
            </a:pPr>
            <a:r>
              <a:rPr lang="en-GB" sz="3600" b="1" u="sng"/>
              <a:t>Evangelism:</a:t>
            </a:r>
            <a:r>
              <a:rPr lang="en-GB" sz="3600" b="1"/>
              <a:t> </a:t>
            </a:r>
            <a:r>
              <a:rPr lang="en-GB" sz="3600"/>
              <a:t>spreading the Christian gospel by public preaching or personal witness.</a:t>
            </a:r>
            <a:endParaRPr lang="en-GB" sz="3600" b="1"/>
          </a:p>
        </p:txBody>
      </p:sp>
    </p:spTree>
    <p:custDataLst>
      <p:tags r:id="rId1"/>
    </p:custDataLst>
    <p:extLst>
      <p:ext uri="{BB962C8B-B14F-4D97-AF65-F5344CB8AC3E}">
        <p14:creationId xmlns:p14="http://schemas.microsoft.com/office/powerpoint/2010/main" val="14807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613761"/>
          </a:xfr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anchor="ctr">
            <a:noAutofit/>
          </a:bodyPr>
          <a:lstStyle/>
          <a:p>
            <a:pPr marL="0" indent="0" algn="ctr">
              <a:buNone/>
            </a:pPr>
            <a:r>
              <a:rPr lang="en-GB" sz="4000"/>
              <a:t>The Church not only provides a place to worship and learn about God, it also has a </a:t>
            </a:r>
            <a:r>
              <a:rPr lang="en-GB" sz="4800" b="1"/>
              <a:t>mission</a:t>
            </a:r>
            <a:r>
              <a:rPr lang="en-GB" sz="4000"/>
              <a:t> to spread the good news to non-believers that Jesus Christ is the son of God and came into the world to be its saviour. </a:t>
            </a:r>
          </a:p>
        </p:txBody>
      </p:sp>
      <p:sp>
        <p:nvSpPr>
          <p:cNvPr id="4" name="Title 1"/>
          <p:cNvSpPr txBox="1">
            <a:spLocks/>
          </p:cNvSpPr>
          <p:nvPr/>
        </p:nvSpPr>
        <p:spPr>
          <a:xfrm>
            <a:off x="6215232" y="3214807"/>
            <a:ext cx="5652654" cy="3133583"/>
          </a:xfrm>
          <a:prstGeom prst="rect">
            <a:avLst/>
          </a:prstGeom>
          <a:ln w="38100" cap="flat" cmpd="sng" algn="ctr">
            <a:solidFill>
              <a:schemeClr val="tx1"/>
            </a:solidFill>
            <a:prstDash val="solid"/>
            <a:miter lim="800000"/>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i="1"/>
              <a:t>“Therefore go and </a:t>
            </a:r>
            <a:r>
              <a:rPr lang="en-GB" sz="3200" b="1" i="1" u="sng"/>
              <a:t>make disciples of all nations</a:t>
            </a:r>
            <a:r>
              <a:rPr lang="en-GB" sz="2800" i="1"/>
              <a:t>, baptise them in the name of the Father and of the Son and of the Holy Spirit, and teaching them to obey everything I have commanded you.“</a:t>
            </a:r>
          </a:p>
          <a:p>
            <a:pPr algn="ctr"/>
            <a:endParaRPr lang="en-GB" sz="1050"/>
          </a:p>
          <a:p>
            <a:pPr algn="ctr"/>
            <a:r>
              <a:rPr lang="en-GB" sz="1600"/>
              <a:t>Matthew 28:19-20 [NIV]</a:t>
            </a:r>
          </a:p>
        </p:txBody>
      </p:sp>
      <p:sp>
        <p:nvSpPr>
          <p:cNvPr id="5" name="Rectangle 4"/>
          <p:cNvSpPr/>
          <p:nvPr/>
        </p:nvSpPr>
        <p:spPr>
          <a:xfrm>
            <a:off x="3578036" y="2978648"/>
            <a:ext cx="2467494" cy="2244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a:t>Matthew’s gospel ends with what is known as the Great Commission:</a:t>
            </a:r>
          </a:p>
        </p:txBody>
      </p:sp>
      <p:pic>
        <p:nvPicPr>
          <p:cNvPr id="8" name="Picture 7"/>
          <p:cNvPicPr>
            <a:picLocks noChangeAspect="1"/>
          </p:cNvPicPr>
          <p:nvPr/>
        </p:nvPicPr>
        <p:blipFill>
          <a:blip r:embed="rId2"/>
          <a:stretch>
            <a:fillRect/>
          </a:stretch>
        </p:blipFill>
        <p:spPr>
          <a:xfrm>
            <a:off x="212474" y="2821577"/>
            <a:ext cx="3195860" cy="3920045"/>
          </a:xfrm>
          <a:prstGeom prst="rect">
            <a:avLst/>
          </a:prstGeom>
        </p:spPr>
      </p:pic>
    </p:spTree>
    <p:extLst>
      <p:ext uri="{BB962C8B-B14F-4D97-AF65-F5344CB8AC3E}">
        <p14:creationId xmlns:p14="http://schemas.microsoft.com/office/powerpoint/2010/main" val="93050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8" y="15767"/>
            <a:ext cx="5397137" cy="1325563"/>
          </a:xfrm>
        </p:spPr>
        <p:txBody>
          <a:bodyPr>
            <a:normAutofit/>
          </a:bodyPr>
          <a:lstStyle/>
          <a:p>
            <a:pPr algn="ctr"/>
            <a:r>
              <a:rPr lang="en-US" sz="6600" b="1" u="sng"/>
              <a:t>Pentecost</a:t>
            </a:r>
          </a:p>
        </p:txBody>
      </p:sp>
      <p:sp>
        <p:nvSpPr>
          <p:cNvPr id="3" name="Content Placeholder 2"/>
          <p:cNvSpPr>
            <a:spLocks noGrp="1"/>
          </p:cNvSpPr>
          <p:nvPr>
            <p:ph idx="1"/>
          </p:nvPr>
        </p:nvSpPr>
        <p:spPr>
          <a:xfrm>
            <a:off x="6233157" y="1576461"/>
            <a:ext cx="5619206"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a:t>When the early disciples received the Holy Spirit at Pentecost, then days after Jesus ascended into heaven, this gave them the gifts necessary to carry out the Great Commission.</a:t>
            </a:r>
          </a:p>
        </p:txBody>
      </p:sp>
      <p:sp>
        <p:nvSpPr>
          <p:cNvPr id="5" name="Rectangle 4"/>
          <p:cNvSpPr/>
          <p:nvPr/>
        </p:nvSpPr>
        <p:spPr>
          <a:xfrm>
            <a:off x="6769680" y="6162930"/>
            <a:ext cx="4899803" cy="369332"/>
          </a:xfrm>
          <a:prstGeom prst="rect">
            <a:avLst/>
          </a:prstGeom>
        </p:spPr>
        <p:txBody>
          <a:bodyPr wrap="none">
            <a:spAutoFit/>
          </a:bodyPr>
          <a:lstStyle/>
          <a:p>
            <a:r>
              <a:rPr lang="en-US">
                <a:hlinkClick r:id="rId3"/>
              </a:rPr>
              <a:t>https://www.youtube.com/watch?v=Xvy-_Dayaoc</a:t>
            </a:r>
            <a:r>
              <a:rPr lang="en-US"/>
              <a:t> </a:t>
            </a:r>
          </a:p>
        </p:txBody>
      </p:sp>
      <p:pic>
        <p:nvPicPr>
          <p:cNvPr id="6" name="Picture 5"/>
          <p:cNvPicPr>
            <a:picLocks noChangeAspect="1"/>
          </p:cNvPicPr>
          <p:nvPr/>
        </p:nvPicPr>
        <p:blipFill>
          <a:blip r:embed="rId4"/>
          <a:stretch>
            <a:fillRect/>
          </a:stretch>
        </p:blipFill>
        <p:spPr>
          <a:xfrm>
            <a:off x="-1" y="0"/>
            <a:ext cx="5873929" cy="6858000"/>
          </a:xfrm>
          <a:prstGeom prst="rect">
            <a:avLst/>
          </a:prstGeom>
        </p:spPr>
      </p:pic>
    </p:spTree>
    <p:extLst>
      <p:ext uri="{BB962C8B-B14F-4D97-AF65-F5344CB8AC3E}">
        <p14:creationId xmlns:p14="http://schemas.microsoft.com/office/powerpoint/2010/main" val="1212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975" y="113973"/>
            <a:ext cx="9750829" cy="1714828"/>
          </a:xfrm>
        </p:spPr>
        <p:style>
          <a:lnRef idx="0">
            <a:schemeClr val="accent1"/>
          </a:lnRef>
          <a:fillRef idx="3">
            <a:schemeClr val="accent1"/>
          </a:fillRef>
          <a:effectRef idx="3">
            <a:schemeClr val="accent1"/>
          </a:effectRef>
          <a:fontRef idx="minor">
            <a:schemeClr val="lt1"/>
          </a:fontRef>
        </p:style>
        <p:txBody>
          <a:bodyPr anchor="ctr"/>
          <a:lstStyle/>
          <a:p>
            <a:pPr marL="0" indent="0" algn="ctr">
              <a:buNone/>
            </a:pPr>
            <a:r>
              <a:rPr lang="en-GB"/>
              <a:t>Christians have a responsibility, according to the Great Commission to tell others of their faith. This may be by spreading the word to people they meet in everyday life or, for some, through organised events or preaching. </a:t>
            </a:r>
          </a:p>
        </p:txBody>
      </p:sp>
      <p:sp>
        <p:nvSpPr>
          <p:cNvPr id="4" name="Rectangle 3"/>
          <p:cNvSpPr/>
          <p:nvPr/>
        </p:nvSpPr>
        <p:spPr>
          <a:xfrm>
            <a:off x="211975" y="2361111"/>
            <a:ext cx="5875316" cy="4183379"/>
          </a:xfrm>
          <a:prstGeom prst="rect">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a:t>Some people feel called to go to other countries and become </a:t>
            </a:r>
            <a:r>
              <a:rPr lang="en-GB" sz="4400" b="1">
                <a:solidFill>
                  <a:srgbClr val="7030A0"/>
                </a:solidFill>
              </a:rPr>
              <a:t>missionaries</a:t>
            </a:r>
            <a:r>
              <a:rPr lang="en-GB" sz="3600"/>
              <a:t>, which involves evangelism and in some cases humanitarian work among the poor and disadvantaged. </a:t>
            </a:r>
          </a:p>
        </p:txBody>
      </p:sp>
      <p:sp>
        <p:nvSpPr>
          <p:cNvPr id="5" name="Rectangle 4"/>
          <p:cNvSpPr/>
          <p:nvPr/>
        </p:nvSpPr>
        <p:spPr>
          <a:xfrm>
            <a:off x="6223759" y="2024743"/>
            <a:ext cx="5816534" cy="4689566"/>
          </a:xfrm>
          <a:prstGeom prst="rect">
            <a:avLst/>
          </a:prstGeom>
          <a:solidFill>
            <a:schemeClr val="accent4">
              <a:lumMod val="20000"/>
              <a:lumOff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3000"/>
              <a:t>The main aim is to persuade people to accept Jesus as their Lord and Saviour and to extend the Church to every nation of the world. The New Testament book, the Acts of Apostles explains how the early Christian Church grew in this way and includes, for example, the mission journeys of the apostle Paul. </a:t>
            </a:r>
          </a:p>
        </p:txBody>
      </p:sp>
      <p:pic>
        <p:nvPicPr>
          <p:cNvPr id="2050" name="Picture 2" descr="Image result for aeropl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7" y="1755431"/>
            <a:ext cx="2364105" cy="1118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0083338" y="85562"/>
            <a:ext cx="1956955" cy="1771650"/>
          </a:xfrm>
          <a:prstGeom prst="rect">
            <a:avLst/>
          </a:prstGeom>
        </p:spPr>
      </p:pic>
    </p:spTree>
    <p:extLst>
      <p:ext uri="{BB962C8B-B14F-4D97-AF65-F5344CB8AC3E}">
        <p14:creationId xmlns:p14="http://schemas.microsoft.com/office/powerpoint/2010/main" val="11019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18286"/>
          <a:stretch/>
        </p:blipFill>
        <p:spPr>
          <a:xfrm>
            <a:off x="0" y="0"/>
            <a:ext cx="12191999" cy="6843482"/>
          </a:xfrm>
          <a:prstGeom prst="rect">
            <a:avLst/>
          </a:prstGeom>
        </p:spPr>
      </p:pic>
      <p:sp>
        <p:nvSpPr>
          <p:cNvPr id="5" name="Rectangle 4"/>
          <p:cNvSpPr/>
          <p:nvPr/>
        </p:nvSpPr>
        <p:spPr>
          <a:xfrm>
            <a:off x="4292074" y="6474150"/>
            <a:ext cx="4993162" cy="369332"/>
          </a:xfrm>
          <a:prstGeom prst="rect">
            <a:avLst/>
          </a:prstGeom>
        </p:spPr>
        <p:txBody>
          <a:bodyPr wrap="none">
            <a:spAutoFit/>
          </a:bodyPr>
          <a:lstStyle/>
          <a:p>
            <a:r>
              <a:rPr lang="en-US">
                <a:hlinkClick r:id="rId3"/>
              </a:rPr>
              <a:t>https://www.youtube.com/watch?v=I_7tdhPHcHw</a:t>
            </a:r>
            <a:r>
              <a:rPr lang="en-US"/>
              <a:t> </a:t>
            </a:r>
          </a:p>
        </p:txBody>
      </p:sp>
    </p:spTree>
    <p:extLst>
      <p:ext uri="{BB962C8B-B14F-4D97-AF65-F5344CB8AC3E}">
        <p14:creationId xmlns:p14="http://schemas.microsoft.com/office/powerpoint/2010/main" val="148734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6" y="0"/>
            <a:ext cx="12193386" cy="6858001"/>
          </a:xfrm>
          <a:prstGeom prst="rect">
            <a:avLst/>
          </a:prstGeom>
        </p:spPr>
      </p:pic>
      <p:sp>
        <p:nvSpPr>
          <p:cNvPr id="2" name="Title 1"/>
          <p:cNvSpPr>
            <a:spLocks noGrp="1"/>
          </p:cNvSpPr>
          <p:nvPr>
            <p:ph type="title"/>
          </p:nvPr>
        </p:nvSpPr>
        <p:spPr>
          <a:xfrm>
            <a:off x="6836435" y="160338"/>
            <a:ext cx="5512526" cy="1381079"/>
          </a:xfrm>
        </p:spPr>
        <p:txBody>
          <a:bodyPr>
            <a:normAutofit fontScale="90000"/>
          </a:bodyPr>
          <a:lstStyle/>
          <a:p>
            <a:pPr algn="ctr"/>
            <a:r>
              <a:rPr lang="en-GB" sz="3200">
                <a:hlinkClick r:id="rId3"/>
              </a:rPr>
              <a:t>http://alpha.org/about/</a:t>
            </a:r>
            <a:br>
              <a:rPr lang="en-GB" sz="3200"/>
            </a:br>
            <a:br>
              <a:rPr lang="en-GB" sz="3200"/>
            </a:br>
            <a:endParaRPr lang="en-GB" sz="3200"/>
          </a:p>
        </p:txBody>
      </p:sp>
      <p:sp>
        <p:nvSpPr>
          <p:cNvPr id="4" name="AutoShape 2" descr="Image result for the alpha cou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127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91154"/>
            <a:ext cx="10515600" cy="624088"/>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GB" sz="3800"/>
              <a:t>The Alpha Course</a:t>
            </a:r>
          </a:p>
        </p:txBody>
      </p:sp>
      <p:sp>
        <p:nvSpPr>
          <p:cNvPr id="3" name="Content Placeholder 2"/>
          <p:cNvSpPr>
            <a:spLocks noGrp="1"/>
          </p:cNvSpPr>
          <p:nvPr>
            <p:ph idx="1"/>
          </p:nvPr>
        </p:nvSpPr>
        <p:spPr>
          <a:xfrm>
            <a:off x="0" y="933551"/>
            <a:ext cx="12192000" cy="3122258"/>
          </a:xfrm>
          <a:solidFill>
            <a:schemeClr val="accent6">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anchor="ctr">
            <a:noAutofit/>
          </a:bodyPr>
          <a:lstStyle/>
          <a:p>
            <a:pPr marL="0" indent="0" algn="ctr">
              <a:lnSpc>
                <a:spcPct val="120000"/>
              </a:lnSpc>
              <a:buNone/>
            </a:pPr>
            <a:r>
              <a:rPr lang="en-GB" sz="1900"/>
              <a:t>Originally known as the Alpha Course, Alpha was started in 1977 by a Church of England curate, Reverend Charles Marnham, at Holy Trinity, Brompton, London. The aim was to help church members understand the basics of the Christian faith but soon it began to be used as an introduction for those interested in learning about Christianity. The organisers described this evangelistic course as ‘an opportunity to explore the meaning of life ’through a series of talks and discussions. </a:t>
            </a:r>
          </a:p>
          <a:p>
            <a:pPr marL="0" indent="0" algn="ctr">
              <a:lnSpc>
                <a:spcPct val="120000"/>
              </a:lnSpc>
              <a:buNone/>
            </a:pPr>
            <a:r>
              <a:rPr lang="en-GB" sz="1900"/>
              <a:t>The idea caught on and many of the major Christian denominations in Britain and abroad began using it. In the 1990’s the Reverend Nicky Gumbel from Holy Trinity, Brompton was involved in revising the course and encouraging its use.</a:t>
            </a:r>
          </a:p>
        </p:txBody>
      </p:sp>
      <p:pic>
        <p:nvPicPr>
          <p:cNvPr id="1026" name="Picture 2" descr="Image result for the alpha cou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602" y="4274118"/>
            <a:ext cx="2740807" cy="191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376" y="4088426"/>
            <a:ext cx="8293173" cy="2751522"/>
          </a:xfrm>
          <a:prstGeom prst="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20000"/>
              </a:lnSpc>
            </a:pPr>
            <a:r>
              <a:rPr lang="en-GB" sz="2400">
                <a:solidFill>
                  <a:schemeClr val="tx1"/>
                </a:solidFill>
              </a:rPr>
              <a:t>Alpha courses take place not only on church premises but also in peoples’ homes, universities, workplaces, prisons and other venues. Worldwide, millions of people have taken part in this course and other related course have been started. These include relationship and marriage courses for adults and study programmes for young people. </a:t>
            </a:r>
          </a:p>
        </p:txBody>
      </p:sp>
      <p:sp>
        <p:nvSpPr>
          <p:cNvPr id="5" name="Rectangle 4"/>
          <p:cNvSpPr/>
          <p:nvPr/>
        </p:nvSpPr>
        <p:spPr>
          <a:xfrm>
            <a:off x="8905825" y="6405356"/>
            <a:ext cx="3256020" cy="261610"/>
          </a:xfrm>
          <a:prstGeom prst="rect">
            <a:avLst/>
          </a:prstGeom>
        </p:spPr>
        <p:txBody>
          <a:bodyPr wrap="none">
            <a:spAutoFit/>
          </a:bodyPr>
          <a:lstStyle/>
          <a:p>
            <a:r>
              <a:rPr lang="en-US" sz="1100">
                <a:hlinkClick r:id="rId3"/>
              </a:rPr>
              <a:t>https://www.youtube.com/watch?v=XLQZM1QwuUs</a:t>
            </a:r>
            <a:r>
              <a:rPr lang="en-US" sz="1100"/>
              <a:t> </a:t>
            </a:r>
          </a:p>
        </p:txBody>
      </p:sp>
    </p:spTree>
    <p:extLst>
      <p:ext uri="{BB962C8B-B14F-4D97-AF65-F5344CB8AC3E}">
        <p14:creationId xmlns:p14="http://schemas.microsoft.com/office/powerpoint/2010/main" val="935786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8" ma:contentTypeDescription="Create a new document." ma:contentTypeScope="" ma:versionID="301e0a3a8a08ea17c23dc687eae0b547">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510a591e0020273629c6b6c3f35be5aa"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28FD85-49C6-4461-B722-1F5E1E7E6D0F}">
  <ds:schemaRefs>
    <ds:schemaRef ds:uri="http://schemas.microsoft.com/sharepoint/v3/contenttype/forms"/>
  </ds:schemaRefs>
</ds:datastoreItem>
</file>

<file path=customXml/itemProps2.xml><?xml version="1.0" encoding="utf-8"?>
<ds:datastoreItem xmlns:ds="http://schemas.openxmlformats.org/officeDocument/2006/customXml" ds:itemID="{D845F793-E01F-4C13-AA5A-F371B9427429}"/>
</file>

<file path=customXml/itemProps3.xml><?xml version="1.0" encoding="utf-8"?>
<ds:datastoreItem xmlns:ds="http://schemas.openxmlformats.org/officeDocument/2006/customXml" ds:itemID="{20616508-D512-47B6-87A5-1A7B80C08AFC}">
  <ds:schemaRefs>
    <ds:schemaRef ds:uri="53038477-11b9-4b50-bb37-4d087f9619fe"/>
    <ds:schemaRef ds:uri="67e4d28b-84d4-496d-83de-d60e9caa688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Christian practices  Mission &amp; evangelism </vt:lpstr>
      <vt:lpstr>What do I need to know?</vt:lpstr>
      <vt:lpstr>PowerPoint Presentation</vt:lpstr>
      <vt:lpstr>PowerPoint Presentation</vt:lpstr>
      <vt:lpstr>Pentecost</vt:lpstr>
      <vt:lpstr>PowerPoint Presentation</vt:lpstr>
      <vt:lpstr>PowerPoint Presentation</vt:lpstr>
      <vt:lpstr>http://alpha.org/about/  </vt:lpstr>
      <vt:lpstr>The Alpha Course</vt:lpstr>
      <vt:lpstr>PowerPoint Presentation</vt:lpstr>
      <vt:lpstr>Church growth</vt:lpstr>
      <vt:lpstr>Explain two reasons why mission and evangelism is important to Christians (5 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  The sacraments: Baptism &amp; Eucharist</dc:title>
  <dc:creator>Sarah Stewart</dc:creator>
  <cp:revision>1</cp:revision>
  <cp:lastPrinted>2018-07-02T09:19:30Z</cp:lastPrinted>
  <dcterms:created xsi:type="dcterms:W3CDTF">2018-04-22T10:20:58Z</dcterms:created>
  <dcterms:modified xsi:type="dcterms:W3CDTF">2024-06-06T08:06:25Z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y fmtid="{D5CDD505-2E9C-101B-9397-08002B2CF9AE}" pid="3" name="MediaServiceImageTags">
    <vt:lpwstr/>
  </property>
</Properties>
</file>