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2" r:id="rId5"/>
    <p:sldId id="300" r:id="rId6"/>
    <p:sldId id="263" r:id="rId7"/>
    <p:sldId id="257" r:id="rId8"/>
    <p:sldId id="276" r:id="rId9"/>
    <p:sldId id="271" r:id="rId10"/>
    <p:sldId id="277" r:id="rId11"/>
    <p:sldId id="274" r:id="rId12"/>
    <p:sldId id="262" r:id="rId13"/>
    <p:sldId id="270" r:id="rId14"/>
    <p:sldId id="258" r:id="rId15"/>
    <p:sldId id="259" r:id="rId16"/>
    <p:sldId id="260" r:id="rId17"/>
    <p:sldId id="268" r:id="rId18"/>
    <p:sldId id="269" r:id="rId19"/>
    <p:sldId id="316" r:id="rId20"/>
    <p:sldId id="261"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6" autoAdjust="0"/>
    <p:restoredTop sz="86375" autoAdjust="0"/>
  </p:normalViewPr>
  <p:slideViewPr>
    <p:cSldViewPr snapToGrid="0">
      <p:cViewPr varScale="1">
        <p:scale>
          <a:sx n="57" d="100"/>
          <a:sy n="57" d="100"/>
        </p:scale>
        <p:origin x="9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0E4CE-F7E9-4B6B-81E5-077EF0879B57}"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64453-4E9E-41BE-89E8-04FC02500C7A}" type="slidenum">
              <a:rPr lang="en-GB" smtClean="0"/>
              <a:t>‹#›</a:t>
            </a:fld>
            <a:endParaRPr lang="en-GB"/>
          </a:p>
        </p:txBody>
      </p:sp>
    </p:spTree>
    <p:extLst>
      <p:ext uri="{BB962C8B-B14F-4D97-AF65-F5344CB8AC3E}">
        <p14:creationId xmlns:p14="http://schemas.microsoft.com/office/powerpoint/2010/main" val="395808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64453-4E9E-41BE-89E8-04FC02500C7A}" type="slidenum">
              <a:rPr lang="en-GB" smtClean="0"/>
              <a:t>1</a:t>
            </a:fld>
            <a:endParaRPr lang="en-GB"/>
          </a:p>
        </p:txBody>
      </p:sp>
    </p:spTree>
    <p:extLst>
      <p:ext uri="{BB962C8B-B14F-4D97-AF65-F5344CB8AC3E}">
        <p14:creationId xmlns:p14="http://schemas.microsoft.com/office/powerpoint/2010/main" val="168972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Slide Image Placeholder 1"/>
          <p:cNvSpPr>
            <a:spLocks noGrp="1" noRot="1" noChangeAspect="1"/>
          </p:cNvSpPr>
          <p:nvPr>
            <p:ph type="sldImg"/>
          </p:nvPr>
        </p:nvSpPr>
        <p:spPr/>
      </p:sp>
      <p:sp>
        <p:nvSpPr>
          <p:cNvPr id="1048648" name="Notes Placeholder 2"/>
          <p:cNvSpPr>
            <a:spLocks noGrp="1"/>
          </p:cNvSpPr>
          <p:nvPr>
            <p:ph type="body" idx="1"/>
          </p:nvPr>
        </p:nvSpPr>
        <p:spPr/>
        <p:txBody>
          <a:bodyPr/>
          <a:lstStyle/>
          <a:p>
            <a:r>
              <a:rPr lang="en-GB"/>
              <a:t>- Today’s lesson objectives</a:t>
            </a:r>
          </a:p>
        </p:txBody>
      </p:sp>
      <p:sp>
        <p:nvSpPr>
          <p:cNvPr id="1048649" name="Slide Number Placeholder 3"/>
          <p:cNvSpPr>
            <a:spLocks noGrp="1"/>
          </p:cNvSpPr>
          <p:nvPr>
            <p:ph type="sldNum" sz="quarter" idx="10"/>
          </p:nvPr>
        </p:nvSpPr>
        <p:spPr/>
        <p:txBody>
          <a:bodyPr/>
          <a:lstStyle/>
          <a:p>
            <a:fld id="{50B03F03-CF4F-4C5B-8D3C-926B246FAFCB}" type="slidenum">
              <a:rPr lang="en-GB" smtClean="0"/>
              <a:t>2</a:t>
            </a:fld>
            <a:endParaRPr lang="en-GB"/>
          </a:p>
        </p:txBody>
      </p:sp>
    </p:spTree>
    <p:extLst>
      <p:ext uri="{BB962C8B-B14F-4D97-AF65-F5344CB8AC3E}">
        <p14:creationId xmlns:p14="http://schemas.microsoft.com/office/powerpoint/2010/main" val="327853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23E1CA-5C03-47D5-BA52-B87F0B3B07F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176058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3E1CA-5C03-47D5-BA52-B87F0B3B07F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74046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3E1CA-5C03-47D5-BA52-B87F0B3B07F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352028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3E1CA-5C03-47D5-BA52-B87F0B3B07F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83413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3E1CA-5C03-47D5-BA52-B87F0B3B07F4}"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226746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23E1CA-5C03-47D5-BA52-B87F0B3B07F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175436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23E1CA-5C03-47D5-BA52-B87F0B3B07F4}" type="datetimeFigureOut">
              <a:rPr lang="en-GB" smtClean="0"/>
              <a:t>26/02/2025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312058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23E1CA-5C03-47D5-BA52-B87F0B3B07F4}"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119204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3E1CA-5C03-47D5-BA52-B87F0B3B07F4}" type="datetimeFigureOut">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209753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23E1CA-5C03-47D5-BA52-B87F0B3B07F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216850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23E1CA-5C03-47D5-BA52-B87F0B3B07F4}"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3526F8-84A8-4E7A-97E5-81D0FD00F271}" type="slidenum">
              <a:rPr lang="en-GB" smtClean="0"/>
              <a:t>‹#›</a:t>
            </a:fld>
            <a:endParaRPr lang="en-GB"/>
          </a:p>
        </p:txBody>
      </p:sp>
    </p:spTree>
    <p:extLst>
      <p:ext uri="{BB962C8B-B14F-4D97-AF65-F5344CB8AC3E}">
        <p14:creationId xmlns:p14="http://schemas.microsoft.com/office/powerpoint/2010/main" val="62674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3E1CA-5C03-47D5-BA52-B87F0B3B07F4}" type="datetimeFigureOut">
              <a:rPr lang="en-GB" smtClean="0"/>
              <a:t>26/02/2025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526F8-84A8-4E7A-97E5-81D0FD00F271}" type="slidenum">
              <a:rPr lang="en-GB" smtClean="0"/>
              <a:t>‹#›</a:t>
            </a:fld>
            <a:endParaRPr lang="en-GB"/>
          </a:p>
        </p:txBody>
      </p:sp>
    </p:spTree>
    <p:extLst>
      <p:ext uri="{BB962C8B-B14F-4D97-AF65-F5344CB8AC3E}">
        <p14:creationId xmlns:p14="http://schemas.microsoft.com/office/powerpoint/2010/main" val="83751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google.co.uk/url?sa=i&amp;rct=j&amp;q=ice,+steam+and+water&amp;source=images&amp;cd=&amp;cad=rja&amp;docid=YnXDeim9qq8jHM&amp;tbnid=Hzo8gJJ4kX4hvM:&amp;ved=0CAUQjRw&amp;url=http://sun4you.org/kobaan/RW/files/archive-mar-2007.php&amp;ei=o6hSUpSlLYmUhQf4l4CgDQ&amp;psig=AFQjCNGjc-WhIWwep7cB6NU6wVStdf2org&amp;ust=138123520394549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shamrock&amp;source=images&amp;cd=&amp;cad=rja&amp;docid=OJTFOrucVW8SXM&amp;tbnid=GSSgfWH4yDURlM:&amp;ved=0CAUQjRw&amp;url=http://en.wikipedia.org/wiki/Shamrock&amp;ei=CrBSUs79DcuQhQergYHgDg&amp;psig=AFQjCNEuIeg54iCOLq4d7uuX8LhrLSoCAg&amp;ust=138123712294834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7850" y="143435"/>
            <a:ext cx="9144000" cy="1053903"/>
          </a:xfrm>
          <a:solidFill>
            <a:schemeClr val="accent1">
              <a:lumMod val="20000"/>
              <a:lumOff val="80000"/>
            </a:schemeClr>
          </a:solidFill>
        </p:spPr>
        <p:txBody>
          <a:bodyPr>
            <a:normAutofit fontScale="90000"/>
          </a:bodyPr>
          <a:lstStyle/>
          <a:p>
            <a:r>
              <a:rPr lang="en-GB" sz="6600" b="1" dirty="0"/>
              <a:t>Oneness of God &amp; The Trinity</a:t>
            </a:r>
          </a:p>
        </p:txBody>
      </p:sp>
      <p:pic>
        <p:nvPicPr>
          <p:cNvPr id="21" name="Picture 2" descr="http://www.going4growth.org.uk/images/uploads/Trinity%20image.gif">
            <a:extLst>
              <a:ext uri="{FF2B5EF4-FFF2-40B4-BE49-F238E27FC236}">
                <a16:creationId xmlns:a16="http://schemas.microsoft.com/office/drawing/2014/main" id="{279829A2-76EB-4280-8133-56C2A7AA5AC5}"/>
              </a:ext>
            </a:extLst>
          </p:cNvPr>
          <p:cNvPicPr>
            <a:picLocks noChangeAspect="1" noChangeArrowheads="1"/>
          </p:cNvPicPr>
          <p:nvPr/>
        </p:nvPicPr>
        <p:blipFill>
          <a:blip r:embed="rId3" cstate="print"/>
          <a:srcRect/>
          <a:stretch>
            <a:fillRect/>
          </a:stretch>
        </p:blipFill>
        <p:spPr bwMode="auto">
          <a:xfrm>
            <a:off x="2121366" y="1437424"/>
            <a:ext cx="7129331" cy="4777853"/>
          </a:xfrm>
          <a:prstGeom prst="rect">
            <a:avLst/>
          </a:prstGeom>
          <a:noFill/>
        </p:spPr>
      </p:pic>
      <p:sp>
        <p:nvSpPr>
          <p:cNvPr id="22" name="Rectangle 21">
            <a:extLst>
              <a:ext uri="{FF2B5EF4-FFF2-40B4-BE49-F238E27FC236}">
                <a16:creationId xmlns:a16="http://schemas.microsoft.com/office/drawing/2014/main" id="{931A145D-3290-4C9E-8D80-8D01A4D7565D}"/>
              </a:ext>
            </a:extLst>
          </p:cNvPr>
          <p:cNvSpPr/>
          <p:nvPr/>
        </p:nvSpPr>
        <p:spPr>
          <a:xfrm>
            <a:off x="8206685" y="1821043"/>
            <a:ext cx="3310001" cy="135439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Trinity: Belief that there are three persons in one God</a:t>
            </a:r>
          </a:p>
          <a:p>
            <a:pPr algn="ctr"/>
            <a:r>
              <a:rPr lang="en-GB" b="1" dirty="0">
                <a:solidFill>
                  <a:schemeClr val="tx1"/>
                </a:solidFill>
              </a:rPr>
              <a:t>Holy Spirit: Third person of the trinity</a:t>
            </a:r>
          </a:p>
          <a:p>
            <a:pPr algn="ctr"/>
            <a:r>
              <a:rPr lang="en-GB" b="1" dirty="0">
                <a:solidFill>
                  <a:schemeClr val="tx1"/>
                </a:solidFill>
              </a:rPr>
              <a:t>Son of God: Title used for Jesus</a:t>
            </a:r>
            <a:endParaRPr lang="en-GB" dirty="0">
              <a:solidFill>
                <a:schemeClr val="tx1"/>
              </a:solidFill>
            </a:endParaRPr>
          </a:p>
        </p:txBody>
      </p:sp>
      <p:pic>
        <p:nvPicPr>
          <p:cNvPr id="23" name="Picture 2" descr="Key free to use cliparts - Clipartix">
            <a:extLst>
              <a:ext uri="{FF2B5EF4-FFF2-40B4-BE49-F238E27FC236}">
                <a16:creationId xmlns:a16="http://schemas.microsoft.com/office/drawing/2014/main" id="{A50A939E-9BF8-4BDC-900E-0154D28767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89816">
            <a:off x="11100744" y="1871718"/>
            <a:ext cx="693875" cy="33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1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9317451"/>
              </p:ext>
            </p:extLst>
          </p:nvPr>
        </p:nvGraphicFramePr>
        <p:xfrm>
          <a:off x="1703511" y="188639"/>
          <a:ext cx="9062811" cy="6536624"/>
        </p:xfrm>
        <a:graphic>
          <a:graphicData uri="http://schemas.openxmlformats.org/drawingml/2006/table">
            <a:tbl>
              <a:tblPr firstRow="1" firstCol="1" bandRow="1"/>
              <a:tblGrid>
                <a:gridCol w="3020511">
                  <a:extLst>
                    <a:ext uri="{9D8B030D-6E8A-4147-A177-3AD203B41FA5}">
                      <a16:colId xmlns:a16="http://schemas.microsoft.com/office/drawing/2014/main" val="20000"/>
                    </a:ext>
                  </a:extLst>
                </a:gridCol>
                <a:gridCol w="3021150">
                  <a:extLst>
                    <a:ext uri="{9D8B030D-6E8A-4147-A177-3AD203B41FA5}">
                      <a16:colId xmlns:a16="http://schemas.microsoft.com/office/drawing/2014/main" val="20001"/>
                    </a:ext>
                  </a:extLst>
                </a:gridCol>
                <a:gridCol w="3021150">
                  <a:extLst>
                    <a:ext uri="{9D8B030D-6E8A-4147-A177-3AD203B41FA5}">
                      <a16:colId xmlns:a16="http://schemas.microsoft.com/office/drawing/2014/main" val="20002"/>
                    </a:ext>
                  </a:extLst>
                </a:gridCol>
              </a:tblGrid>
              <a:tr h="670910">
                <a:tc>
                  <a:txBody>
                    <a:bodyPr/>
                    <a:lstStyle/>
                    <a:p>
                      <a:pPr algn="ctr">
                        <a:lnSpc>
                          <a:spcPct val="115000"/>
                        </a:lnSpc>
                        <a:spcAft>
                          <a:spcPts val="0"/>
                        </a:spcAft>
                      </a:pPr>
                      <a:r>
                        <a:rPr lang="en-GB" sz="2400" b="0" u="sng" dirty="0">
                          <a:effectLst/>
                          <a:latin typeface="Calibri" panose="020F0502020204030204" pitchFamily="34" charset="0"/>
                          <a:ea typeface="Calibri" panose="020F0502020204030204" pitchFamily="34" charset="0"/>
                          <a:cs typeface="Times New Roman" panose="02020603050405020304" pitchFamily="18" charset="0"/>
                        </a:rPr>
                        <a:t>God the Father</a:t>
                      </a:r>
                      <a:endParaRPr lang="en-GB" sz="1000" b="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0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2400" b="0" u="sng" dirty="0">
                          <a:effectLst/>
                          <a:latin typeface="Calibri" panose="020F0502020204030204" pitchFamily="34" charset="0"/>
                          <a:ea typeface="Calibri" panose="020F0502020204030204" pitchFamily="34" charset="0"/>
                          <a:cs typeface="Times New Roman" panose="02020603050405020304" pitchFamily="18" charset="0"/>
                        </a:rPr>
                        <a:t>God the Son</a:t>
                      </a:r>
                      <a:endParaRPr lang="en-GB" sz="1000" b="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0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2400" b="0" u="sng" dirty="0">
                          <a:effectLst/>
                          <a:latin typeface="Calibri" panose="020F0502020204030204" pitchFamily="34" charset="0"/>
                          <a:ea typeface="Calibri" panose="020F0502020204030204" pitchFamily="34" charset="0"/>
                          <a:cs typeface="Times New Roman" panose="02020603050405020304" pitchFamily="18" charset="0"/>
                        </a:rPr>
                        <a:t>God the Holy Spirit</a:t>
                      </a:r>
                      <a:endParaRPr lang="en-GB" sz="1000" b="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0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249264">
                <a:tc>
                  <a:txBody>
                    <a:bodyPr/>
                    <a:lstStyle/>
                    <a:p>
                      <a:pPr algn="ctr">
                        <a:lnSpc>
                          <a:spcPct val="115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Performed miracles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Helper and guider.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He rose on the third day.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1514439">
                <a:tc>
                  <a:txBody>
                    <a:bodyPr/>
                    <a:lstStyle/>
                    <a:p>
                      <a:pPr algn="ctr">
                        <a:lnSpc>
                          <a:spcPct val="115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Will judge.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2400" b="1">
                          <a:effectLst/>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Sustains and rules everything.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Christians believe that he created US and the WORLD.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163471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Invisible power of God which breathes new life into people.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Part of God that works within the world.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Continues to care for us like a father.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46729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Born of the Virgin Mary.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Redeemer, saviour.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Came to Earth in the form of Jesus.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893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God the Father</a:t>
            </a:r>
          </a:p>
        </p:txBody>
      </p:sp>
      <p:sp>
        <p:nvSpPr>
          <p:cNvPr id="3" name="Content Placeholder 2"/>
          <p:cNvSpPr>
            <a:spLocks noGrp="1"/>
          </p:cNvSpPr>
          <p:nvPr>
            <p:ph idx="1"/>
          </p:nvPr>
        </p:nvSpPr>
        <p:spPr>
          <a:solidFill>
            <a:schemeClr val="accent6">
              <a:lumMod val="20000"/>
              <a:lumOff val="80000"/>
            </a:schemeClr>
          </a:solidFill>
        </p:spPr>
        <p:txBody>
          <a:bodyPr/>
          <a:lstStyle/>
          <a:p>
            <a:r>
              <a:rPr lang="en-GB" b="1" dirty="0"/>
              <a:t>God is referred to as a FATHER because Christians believe that he created US and the WORLD.</a:t>
            </a:r>
          </a:p>
          <a:p>
            <a:r>
              <a:rPr lang="en-GB" b="1" dirty="0"/>
              <a:t>God the FATHER continues to care for us as a father would his own children.</a:t>
            </a:r>
          </a:p>
          <a:p>
            <a:r>
              <a:rPr lang="en-GB" b="1" dirty="0"/>
              <a:t>God will judge.</a:t>
            </a:r>
          </a:p>
          <a:p>
            <a:r>
              <a:rPr lang="en-GB" b="1" dirty="0"/>
              <a:t>God sustains and rules everything.</a:t>
            </a:r>
          </a:p>
        </p:txBody>
      </p:sp>
      <p:pic>
        <p:nvPicPr>
          <p:cNvPr id="8194" name="Picture 2" descr="God the Father - Wikipedia">
            <a:extLst>
              <a:ext uri="{FF2B5EF4-FFF2-40B4-BE49-F238E27FC236}">
                <a16:creationId xmlns:a16="http://schemas.microsoft.com/office/drawing/2014/main" id="{28C853A5-F009-4B34-A2F9-6D6232CD0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586" y="129381"/>
            <a:ext cx="2095500" cy="162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God the Son</a:t>
            </a:r>
          </a:p>
        </p:txBody>
      </p:sp>
      <p:sp>
        <p:nvSpPr>
          <p:cNvPr id="3" name="Content Placeholder 2"/>
          <p:cNvSpPr>
            <a:spLocks noGrp="1"/>
          </p:cNvSpPr>
          <p:nvPr>
            <p:ph idx="1"/>
          </p:nvPr>
        </p:nvSpPr>
        <p:spPr>
          <a:solidFill>
            <a:schemeClr val="accent4">
              <a:lumMod val="20000"/>
              <a:lumOff val="80000"/>
            </a:schemeClr>
          </a:solidFill>
        </p:spPr>
        <p:txBody>
          <a:bodyPr/>
          <a:lstStyle/>
          <a:p>
            <a:r>
              <a:rPr lang="en-GB" b="1" dirty="0"/>
              <a:t>God came to Earth in the form of his SON – Jesus. (God incarnate or God in a body)</a:t>
            </a:r>
          </a:p>
          <a:p>
            <a:r>
              <a:rPr lang="en-GB" b="1" dirty="0"/>
              <a:t>Born of the Virgin Mary.</a:t>
            </a:r>
          </a:p>
          <a:p>
            <a:r>
              <a:rPr lang="en-GB" b="1" dirty="0"/>
              <a:t>Performed miracles.</a:t>
            </a:r>
          </a:p>
          <a:p>
            <a:r>
              <a:rPr lang="en-GB" b="1" dirty="0"/>
              <a:t>He was crucified</a:t>
            </a:r>
          </a:p>
          <a:p>
            <a:r>
              <a:rPr lang="en-GB" b="1" dirty="0"/>
              <a:t>He rose on the third day.</a:t>
            </a:r>
          </a:p>
          <a:p>
            <a:r>
              <a:rPr lang="en-GB" b="1" dirty="0"/>
              <a:t>Jesus is the redeemer of humanity, saviour of the world.</a:t>
            </a:r>
          </a:p>
        </p:txBody>
      </p:sp>
      <p:pic>
        <p:nvPicPr>
          <p:cNvPr id="9218" name="Picture 2" descr="God the Son | Culture Wikia | Fandom">
            <a:extLst>
              <a:ext uri="{FF2B5EF4-FFF2-40B4-BE49-F238E27FC236}">
                <a16:creationId xmlns:a16="http://schemas.microsoft.com/office/drawing/2014/main" id="{9001A2BC-2219-4A83-8839-9F2331D3F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206" y="194342"/>
            <a:ext cx="1573008" cy="1573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God the Holy Spirit</a:t>
            </a:r>
          </a:p>
        </p:txBody>
      </p:sp>
      <p:sp>
        <p:nvSpPr>
          <p:cNvPr id="3" name="Content Placeholder 2"/>
          <p:cNvSpPr>
            <a:spLocks noGrp="1"/>
          </p:cNvSpPr>
          <p:nvPr>
            <p:ph idx="1"/>
          </p:nvPr>
        </p:nvSpPr>
        <p:spPr>
          <a:solidFill>
            <a:schemeClr val="accent2">
              <a:lumMod val="40000"/>
              <a:lumOff val="60000"/>
            </a:schemeClr>
          </a:solidFill>
        </p:spPr>
        <p:txBody>
          <a:bodyPr/>
          <a:lstStyle/>
          <a:p>
            <a:r>
              <a:rPr lang="en-GB" b="1" dirty="0"/>
              <a:t>Part of God that is always or omnipresent</a:t>
            </a:r>
          </a:p>
          <a:p>
            <a:r>
              <a:rPr lang="en-GB" b="1" dirty="0"/>
              <a:t>Part of God that works within the world.</a:t>
            </a:r>
          </a:p>
          <a:p>
            <a:r>
              <a:rPr lang="en-GB" b="1" dirty="0"/>
              <a:t>Helper and guider.</a:t>
            </a:r>
          </a:p>
          <a:p>
            <a:r>
              <a:rPr lang="en-GB" b="1" dirty="0"/>
              <a:t>Invisible power of God which breathes new life into people.</a:t>
            </a:r>
          </a:p>
        </p:txBody>
      </p:sp>
      <p:pic>
        <p:nvPicPr>
          <p:cNvPr id="10242" name="Picture 2" descr="God's Will = The Holy Spirit ...">
            <a:extLst>
              <a:ext uri="{FF2B5EF4-FFF2-40B4-BE49-F238E27FC236}">
                <a16:creationId xmlns:a16="http://schemas.microsoft.com/office/drawing/2014/main" id="{68B802DE-1131-4E1C-9B21-34DD96AB7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1933" y="9048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GB" u="sng" dirty="0"/>
              <a:t>TASK</a:t>
            </a:r>
          </a:p>
        </p:txBody>
      </p:sp>
      <p:sp>
        <p:nvSpPr>
          <p:cNvPr id="3" name="Content Placeholder 2"/>
          <p:cNvSpPr>
            <a:spLocks noGrp="1"/>
          </p:cNvSpPr>
          <p:nvPr>
            <p:ph idx="1"/>
          </p:nvPr>
        </p:nvSpPr>
        <p:spPr>
          <a:solidFill>
            <a:schemeClr val="accent4">
              <a:lumMod val="20000"/>
              <a:lumOff val="80000"/>
            </a:schemeClr>
          </a:solidFill>
        </p:spPr>
        <p:txBody>
          <a:bodyPr/>
          <a:lstStyle/>
          <a:p>
            <a:pPr algn="ctr">
              <a:buNone/>
            </a:pPr>
            <a:r>
              <a:rPr lang="en-GB" dirty="0"/>
              <a:t>	In books divide a page into 3 columns and head them up </a:t>
            </a:r>
            <a:r>
              <a:rPr lang="en-GB" b="1" dirty="0"/>
              <a:t>Father, Son, Holy Spirit</a:t>
            </a:r>
          </a:p>
          <a:p>
            <a:pPr algn="ctr">
              <a:buNone/>
            </a:pPr>
            <a:endParaRPr lang="en-GB" b="1" dirty="0"/>
          </a:p>
          <a:p>
            <a:pPr algn="ctr">
              <a:buNone/>
            </a:pPr>
            <a:r>
              <a:rPr lang="en-GB" dirty="0"/>
              <a:t>Write up the descriptions from our sorting activity into the correct columns.</a:t>
            </a:r>
          </a:p>
          <a:p>
            <a:pPr algn="ctr">
              <a:buNone/>
            </a:pPr>
            <a:endParaRPr lang="en-GB" dirty="0"/>
          </a:p>
          <a:p>
            <a:pPr algn="ctr">
              <a:buNone/>
            </a:pPr>
            <a:r>
              <a:rPr lang="en-GB" dirty="0"/>
              <a:t>When completed check with a partner.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171" y="147005"/>
            <a:ext cx="11781905" cy="20143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b="1" dirty="0">
                <a:latin typeface="Comic Sans MS" panose="030F0702030302020204" pitchFamily="66" charset="0"/>
              </a:rPr>
              <a:t>God the Father </a:t>
            </a:r>
            <a:r>
              <a:rPr lang="en-GB" sz="3200" dirty="0">
                <a:latin typeface="Comic Sans MS" panose="030F0702030302020204" pitchFamily="66" charset="0"/>
              </a:rPr>
              <a:t>is the creator of all things, he created the universe and everything in it is dependent on God. He is also seen as a loving father who cares for humanity as a father cares for his son. </a:t>
            </a:r>
          </a:p>
        </p:txBody>
      </p:sp>
      <p:sp>
        <p:nvSpPr>
          <p:cNvPr id="8" name="Rectangle 7"/>
          <p:cNvSpPr/>
          <p:nvPr/>
        </p:nvSpPr>
        <p:spPr>
          <a:xfrm>
            <a:off x="155171" y="2344336"/>
            <a:ext cx="11781905" cy="20143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b="1" dirty="0">
                <a:latin typeface="Comic Sans MS" panose="030F0702030302020204" pitchFamily="66" charset="0"/>
              </a:rPr>
              <a:t>God the Son </a:t>
            </a:r>
            <a:r>
              <a:rPr lang="en-GB" sz="3200" dirty="0">
                <a:latin typeface="Comic Sans MS" panose="030F0702030302020204" pitchFamily="66" charset="0"/>
              </a:rPr>
              <a:t>refers to Jesus Christ. Christians believe Jesus is God incarnate (in human form) who was sacrificed for the sins of humankind which allows them to be reunited with God after death.</a:t>
            </a:r>
          </a:p>
        </p:txBody>
      </p:sp>
      <p:sp>
        <p:nvSpPr>
          <p:cNvPr id="9" name="Rectangle 8"/>
          <p:cNvSpPr/>
          <p:nvPr/>
        </p:nvSpPr>
        <p:spPr>
          <a:xfrm>
            <a:off x="155171" y="4541667"/>
            <a:ext cx="11781905" cy="20143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b="1" dirty="0">
                <a:latin typeface="Comic Sans MS" panose="030F0702030302020204" pitchFamily="66" charset="0"/>
              </a:rPr>
              <a:t>God the Holy Spirit </a:t>
            </a:r>
            <a:r>
              <a:rPr lang="en-GB" sz="3200" dirty="0">
                <a:latin typeface="Comic Sans MS" panose="030F0702030302020204" pitchFamily="66" charset="0"/>
              </a:rPr>
              <a:t>is the unseen power of God at work on Earth who influences and guides Christians on Earth. It was also through the Holy Spirit Mary became pregnant with Jesus. </a:t>
            </a:r>
          </a:p>
        </p:txBody>
      </p:sp>
    </p:spTree>
    <p:extLst>
      <p:ext uri="{BB962C8B-B14F-4D97-AF65-F5344CB8AC3E}">
        <p14:creationId xmlns:p14="http://schemas.microsoft.com/office/powerpoint/2010/main" val="386519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34882-73F9-490D-8AB7-E21E8FBA8DD5}"/>
              </a:ext>
            </a:extLst>
          </p:cNvPr>
          <p:cNvPicPr>
            <a:picLocks noChangeAspect="1"/>
          </p:cNvPicPr>
          <p:nvPr/>
        </p:nvPicPr>
        <p:blipFill>
          <a:blip r:embed="rId2"/>
          <a:stretch>
            <a:fillRect/>
          </a:stretch>
        </p:blipFill>
        <p:spPr>
          <a:xfrm>
            <a:off x="189287" y="166254"/>
            <a:ext cx="6435490" cy="3541222"/>
          </a:xfrm>
          <a:prstGeom prst="rect">
            <a:avLst/>
          </a:prstGeom>
        </p:spPr>
      </p:pic>
      <p:sp>
        <p:nvSpPr>
          <p:cNvPr id="5" name="TextBox 4">
            <a:extLst>
              <a:ext uri="{FF2B5EF4-FFF2-40B4-BE49-F238E27FC236}">
                <a16:creationId xmlns:a16="http://schemas.microsoft.com/office/drawing/2014/main" id="{466CC82A-7565-4793-9A7C-ED19A027604E}"/>
              </a:ext>
            </a:extLst>
          </p:cNvPr>
          <p:cNvSpPr txBox="1"/>
          <p:nvPr/>
        </p:nvSpPr>
        <p:spPr>
          <a:xfrm>
            <a:off x="7492181" y="452284"/>
            <a:ext cx="3785419" cy="2308324"/>
          </a:xfrm>
          <a:prstGeom prst="rect">
            <a:avLst/>
          </a:prstGeom>
          <a:solidFill>
            <a:schemeClr val="accent6">
              <a:lumMod val="40000"/>
              <a:lumOff val="60000"/>
            </a:schemeClr>
          </a:solidFill>
        </p:spPr>
        <p:txBody>
          <a:bodyPr wrap="square" rtlCol="0">
            <a:spAutoFit/>
          </a:bodyPr>
          <a:lstStyle/>
          <a:p>
            <a:r>
              <a:rPr lang="en-GB" dirty="0"/>
              <a:t>Go back to the Nicene Creed from last lesson, highlight and annotate the references made to the Trinity in three different colours for Father, Son and Holy Spirit</a:t>
            </a:r>
          </a:p>
          <a:p>
            <a:endParaRPr lang="en-GB" dirty="0"/>
          </a:p>
          <a:p>
            <a:r>
              <a:rPr lang="en-GB" dirty="0"/>
              <a:t>Does it make more references to God the Father, Son or Holy Spirit?</a:t>
            </a:r>
          </a:p>
        </p:txBody>
      </p:sp>
    </p:spTree>
    <p:extLst>
      <p:ext uri="{BB962C8B-B14F-4D97-AF65-F5344CB8AC3E}">
        <p14:creationId xmlns:p14="http://schemas.microsoft.com/office/powerpoint/2010/main" val="370886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Tasks</a:t>
            </a:r>
          </a:p>
        </p:txBody>
      </p:sp>
      <p:sp>
        <p:nvSpPr>
          <p:cNvPr id="3" name="Content Placeholder 2"/>
          <p:cNvSpPr>
            <a:spLocks noGrp="1"/>
          </p:cNvSpPr>
          <p:nvPr>
            <p:ph idx="1"/>
          </p:nvPr>
        </p:nvSpPr>
        <p:spPr>
          <a:xfrm>
            <a:off x="1981200" y="1417639"/>
            <a:ext cx="8229600" cy="4708525"/>
          </a:xfrm>
        </p:spPr>
        <p:txBody>
          <a:bodyPr/>
          <a:lstStyle/>
          <a:p>
            <a:pPr marL="514350" indent="-514350" algn="ctr">
              <a:buFont typeface="+mj-lt"/>
              <a:buAutoNum type="arabicPeriod"/>
            </a:pPr>
            <a:r>
              <a:rPr lang="en-GB" sz="4000" b="1" dirty="0"/>
              <a:t>Write a paragraph to describe the Trinity and explain what Christians believe about the Trinity. (50 – 100 words)</a:t>
            </a:r>
          </a:p>
          <a:p>
            <a:pPr marL="514350" indent="-514350">
              <a:buFont typeface="+mj-lt"/>
              <a:buAutoNum type="arabicPeriod"/>
            </a:pPr>
            <a:endParaRPr lang="en-GB" sz="1800" b="1" dirty="0"/>
          </a:p>
          <a:p>
            <a:pPr marL="514350" indent="-514350" algn="ctr">
              <a:buFont typeface="+mj-lt"/>
              <a:buAutoNum type="arabicPeriod"/>
            </a:pPr>
            <a:r>
              <a:rPr lang="en-GB" sz="4000" b="1" dirty="0"/>
              <a:t>Design a symbol for the Christian Trinity.</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6671F9-22C7-4BE6-B5F2-1FC14DEB082D}"/>
              </a:ext>
            </a:extLst>
          </p:cNvPr>
          <p:cNvSpPr txBox="1"/>
          <p:nvPr/>
        </p:nvSpPr>
        <p:spPr>
          <a:xfrm>
            <a:off x="382772" y="316857"/>
            <a:ext cx="11653283" cy="707886"/>
          </a:xfrm>
          <a:prstGeom prst="rect">
            <a:avLst/>
          </a:prstGeom>
          <a:solidFill>
            <a:srgbClr val="FF0066"/>
          </a:solidFill>
        </p:spPr>
        <p:txBody>
          <a:bodyPr wrap="square" rtlCol="0">
            <a:spAutoFit/>
          </a:bodyPr>
          <a:lstStyle/>
          <a:p>
            <a:pPr algn="ctr"/>
            <a:r>
              <a:rPr lang="en-US" sz="4000" b="1" dirty="0">
                <a:solidFill>
                  <a:schemeClr val="bg1"/>
                </a:solidFill>
              </a:rPr>
              <a:t>Exam </a:t>
            </a:r>
            <a:r>
              <a:rPr lang="en-US" sz="4000" b="1" dirty="0" err="1">
                <a:solidFill>
                  <a:schemeClr val="bg1"/>
                </a:solidFill>
              </a:rPr>
              <a:t>practise</a:t>
            </a:r>
            <a:endParaRPr lang="en-GB" sz="4000" b="1" dirty="0">
              <a:solidFill>
                <a:schemeClr val="bg1"/>
              </a:solidFill>
            </a:endParaRPr>
          </a:p>
        </p:txBody>
      </p:sp>
      <p:pic>
        <p:nvPicPr>
          <p:cNvPr id="10" name="Picture 2" descr="Exit ticket and homework activities">
            <a:extLst>
              <a:ext uri="{FF2B5EF4-FFF2-40B4-BE49-F238E27FC236}">
                <a16:creationId xmlns:a16="http://schemas.microsoft.com/office/drawing/2014/main" id="{1F1A9A71-86FA-4EAA-BD6B-F0877B211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01" y="5274517"/>
            <a:ext cx="2339624" cy="13897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572BE2A-4633-4181-9C34-12F2AA7EDCEA}"/>
              </a:ext>
            </a:extLst>
          </p:cNvPr>
          <p:cNvSpPr txBox="1"/>
          <p:nvPr/>
        </p:nvSpPr>
        <p:spPr>
          <a:xfrm>
            <a:off x="2674374" y="5784719"/>
            <a:ext cx="4060723" cy="369332"/>
          </a:xfrm>
          <a:prstGeom prst="rect">
            <a:avLst/>
          </a:prstGeom>
          <a:solidFill>
            <a:schemeClr val="bg2"/>
          </a:solidFill>
        </p:spPr>
        <p:txBody>
          <a:bodyPr wrap="square">
            <a:spAutoFit/>
          </a:bodyPr>
          <a:lstStyle/>
          <a:p>
            <a:r>
              <a:rPr lang="en-GB" sz="1800" b="1" dirty="0"/>
              <a:t>Design a symbol for the Christian Trinity.</a:t>
            </a:r>
          </a:p>
        </p:txBody>
      </p:sp>
      <p:pic>
        <p:nvPicPr>
          <p:cNvPr id="13" name="Picture 12">
            <a:extLst>
              <a:ext uri="{FF2B5EF4-FFF2-40B4-BE49-F238E27FC236}">
                <a16:creationId xmlns:a16="http://schemas.microsoft.com/office/drawing/2014/main" id="{12CEF5BD-9034-447D-B988-6875368E6C46}"/>
              </a:ext>
            </a:extLst>
          </p:cNvPr>
          <p:cNvPicPr>
            <a:picLocks noChangeAspect="1"/>
          </p:cNvPicPr>
          <p:nvPr/>
        </p:nvPicPr>
        <p:blipFill>
          <a:blip r:embed="rId3"/>
          <a:stretch>
            <a:fillRect/>
          </a:stretch>
        </p:blipFill>
        <p:spPr>
          <a:xfrm>
            <a:off x="1828799" y="1487138"/>
            <a:ext cx="8534401" cy="2765395"/>
          </a:xfrm>
          <a:prstGeom prst="rect">
            <a:avLst/>
          </a:prstGeom>
        </p:spPr>
      </p:pic>
      <p:pic>
        <p:nvPicPr>
          <p:cNvPr id="14" name="Picture 13">
            <a:extLst>
              <a:ext uri="{FF2B5EF4-FFF2-40B4-BE49-F238E27FC236}">
                <a16:creationId xmlns:a16="http://schemas.microsoft.com/office/drawing/2014/main" id="{1D1EB4F3-1B4C-4A32-9182-5BAA856EDDE6}"/>
              </a:ext>
            </a:extLst>
          </p:cNvPr>
          <p:cNvPicPr>
            <a:picLocks noChangeAspect="1"/>
          </p:cNvPicPr>
          <p:nvPr/>
        </p:nvPicPr>
        <p:blipFill>
          <a:blip r:embed="rId4"/>
          <a:stretch>
            <a:fillRect/>
          </a:stretch>
        </p:blipFill>
        <p:spPr>
          <a:xfrm>
            <a:off x="967438" y="652461"/>
            <a:ext cx="10386362" cy="5626979"/>
          </a:xfrm>
          <a:prstGeom prst="rect">
            <a:avLst/>
          </a:prstGeom>
        </p:spPr>
      </p:pic>
    </p:spTree>
    <p:extLst>
      <p:ext uri="{BB962C8B-B14F-4D97-AF65-F5344CB8AC3E}">
        <p14:creationId xmlns:p14="http://schemas.microsoft.com/office/powerpoint/2010/main" val="7247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3"/>
          <p:cNvSpPr>
            <a:spLocks noGrp="1"/>
          </p:cNvSpPr>
          <p:nvPr>
            <p:ph type="title"/>
          </p:nvPr>
        </p:nvSpPr>
        <p:spPr>
          <a:xfrm>
            <a:off x="385011" y="365124"/>
            <a:ext cx="7956886" cy="1325563"/>
          </a:xfrm>
          <a:solidFill>
            <a:srgbClr val="DCB9FF"/>
          </a:solidFill>
        </p:spPr>
        <p:txBody>
          <a:bodyPr/>
          <a:lstStyle/>
          <a:p>
            <a:r>
              <a:rPr lang="en-GB" b="1" i="1" u="sng" dirty="0">
                <a:latin typeface="Trebuchet MS" panose="020B0603020202020204" pitchFamily="34" charset="0"/>
              </a:rPr>
              <a:t>Learning Intentions:</a:t>
            </a:r>
          </a:p>
        </p:txBody>
      </p:sp>
      <p:sp>
        <p:nvSpPr>
          <p:cNvPr id="1048645" name="Content Placeholder 4"/>
          <p:cNvSpPr>
            <a:spLocks noGrp="1"/>
          </p:cNvSpPr>
          <p:nvPr>
            <p:ph idx="1"/>
          </p:nvPr>
        </p:nvSpPr>
        <p:spPr>
          <a:xfrm>
            <a:off x="385011" y="2050180"/>
            <a:ext cx="8157410" cy="4201855"/>
          </a:xfrm>
          <a:solidFill>
            <a:schemeClr val="accent5">
              <a:lumMod val="20000"/>
              <a:lumOff val="80000"/>
            </a:schemeClr>
          </a:solidFill>
        </p:spPr>
        <p:txBody>
          <a:bodyPr anchor="ctr">
            <a:noAutofit/>
          </a:bodyPr>
          <a:lstStyle/>
          <a:p>
            <a:pPr marL="0" indent="0" fontAlgn="base">
              <a:buNone/>
            </a:pPr>
            <a:r>
              <a:rPr lang="en-US" sz="3600" dirty="0"/>
              <a:t>To </a:t>
            </a:r>
            <a:r>
              <a:rPr lang="en-US" sz="3600" b="1" dirty="0">
                <a:solidFill>
                  <a:srgbClr val="FF0066"/>
                </a:solidFill>
              </a:rPr>
              <a:t>understand</a:t>
            </a:r>
            <a:r>
              <a:rPr lang="en-US" sz="3600" dirty="0"/>
              <a:t> and </a:t>
            </a:r>
            <a:r>
              <a:rPr lang="en-US" sz="3600" b="1" dirty="0">
                <a:solidFill>
                  <a:srgbClr val="00B0F0"/>
                </a:solidFill>
              </a:rPr>
              <a:t>analyse</a:t>
            </a:r>
            <a:r>
              <a:rPr lang="en-US" sz="3600" dirty="0"/>
              <a:t> the concepts of the oneness of God and the Trinity.</a:t>
            </a:r>
          </a:p>
          <a:p>
            <a:pPr marL="0" indent="0" fontAlgn="base">
              <a:buNone/>
            </a:pPr>
            <a:r>
              <a:rPr lang="en-US" sz="3600" dirty="0"/>
              <a:t>To </a:t>
            </a:r>
            <a:r>
              <a:rPr lang="en-US" sz="3600" b="1" dirty="0">
                <a:solidFill>
                  <a:schemeClr val="accent6">
                    <a:lumMod val="75000"/>
                  </a:schemeClr>
                </a:solidFill>
              </a:rPr>
              <a:t>evaluate </a:t>
            </a:r>
            <a:r>
              <a:rPr lang="en-US" sz="3600" dirty="0"/>
              <a:t>what may seem to be conflicting ideas about God.</a:t>
            </a:r>
            <a:endParaRPr lang="en-US" sz="3600" dirty="0">
              <a:solidFill>
                <a:schemeClr val="accent6">
                  <a:lumMod val="75000"/>
                </a:schemeClr>
              </a:solidFill>
            </a:endParaRPr>
          </a:p>
          <a:p>
            <a:pPr marL="0" indent="0" fontAlgn="base">
              <a:buNone/>
            </a:pPr>
            <a:endParaRPr lang="en-US" sz="3600" dirty="0"/>
          </a:p>
        </p:txBody>
      </p:sp>
      <p:grpSp>
        <p:nvGrpSpPr>
          <p:cNvPr id="4" name="Group 3"/>
          <p:cNvGrpSpPr/>
          <p:nvPr/>
        </p:nvGrpSpPr>
        <p:grpSpPr>
          <a:xfrm>
            <a:off x="8763544" y="172917"/>
            <a:ext cx="3300118" cy="6579633"/>
            <a:chOff x="8763544" y="172917"/>
            <a:chExt cx="3300118" cy="6579633"/>
          </a:xfrm>
        </p:grpSpPr>
        <p:grpSp>
          <p:nvGrpSpPr>
            <p:cNvPr id="3" name="Group 2"/>
            <p:cNvGrpSpPr/>
            <p:nvPr/>
          </p:nvGrpSpPr>
          <p:grpSpPr>
            <a:xfrm>
              <a:off x="8763544" y="1027906"/>
              <a:ext cx="3300118" cy="5724644"/>
              <a:chOff x="8763544" y="1027906"/>
              <a:chExt cx="3300118" cy="5724644"/>
            </a:xfrm>
          </p:grpSpPr>
          <p:sp>
            <p:nvSpPr>
              <p:cNvPr id="1048646" name="Up Arrow 7"/>
              <p:cNvSpPr/>
              <p:nvPr/>
            </p:nvSpPr>
            <p:spPr>
              <a:xfrm rot="10800000">
                <a:off x="8763544" y="1480524"/>
                <a:ext cx="432048" cy="4968552"/>
              </a:xfrm>
              <a:prstGeom prst="upArrow">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416715" y="1027906"/>
                <a:ext cx="2646947" cy="5724644"/>
              </a:xfrm>
              <a:prstGeom prst="rect">
                <a:avLst/>
              </a:prstGeom>
              <a:solidFill>
                <a:srgbClr val="A6FF79"/>
              </a:solidFill>
              <a:ln w="57150">
                <a:solidFill>
                  <a:srgbClr val="00B050"/>
                </a:solidFill>
              </a:ln>
            </p:spPr>
            <p:txBody>
              <a:bodyPr wrap="square" rtlCol="0">
                <a:spAutoFit/>
              </a:bodyPr>
              <a:lstStyle/>
              <a:p>
                <a:r>
                  <a:rPr lang="en-GB" sz="6600" b="1">
                    <a:solidFill>
                      <a:srgbClr val="FF0000"/>
                    </a:solidFill>
                  </a:rPr>
                  <a:t>I</a:t>
                </a:r>
                <a:r>
                  <a:rPr lang="en-GB" sz="3600"/>
                  <a:t>DENTIFY</a:t>
                </a:r>
                <a:endParaRPr lang="en-GB" sz="5400" b="1"/>
              </a:p>
              <a:p>
                <a:r>
                  <a:rPr lang="en-GB" sz="6000" b="1">
                    <a:solidFill>
                      <a:srgbClr val="FF0066"/>
                    </a:solidFill>
                  </a:rPr>
                  <a:t>D</a:t>
                </a:r>
                <a:r>
                  <a:rPr lang="en-GB" sz="3600"/>
                  <a:t>ESCRIBE</a:t>
                </a:r>
                <a:endParaRPr lang="en-GB" sz="5400" b="1"/>
              </a:p>
              <a:p>
                <a:r>
                  <a:rPr lang="en-GB" sz="6000" b="1">
                    <a:solidFill>
                      <a:srgbClr val="FFC000"/>
                    </a:solidFill>
                  </a:rPr>
                  <a:t>E</a:t>
                </a:r>
                <a:r>
                  <a:rPr lang="en-GB" sz="3600"/>
                  <a:t>XPLAIN</a:t>
                </a:r>
                <a:endParaRPr lang="en-GB" sz="5400" b="1"/>
              </a:p>
              <a:p>
                <a:r>
                  <a:rPr lang="en-GB" sz="6000" b="1">
                    <a:solidFill>
                      <a:srgbClr val="00B0F0"/>
                    </a:solidFill>
                  </a:rPr>
                  <a:t>A</a:t>
                </a:r>
                <a:r>
                  <a:rPr lang="en-GB" sz="3600"/>
                  <a:t>NALYSE</a:t>
                </a:r>
                <a:endParaRPr lang="en-GB" sz="5400" b="1"/>
              </a:p>
              <a:p>
                <a:r>
                  <a:rPr lang="en-GB" sz="6000" b="1">
                    <a:solidFill>
                      <a:srgbClr val="33CC33"/>
                    </a:solidFill>
                  </a:rPr>
                  <a:t>L</a:t>
                </a:r>
                <a:r>
                  <a:rPr lang="en-GB" sz="3600"/>
                  <a:t>INK</a:t>
                </a:r>
                <a:endParaRPr lang="en-GB" sz="5400" b="1"/>
              </a:p>
              <a:p>
                <a:r>
                  <a:rPr lang="en-GB" sz="6000" b="1">
                    <a:solidFill>
                      <a:srgbClr val="00B050"/>
                    </a:solidFill>
                  </a:rPr>
                  <a:t>S</a:t>
                </a:r>
                <a:r>
                  <a:rPr lang="en-GB" sz="3600"/>
                  <a:t>YNTHESIS</a:t>
                </a:r>
                <a:endParaRPr lang="en-GB" sz="5400" b="1"/>
              </a:p>
            </p:txBody>
          </p:sp>
        </p:grpSp>
        <p:pic>
          <p:nvPicPr>
            <p:cNvPr id="7" name="Picture 6">
              <a:extLst>
                <a:ext uri="{FF2B5EF4-FFF2-40B4-BE49-F238E27FC236}">
                  <a16:creationId xmlns:a16="http://schemas.microsoft.com/office/drawing/2014/main" id="{0DC08D70-0D88-44FE-8D53-3712F08082E9}"/>
                </a:ext>
              </a:extLst>
            </p:cNvPr>
            <p:cNvPicPr>
              <a:picLocks noChangeAspect="1"/>
            </p:cNvPicPr>
            <p:nvPr/>
          </p:nvPicPr>
          <p:blipFill rotWithShape="1">
            <a:blip r:embed="rId3"/>
            <a:srcRect l="15494" t="15695" r="13380" b="11524"/>
            <a:stretch/>
          </p:blipFill>
          <p:spPr>
            <a:xfrm>
              <a:off x="11117179" y="172917"/>
              <a:ext cx="946483" cy="674720"/>
            </a:xfrm>
            <a:prstGeom prst="rect">
              <a:avLst/>
            </a:prstGeom>
          </p:spPr>
        </p:pic>
      </p:grpSp>
    </p:spTree>
    <p:extLst>
      <p:ext uri="{BB962C8B-B14F-4D97-AF65-F5344CB8AC3E}">
        <p14:creationId xmlns:p14="http://schemas.microsoft.com/office/powerpoint/2010/main" val="2830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2901"/>
          </a:xfrm>
          <a:solidFill>
            <a:schemeClr val="accent5">
              <a:lumMod val="20000"/>
              <a:lumOff val="80000"/>
            </a:schemeClr>
          </a:solidFill>
        </p:spPr>
        <p:txBody>
          <a:bodyPr>
            <a:normAutofit/>
          </a:bodyPr>
          <a:lstStyle/>
          <a:p>
            <a:r>
              <a:rPr lang="en-GB" b="1" u="sng" dirty="0"/>
              <a:t>Who are you</a:t>
            </a:r>
            <a:r>
              <a:rPr lang="en-GB" u="sng" dirty="0"/>
              <a:t>?/</a:t>
            </a:r>
            <a:r>
              <a:rPr lang="en-GB" b="1" u="sng" dirty="0"/>
              <a:t>Who am I?</a:t>
            </a:r>
          </a:p>
        </p:txBody>
      </p:sp>
      <p:sp>
        <p:nvSpPr>
          <p:cNvPr id="3" name="Content Placeholder 2"/>
          <p:cNvSpPr>
            <a:spLocks noGrp="1"/>
          </p:cNvSpPr>
          <p:nvPr>
            <p:ph idx="1"/>
          </p:nvPr>
        </p:nvSpPr>
        <p:spPr>
          <a:xfrm>
            <a:off x="1775520" y="1417638"/>
            <a:ext cx="8712968" cy="5107706"/>
          </a:xfrm>
          <a:solidFill>
            <a:schemeClr val="accent4">
              <a:lumMod val="20000"/>
              <a:lumOff val="80000"/>
            </a:schemeClr>
          </a:solidFill>
        </p:spPr>
        <p:txBody>
          <a:bodyPr>
            <a:normAutofit/>
          </a:bodyPr>
          <a:lstStyle/>
          <a:p>
            <a:pPr algn="ctr">
              <a:buNone/>
            </a:pPr>
            <a:r>
              <a:rPr lang="en-GB" dirty="0"/>
              <a:t>In your books, using a </a:t>
            </a:r>
            <a:r>
              <a:rPr lang="en-GB" b="1" dirty="0"/>
              <a:t>PENCIL </a:t>
            </a:r>
            <a:r>
              <a:rPr lang="en-GB" dirty="0"/>
              <a:t>draw an outline picture of a person. Put your name in the middle.</a:t>
            </a:r>
          </a:p>
          <a:p>
            <a:pPr algn="ctr">
              <a:buNone/>
            </a:pPr>
            <a:endParaRPr lang="en-GB" dirty="0"/>
          </a:p>
          <a:p>
            <a:pPr algn="ctr">
              <a:buNone/>
            </a:pPr>
            <a:r>
              <a:rPr lang="en-GB" b="1" dirty="0"/>
              <a:t>Now, </a:t>
            </a:r>
            <a:r>
              <a:rPr lang="en-GB" dirty="0"/>
              <a:t> around your person put all the different people you are </a:t>
            </a:r>
            <a:r>
              <a:rPr lang="en-GB" dirty="0" err="1"/>
              <a:t>eg</a:t>
            </a:r>
            <a:r>
              <a:rPr lang="en-GB" dirty="0"/>
              <a:t>. Brother, sister, uncle, aunt, student, niece, nephew etc. etc.</a:t>
            </a:r>
          </a:p>
          <a:p>
            <a:pPr algn="ctr">
              <a:buNone/>
            </a:pPr>
            <a:endParaRPr lang="en-GB" b="1" dirty="0"/>
          </a:p>
          <a:p>
            <a:pPr algn="ctr">
              <a:buNone/>
            </a:pPr>
            <a:r>
              <a:rPr lang="en-GB" b="1" i="1" dirty="0"/>
              <a:t>So</a:t>
            </a:r>
            <a:r>
              <a:rPr lang="en-GB" i="1" dirty="0"/>
              <a:t> are you a lot of different people or one person with different roles?</a:t>
            </a:r>
          </a:p>
          <a:p>
            <a:pPr algn="ctr">
              <a:buNone/>
            </a:pPr>
            <a:endParaRPr lang="en-GB" dirty="0"/>
          </a:p>
          <a:p>
            <a:pPr algn="ctr">
              <a:buNone/>
            </a:pPr>
            <a:r>
              <a:rPr lang="en-GB" b="1" dirty="0">
                <a:solidFill>
                  <a:srgbClr val="00B0F0"/>
                </a:solidFill>
              </a:rPr>
              <a:t>This thought will help with the next part of the lesson</a:t>
            </a:r>
          </a:p>
        </p:txBody>
      </p:sp>
      <p:pic>
        <p:nvPicPr>
          <p:cNvPr id="4" name="Picture 2" descr="Welcome Students! - Lessons - Blendspace">
            <a:extLst>
              <a:ext uri="{FF2B5EF4-FFF2-40B4-BE49-F238E27FC236}">
                <a16:creationId xmlns:a16="http://schemas.microsoft.com/office/drawing/2014/main" id="{C719FBB5-C76A-42E5-8547-3D4ED8EC3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493" y="120268"/>
            <a:ext cx="1412613" cy="1412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w to Kick Butt When You Have 5 Minutes">
            <a:extLst>
              <a:ext uri="{FF2B5EF4-FFF2-40B4-BE49-F238E27FC236}">
                <a16:creationId xmlns:a16="http://schemas.microsoft.com/office/drawing/2014/main" id="{2B20B8C6-2CAF-45DA-8343-30C4C368A1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8" y="410148"/>
            <a:ext cx="789272" cy="832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u="sng" dirty="0"/>
              <a:t>The </a:t>
            </a:r>
            <a:r>
              <a:rPr lang="en-GB" sz="6000" b="1" u="sng" dirty="0">
                <a:solidFill>
                  <a:srgbClr val="00B0F0"/>
                </a:solidFill>
              </a:rPr>
              <a:t>Tri</a:t>
            </a:r>
            <a:r>
              <a:rPr lang="en-GB" b="1" u="sng" dirty="0"/>
              <a:t>nity</a:t>
            </a:r>
          </a:p>
        </p:txBody>
      </p:sp>
      <p:sp>
        <p:nvSpPr>
          <p:cNvPr id="4" name="Content Placeholder 3"/>
          <p:cNvSpPr>
            <a:spLocks noGrp="1"/>
          </p:cNvSpPr>
          <p:nvPr>
            <p:ph idx="1"/>
          </p:nvPr>
        </p:nvSpPr>
        <p:spPr>
          <a:solidFill>
            <a:schemeClr val="accent4">
              <a:lumMod val="20000"/>
              <a:lumOff val="80000"/>
            </a:schemeClr>
          </a:solidFill>
        </p:spPr>
        <p:txBody>
          <a:bodyPr/>
          <a:lstStyle/>
          <a:p>
            <a:pPr marL="0" indent="0" algn="ctr">
              <a:buNone/>
            </a:pPr>
            <a:r>
              <a:rPr lang="en-GB" b="1" dirty="0"/>
              <a:t>Christians believe in </a:t>
            </a:r>
            <a:r>
              <a:rPr lang="en-GB" u="sng" dirty="0"/>
              <a:t>ONE</a:t>
            </a:r>
            <a:r>
              <a:rPr lang="en-GB" b="1" dirty="0"/>
              <a:t> God who has </a:t>
            </a:r>
            <a:r>
              <a:rPr lang="en-GB" u="sng" dirty="0"/>
              <a:t>THREE</a:t>
            </a:r>
            <a:r>
              <a:rPr lang="en-GB" b="1" dirty="0"/>
              <a:t> elements.</a:t>
            </a:r>
          </a:p>
          <a:p>
            <a:pPr marL="0" indent="0" algn="ctr">
              <a:buNone/>
            </a:pPr>
            <a:r>
              <a:rPr lang="en-GB" sz="4000" dirty="0"/>
              <a:t>Father, Son and Holy Spirit.</a:t>
            </a:r>
          </a:p>
          <a:p>
            <a:endParaRPr lang="en-GB" b="1" dirty="0"/>
          </a:p>
          <a:p>
            <a:pPr marL="0" indent="0" algn="ctr">
              <a:buNone/>
            </a:pPr>
            <a:r>
              <a:rPr lang="en-GB" b="1" dirty="0"/>
              <a:t>It could be helpful to think about H</a:t>
            </a:r>
            <a:r>
              <a:rPr lang="en-GB" b="1" baseline="-25000" dirty="0"/>
              <a:t>2</a:t>
            </a:r>
            <a:r>
              <a:rPr lang="en-GB" b="1" dirty="0"/>
              <a:t>O which can be known in different ways as Water (liquid) Ice (solid) Steam (gas). Each one still has the same chemical formula of H</a:t>
            </a:r>
            <a:r>
              <a:rPr lang="en-GB" b="1" baseline="-25000" dirty="0"/>
              <a:t>2</a:t>
            </a:r>
            <a:r>
              <a:rPr lang="en-GB" b="1" dirty="0"/>
              <a:t>O.</a:t>
            </a:r>
          </a:p>
          <a:p>
            <a:endParaRPr lang="en-GB" dirty="0"/>
          </a:p>
        </p:txBody>
      </p:sp>
      <p:sp>
        <p:nvSpPr>
          <p:cNvPr id="6" name="TextBox 5">
            <a:extLst>
              <a:ext uri="{FF2B5EF4-FFF2-40B4-BE49-F238E27FC236}">
                <a16:creationId xmlns:a16="http://schemas.microsoft.com/office/drawing/2014/main" id="{475BAC1D-25B3-4A3A-BBB0-F140A499A6CC}"/>
              </a:ext>
            </a:extLst>
          </p:cNvPr>
          <p:cNvSpPr txBox="1"/>
          <p:nvPr/>
        </p:nvSpPr>
        <p:spPr>
          <a:xfrm>
            <a:off x="0" y="6550223"/>
            <a:ext cx="6096000" cy="307777"/>
          </a:xfrm>
          <a:prstGeom prst="rect">
            <a:avLst/>
          </a:prstGeom>
          <a:solidFill>
            <a:schemeClr val="bg1"/>
          </a:solidFill>
        </p:spPr>
        <p:txBody>
          <a:bodyPr wrap="square">
            <a:spAutoFit/>
          </a:bodyPr>
          <a:lstStyle/>
          <a:p>
            <a:pPr marL="0" indent="0" fontAlgn="base">
              <a:buNone/>
            </a:pPr>
            <a:r>
              <a:rPr lang="en-US" sz="1400" dirty="0"/>
              <a:t>To </a:t>
            </a:r>
            <a:r>
              <a:rPr lang="en-US" sz="1400" b="1" dirty="0">
                <a:solidFill>
                  <a:srgbClr val="FF0066"/>
                </a:solidFill>
              </a:rPr>
              <a:t>understand</a:t>
            </a:r>
            <a:r>
              <a:rPr lang="en-US" sz="1400" dirty="0"/>
              <a:t> and </a:t>
            </a:r>
            <a:r>
              <a:rPr lang="en-US" sz="1400" b="1" dirty="0">
                <a:solidFill>
                  <a:srgbClr val="00B0F0"/>
                </a:solidFill>
              </a:rPr>
              <a:t>analyse</a:t>
            </a:r>
            <a:r>
              <a:rPr lang="en-US" sz="1400" dirty="0"/>
              <a:t> the concepts of the oneness of God and the Trinity.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t1.gstatic.com/images?q=tbn:ANd9GcQSsnJnQ6SxHuQ0kx8gJ6Mqc8-6belZhXD8xqefViqw5zNOR0RYIg:www.waterweb.org/wp-content/uploads/2010/08/water-conserv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477" y="4434713"/>
            <a:ext cx="4658604" cy="21328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1-news.softpedia-static.com/images/news2/Steam-Now-Produced-from-Almost-Freezing-Water-2.jpg?135401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3" y="849021"/>
            <a:ext cx="3760093" cy="24949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n4you.org/kobaan/RW/files/page0_blog_entry119_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653" y="4446613"/>
            <a:ext cx="3376713" cy="23355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arm3.staticflickr.com/2789/4267422276_f6d40d0b5d_z.jpg?zz=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471" y="692696"/>
            <a:ext cx="908615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0-#ppt_w/2"/>
                                          </p:val>
                                        </p:tav>
                                        <p:tav tm="100000">
                                          <p:val>
                                            <p:strVal val="#ppt_x"/>
                                          </p:val>
                                        </p:tav>
                                      </p:tavLst>
                                    </p:anim>
                                    <p:anim calcmode="lin" valueType="num">
                                      <p:cBhvr additive="base">
                                        <p:cTn id="20"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fade">
                                      <p:cBhvr>
                                        <p:cTn id="25" dur="500"/>
                                        <p:tgtEl>
                                          <p:spTgt spid="3080"/>
                                        </p:tgtEl>
                                      </p:cBhvr>
                                    </p:animEffect>
                                  </p:childTnLst>
                                </p:cTn>
                              </p:par>
                              <p:par>
                                <p:cTn id="26" presetID="10" presetClass="exit" presetSubtype="0" fill="hold" nodeType="withEffect">
                                  <p:stCondLst>
                                    <p:cond delay="0"/>
                                  </p:stCondLst>
                                  <p:childTnLst>
                                    <p:animEffect transition="out" filter="fade">
                                      <p:cBhvr>
                                        <p:cTn id="27" dur="500"/>
                                        <p:tgtEl>
                                          <p:spTgt spid="3074"/>
                                        </p:tgtEl>
                                      </p:cBhvr>
                                    </p:animEffect>
                                    <p:set>
                                      <p:cBhvr>
                                        <p:cTn id="28" dur="1" fill="hold">
                                          <p:stCondLst>
                                            <p:cond delay="499"/>
                                          </p:stCondLst>
                                        </p:cTn>
                                        <p:tgtEl>
                                          <p:spTgt spid="307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078"/>
                                        </p:tgtEl>
                                      </p:cBhvr>
                                    </p:animEffect>
                                    <p:set>
                                      <p:cBhvr>
                                        <p:cTn id="31" dur="1" fill="hold">
                                          <p:stCondLst>
                                            <p:cond delay="499"/>
                                          </p:stCondLst>
                                        </p:cTn>
                                        <p:tgtEl>
                                          <p:spTgt spid="3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logs.telegraph.co.uk/news/files/2014/03/marsbar_156028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692696"/>
            <a:ext cx="862595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0/0c/Irish_clov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620689"/>
            <a:ext cx="2895600" cy="2876551"/>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6826083" y="1014847"/>
            <a:ext cx="2880320" cy="2088232"/>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927648" y="4005064"/>
            <a:ext cx="6624736" cy="2123658"/>
          </a:xfrm>
          <a:prstGeom prst="rect">
            <a:avLst/>
          </a:prstGeom>
          <a:noFill/>
        </p:spPr>
        <p:txBody>
          <a:bodyPr wrap="square" rtlCol="0">
            <a:spAutoFit/>
          </a:bodyPr>
          <a:lstStyle/>
          <a:p>
            <a:pPr algn="ctr"/>
            <a:r>
              <a:rPr lang="en-GB" sz="4400" b="1" i="1" u="sng" dirty="0"/>
              <a:t>Are these shapes a good representation of the Trinity?</a:t>
            </a:r>
          </a:p>
        </p:txBody>
      </p:sp>
    </p:spTree>
    <p:extLst>
      <p:ext uri="{BB962C8B-B14F-4D97-AF65-F5344CB8AC3E}">
        <p14:creationId xmlns:p14="http://schemas.microsoft.com/office/powerpoint/2010/main" val="134758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0" y="116632"/>
            <a:ext cx="8568952" cy="6124754"/>
          </a:xfrm>
          <a:prstGeom prst="rect">
            <a:avLst/>
          </a:prstGeom>
          <a:solidFill>
            <a:schemeClr val="accent2">
              <a:lumMod val="20000"/>
              <a:lumOff val="80000"/>
            </a:schemeClr>
          </a:solidFill>
        </p:spPr>
        <p:txBody>
          <a:bodyPr wrap="square" rtlCol="0">
            <a:spAutoFit/>
          </a:bodyPr>
          <a:lstStyle/>
          <a:p>
            <a:r>
              <a:rPr lang="en-GB" b="1" u="sng" dirty="0"/>
              <a:t>Task:</a:t>
            </a:r>
          </a:p>
          <a:p>
            <a:endParaRPr lang="en-GB" b="1" u="sng" dirty="0"/>
          </a:p>
          <a:p>
            <a:pPr algn="ctr"/>
            <a:r>
              <a:rPr lang="en-GB" sz="4400" dirty="0"/>
              <a:t>Using the pictures on your table, how would you describe each part of the Trinity? Copy and complete the sentence below</a:t>
            </a:r>
          </a:p>
          <a:p>
            <a:pPr algn="ctr"/>
            <a:endParaRPr lang="en-GB" sz="4800" i="1" dirty="0"/>
          </a:p>
          <a:p>
            <a:pPr algn="ctr"/>
            <a:r>
              <a:rPr lang="en-GB" sz="4400" i="1" dirty="0">
                <a:solidFill>
                  <a:srgbClr val="0070C0"/>
                </a:solidFill>
              </a:rPr>
              <a:t>“Looking at this picture, I think God the (Son/Father/Holy Spirit) is ……………………………… because……”</a:t>
            </a:r>
          </a:p>
        </p:txBody>
      </p:sp>
      <p:sp>
        <p:nvSpPr>
          <p:cNvPr id="5" name="TextBox 4">
            <a:extLst>
              <a:ext uri="{FF2B5EF4-FFF2-40B4-BE49-F238E27FC236}">
                <a16:creationId xmlns:a16="http://schemas.microsoft.com/office/drawing/2014/main" id="{2D673213-4D90-4AAA-B0A7-B37B1D0B5FA2}"/>
              </a:ext>
            </a:extLst>
          </p:cNvPr>
          <p:cNvSpPr txBox="1"/>
          <p:nvPr/>
        </p:nvSpPr>
        <p:spPr>
          <a:xfrm>
            <a:off x="0" y="6550223"/>
            <a:ext cx="6096000" cy="307777"/>
          </a:xfrm>
          <a:prstGeom prst="rect">
            <a:avLst/>
          </a:prstGeom>
          <a:solidFill>
            <a:schemeClr val="bg1"/>
          </a:solidFill>
        </p:spPr>
        <p:txBody>
          <a:bodyPr wrap="square">
            <a:spAutoFit/>
          </a:bodyPr>
          <a:lstStyle/>
          <a:p>
            <a:pPr marL="0" indent="0" fontAlgn="base">
              <a:buNone/>
            </a:pPr>
            <a:r>
              <a:rPr lang="en-US" sz="1400" dirty="0"/>
              <a:t>To </a:t>
            </a:r>
            <a:r>
              <a:rPr lang="en-US" sz="1400" b="1" dirty="0">
                <a:solidFill>
                  <a:srgbClr val="FF0066"/>
                </a:solidFill>
              </a:rPr>
              <a:t>understand</a:t>
            </a:r>
            <a:r>
              <a:rPr lang="en-US" sz="1400" dirty="0"/>
              <a:t> and </a:t>
            </a:r>
            <a:r>
              <a:rPr lang="en-US" sz="1400" b="1" dirty="0">
                <a:solidFill>
                  <a:srgbClr val="00B0F0"/>
                </a:solidFill>
              </a:rPr>
              <a:t>analyse</a:t>
            </a:r>
            <a:r>
              <a:rPr lang="en-US" sz="1400" dirty="0"/>
              <a:t> the concepts of the oneness of God and the Trinity.</a:t>
            </a:r>
          </a:p>
        </p:txBody>
      </p:sp>
    </p:spTree>
    <p:extLst>
      <p:ext uri="{BB962C8B-B14F-4D97-AF65-F5344CB8AC3E}">
        <p14:creationId xmlns:p14="http://schemas.microsoft.com/office/powerpoint/2010/main" val="269795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The Trinity</a:t>
            </a:r>
          </a:p>
        </p:txBody>
      </p:sp>
      <p:sp>
        <p:nvSpPr>
          <p:cNvPr id="3" name="Content Placeholder 2"/>
          <p:cNvSpPr>
            <a:spLocks noGrp="1"/>
          </p:cNvSpPr>
          <p:nvPr>
            <p:ph idx="1"/>
          </p:nvPr>
        </p:nvSpPr>
        <p:spPr/>
        <p:txBody>
          <a:bodyPr/>
          <a:lstStyle/>
          <a:p>
            <a:pPr>
              <a:buNone/>
            </a:pPr>
            <a:r>
              <a:rPr lang="en-GB" u="sng" dirty="0"/>
              <a:t>In pairs</a:t>
            </a:r>
            <a:r>
              <a:rPr lang="en-GB" dirty="0"/>
              <a:t>:  </a:t>
            </a:r>
          </a:p>
          <a:p>
            <a:pPr algn="ctr">
              <a:buNone/>
            </a:pPr>
            <a:endParaRPr lang="en-GB" dirty="0"/>
          </a:p>
        </p:txBody>
      </p:sp>
      <p:sp>
        <p:nvSpPr>
          <p:cNvPr id="4" name="Rectangle 3"/>
          <p:cNvSpPr/>
          <p:nvPr/>
        </p:nvSpPr>
        <p:spPr>
          <a:xfrm>
            <a:off x="2423592" y="2348881"/>
            <a:ext cx="7128792" cy="2800767"/>
          </a:xfrm>
          <a:prstGeom prst="rect">
            <a:avLst/>
          </a:prstGeom>
        </p:spPr>
        <p:txBody>
          <a:bodyPr wrap="square">
            <a:spAutoFit/>
          </a:bodyPr>
          <a:lstStyle/>
          <a:p>
            <a:pPr algn="ctr"/>
            <a:r>
              <a:rPr lang="en-GB" sz="4400" b="1" dirty="0"/>
              <a:t>Read each of the following descriptions and decide if you think it is describing the Father, Son or Holy Spirit.</a:t>
            </a:r>
          </a:p>
        </p:txBody>
      </p:sp>
      <p:sp>
        <p:nvSpPr>
          <p:cNvPr id="7" name="TextBox 6">
            <a:extLst>
              <a:ext uri="{FF2B5EF4-FFF2-40B4-BE49-F238E27FC236}">
                <a16:creationId xmlns:a16="http://schemas.microsoft.com/office/drawing/2014/main" id="{625093D8-B3E6-4818-B0BF-6FFBAAFF37D0}"/>
              </a:ext>
            </a:extLst>
          </p:cNvPr>
          <p:cNvSpPr txBox="1"/>
          <p:nvPr/>
        </p:nvSpPr>
        <p:spPr>
          <a:xfrm>
            <a:off x="0" y="6530942"/>
            <a:ext cx="7315200" cy="307777"/>
          </a:xfrm>
          <a:prstGeom prst="rect">
            <a:avLst/>
          </a:prstGeom>
          <a:solidFill>
            <a:schemeClr val="bg1"/>
          </a:solidFill>
        </p:spPr>
        <p:txBody>
          <a:bodyPr wrap="square">
            <a:spAutoFit/>
          </a:bodyPr>
          <a:lstStyle/>
          <a:p>
            <a:pPr marL="0" indent="0" fontAlgn="base">
              <a:buNone/>
            </a:pPr>
            <a:r>
              <a:rPr lang="en-US" sz="1400" dirty="0"/>
              <a:t>To </a:t>
            </a:r>
            <a:r>
              <a:rPr lang="en-US" sz="1400" b="1" dirty="0">
                <a:solidFill>
                  <a:srgbClr val="FF0066"/>
                </a:solidFill>
              </a:rPr>
              <a:t>understand</a:t>
            </a:r>
            <a:r>
              <a:rPr lang="en-US" sz="1400" dirty="0"/>
              <a:t> and </a:t>
            </a:r>
            <a:r>
              <a:rPr lang="en-US" sz="1400" b="1" dirty="0">
                <a:solidFill>
                  <a:srgbClr val="00B0F0"/>
                </a:solidFill>
              </a:rPr>
              <a:t>analyse</a:t>
            </a:r>
            <a:r>
              <a:rPr lang="en-US" sz="1400" dirty="0"/>
              <a:t> the concepts of the oneness of God and the Trinity.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7" ma:contentTypeDescription="Create a new document." ma:contentTypeScope="" ma:versionID="b7bbdc99fb1c7df76d563a6df0682bd2">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efc9afa921f4e05e8f0e8841263f9da2"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085350-7656-481F-9C92-A8BEA48AA597}">
  <ds:schemaRefs>
    <ds:schemaRef ds:uri="http://schemas.microsoft.com/sharepoint/v3/contenttype/forms"/>
  </ds:schemaRefs>
</ds:datastoreItem>
</file>

<file path=customXml/itemProps2.xml><?xml version="1.0" encoding="utf-8"?>
<ds:datastoreItem xmlns:ds="http://schemas.openxmlformats.org/officeDocument/2006/customXml" ds:itemID="{6D454AB3-7F48-44D4-B398-B71F3F483F26}">
  <ds:schemaRefs>
    <ds:schemaRef ds:uri="http://schemas.microsoft.com/office/2006/metadata/properties"/>
    <ds:schemaRef ds:uri="http://schemas.microsoft.com/office/infopath/2007/PartnerControls"/>
    <ds:schemaRef ds:uri="67e4d28b-84d4-496d-83de-d60e9caa6883"/>
    <ds:schemaRef ds:uri="53038477-11b9-4b50-bb37-4d087f9619fe"/>
  </ds:schemaRefs>
</ds:datastoreItem>
</file>

<file path=customXml/itemProps3.xml><?xml version="1.0" encoding="utf-8"?>
<ds:datastoreItem xmlns:ds="http://schemas.openxmlformats.org/officeDocument/2006/customXml" ds:itemID="{C8B42969-2591-4389-80F0-1B70FE7FA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38477-11b9-4b50-bb37-4d087f9619fe"/>
    <ds:schemaRef ds:uri="67e4d28b-84d4-496d-83de-d60e9caa6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12313</TotalTime>
  <Words>821</Words>
  <Application>Microsoft Office PowerPoint</Application>
  <PresentationFormat>Widescreen</PresentationFormat>
  <Paragraphs>93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Trebuchet MS</vt:lpstr>
      <vt:lpstr>Office Theme</vt:lpstr>
      <vt:lpstr>Oneness of God &amp; The Trinity</vt:lpstr>
      <vt:lpstr>Learning Intentions:</vt:lpstr>
      <vt:lpstr>Who are you?/Who am I?</vt:lpstr>
      <vt:lpstr>The Trinity</vt:lpstr>
      <vt:lpstr>PowerPoint Presentation</vt:lpstr>
      <vt:lpstr>PowerPoint Presentation</vt:lpstr>
      <vt:lpstr>PowerPoint Presentation</vt:lpstr>
      <vt:lpstr>PowerPoint Presentation</vt:lpstr>
      <vt:lpstr>The Trinity</vt:lpstr>
      <vt:lpstr>PowerPoint Presentation</vt:lpstr>
      <vt:lpstr>God the Father</vt:lpstr>
      <vt:lpstr>God the Son</vt:lpstr>
      <vt:lpstr>God the Holy Spirit</vt:lpstr>
      <vt:lpstr>TASK</vt:lpstr>
      <vt:lpstr>PowerPoint Presentation</vt:lpstr>
      <vt:lpstr>PowerPoint Presentation</vt:lpstr>
      <vt:lpstr>Tasks</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sstewart</dc:creator>
  <cp:lastModifiedBy>Nicky Maknun (DEA Staff)</cp:lastModifiedBy>
  <cp:revision>55</cp:revision>
  <dcterms:created xsi:type="dcterms:W3CDTF">2014-10-01T11:32:28Z</dcterms:created>
  <dcterms:modified xsi:type="dcterms:W3CDTF">2025-02-26T09:55:50Z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