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D4FF"/>
    <a:srgbClr val="EDB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44"/>
    <p:restoredTop sz="94719"/>
  </p:normalViewPr>
  <p:slideViewPr>
    <p:cSldViewPr snapToGrid="0" snapToObjects="1">
      <p:cViewPr varScale="1">
        <p:scale>
          <a:sx n="98" d="100"/>
          <a:sy n="98" d="100"/>
        </p:scale>
        <p:origin x="122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customXml" Target="../customXml/item3.xml"/><Relationship Id="rId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182363-7DDF-5940-8C1D-CE0EA95B9BEC}" type="datetimeFigureOut">
              <a:rPr lang="en-US" smtClean="0"/>
              <a:t>4/21/18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A7134-F960-DF4B-B006-5DF46CBF9FA3}" type="slidenum">
              <a:rPr lang="en-US" smtClean="0"/>
              <a:t>‹#›</a:t>
            </a:fld>
            <a:endParaRPr lang="en-US"/>
          </a:p>
        </p:txBody>
      </p:sp>
    </p:spTree>
    <p:extLst>
      <p:ext uri="{BB962C8B-B14F-4D97-AF65-F5344CB8AC3E}">
        <p14:creationId xmlns:p14="http://schemas.microsoft.com/office/powerpoint/2010/main" val="5478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182363-7DDF-5940-8C1D-CE0EA95B9BEC}" type="datetimeFigureOut">
              <a:rPr lang="en-US" smtClean="0"/>
              <a:t>4/21/18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A7134-F960-DF4B-B006-5DF46CBF9FA3}" type="slidenum">
              <a:rPr lang="en-US" smtClean="0"/>
              <a:t>‹#›</a:t>
            </a:fld>
            <a:endParaRPr lang="en-US"/>
          </a:p>
        </p:txBody>
      </p:sp>
    </p:spTree>
    <p:extLst>
      <p:ext uri="{BB962C8B-B14F-4D97-AF65-F5344CB8AC3E}">
        <p14:creationId xmlns:p14="http://schemas.microsoft.com/office/powerpoint/2010/main" val="1713334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182363-7DDF-5940-8C1D-CE0EA95B9BEC}" type="datetimeFigureOut">
              <a:rPr lang="en-US" smtClean="0"/>
              <a:t>4/21/18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A7134-F960-DF4B-B006-5DF46CBF9FA3}" type="slidenum">
              <a:rPr lang="en-US" smtClean="0"/>
              <a:t>‹#›</a:t>
            </a:fld>
            <a:endParaRPr lang="en-US"/>
          </a:p>
        </p:txBody>
      </p:sp>
    </p:spTree>
    <p:extLst>
      <p:ext uri="{BB962C8B-B14F-4D97-AF65-F5344CB8AC3E}">
        <p14:creationId xmlns:p14="http://schemas.microsoft.com/office/powerpoint/2010/main" val="397424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182363-7DDF-5940-8C1D-CE0EA95B9BEC}" type="datetimeFigureOut">
              <a:rPr lang="en-US" smtClean="0"/>
              <a:t>4/21/18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A7134-F960-DF4B-B006-5DF46CBF9FA3}" type="slidenum">
              <a:rPr lang="en-US" smtClean="0"/>
              <a:t>‹#›</a:t>
            </a:fld>
            <a:endParaRPr lang="en-US"/>
          </a:p>
        </p:txBody>
      </p:sp>
    </p:spTree>
    <p:extLst>
      <p:ext uri="{BB962C8B-B14F-4D97-AF65-F5344CB8AC3E}">
        <p14:creationId xmlns:p14="http://schemas.microsoft.com/office/powerpoint/2010/main" val="1890517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182363-7DDF-5940-8C1D-CE0EA95B9BEC}" type="datetimeFigureOut">
              <a:rPr lang="en-US" smtClean="0"/>
              <a:t>4/21/18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A7134-F960-DF4B-B006-5DF46CBF9FA3}" type="slidenum">
              <a:rPr lang="en-US" smtClean="0"/>
              <a:t>‹#›</a:t>
            </a:fld>
            <a:endParaRPr lang="en-US"/>
          </a:p>
        </p:txBody>
      </p:sp>
    </p:spTree>
    <p:extLst>
      <p:ext uri="{BB962C8B-B14F-4D97-AF65-F5344CB8AC3E}">
        <p14:creationId xmlns:p14="http://schemas.microsoft.com/office/powerpoint/2010/main" val="1900762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182363-7DDF-5940-8C1D-CE0EA95B9BEC}" type="datetimeFigureOut">
              <a:rPr lang="en-US" smtClean="0"/>
              <a:t>4/21/18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9A7134-F960-DF4B-B006-5DF46CBF9FA3}" type="slidenum">
              <a:rPr lang="en-US" smtClean="0"/>
              <a:t>‹#›</a:t>
            </a:fld>
            <a:endParaRPr lang="en-US"/>
          </a:p>
        </p:txBody>
      </p:sp>
    </p:spTree>
    <p:extLst>
      <p:ext uri="{BB962C8B-B14F-4D97-AF65-F5344CB8AC3E}">
        <p14:creationId xmlns:p14="http://schemas.microsoft.com/office/powerpoint/2010/main" val="148772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182363-7DDF-5940-8C1D-CE0EA95B9BEC}" type="datetimeFigureOut">
              <a:rPr lang="en-US" smtClean="0"/>
              <a:t>4/21/18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9A7134-F960-DF4B-B006-5DF46CBF9FA3}" type="slidenum">
              <a:rPr lang="en-US" smtClean="0"/>
              <a:t>‹#›</a:t>
            </a:fld>
            <a:endParaRPr lang="en-US"/>
          </a:p>
        </p:txBody>
      </p:sp>
    </p:spTree>
    <p:extLst>
      <p:ext uri="{BB962C8B-B14F-4D97-AF65-F5344CB8AC3E}">
        <p14:creationId xmlns:p14="http://schemas.microsoft.com/office/powerpoint/2010/main" val="753450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182363-7DDF-5940-8C1D-CE0EA95B9BEC}" type="datetimeFigureOut">
              <a:rPr lang="en-US" smtClean="0"/>
              <a:t>4/21/18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9A7134-F960-DF4B-B006-5DF46CBF9FA3}" type="slidenum">
              <a:rPr lang="en-US" smtClean="0"/>
              <a:t>‹#›</a:t>
            </a:fld>
            <a:endParaRPr lang="en-US"/>
          </a:p>
        </p:txBody>
      </p:sp>
    </p:spTree>
    <p:extLst>
      <p:ext uri="{BB962C8B-B14F-4D97-AF65-F5344CB8AC3E}">
        <p14:creationId xmlns:p14="http://schemas.microsoft.com/office/powerpoint/2010/main" val="168532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182363-7DDF-5940-8C1D-CE0EA95B9BEC}" type="datetimeFigureOut">
              <a:rPr lang="en-US" smtClean="0"/>
              <a:t>4/21/18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9A7134-F960-DF4B-B006-5DF46CBF9FA3}" type="slidenum">
              <a:rPr lang="en-US" smtClean="0"/>
              <a:t>‹#›</a:t>
            </a:fld>
            <a:endParaRPr lang="en-US"/>
          </a:p>
        </p:txBody>
      </p:sp>
    </p:spTree>
    <p:extLst>
      <p:ext uri="{BB962C8B-B14F-4D97-AF65-F5344CB8AC3E}">
        <p14:creationId xmlns:p14="http://schemas.microsoft.com/office/powerpoint/2010/main" val="2075857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182363-7DDF-5940-8C1D-CE0EA95B9BEC}" type="datetimeFigureOut">
              <a:rPr lang="en-US" smtClean="0"/>
              <a:t>4/21/18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9A7134-F960-DF4B-B006-5DF46CBF9FA3}" type="slidenum">
              <a:rPr lang="en-US" smtClean="0"/>
              <a:t>‹#›</a:t>
            </a:fld>
            <a:endParaRPr lang="en-US"/>
          </a:p>
        </p:txBody>
      </p:sp>
    </p:spTree>
    <p:extLst>
      <p:ext uri="{BB962C8B-B14F-4D97-AF65-F5344CB8AC3E}">
        <p14:creationId xmlns:p14="http://schemas.microsoft.com/office/powerpoint/2010/main" val="921959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182363-7DDF-5940-8C1D-CE0EA95B9BEC}" type="datetimeFigureOut">
              <a:rPr lang="en-US" smtClean="0"/>
              <a:t>4/21/18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9A7134-F960-DF4B-B006-5DF46CBF9FA3}" type="slidenum">
              <a:rPr lang="en-US" smtClean="0"/>
              <a:t>‹#›</a:t>
            </a:fld>
            <a:endParaRPr lang="en-US"/>
          </a:p>
        </p:txBody>
      </p:sp>
    </p:spTree>
    <p:extLst>
      <p:ext uri="{BB962C8B-B14F-4D97-AF65-F5344CB8AC3E}">
        <p14:creationId xmlns:p14="http://schemas.microsoft.com/office/powerpoint/2010/main" val="12724671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82363-7DDF-5940-8C1D-CE0EA95B9BEC}" type="datetimeFigureOut">
              <a:rPr lang="en-US" smtClean="0"/>
              <a:t>4/21/18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9A7134-F960-DF4B-B006-5DF46CBF9FA3}" type="slidenum">
              <a:rPr lang="en-US" smtClean="0"/>
              <a:t>‹#›</a:t>
            </a:fld>
            <a:endParaRPr lang="en-US"/>
          </a:p>
        </p:txBody>
      </p:sp>
    </p:spTree>
    <p:extLst>
      <p:ext uri="{BB962C8B-B14F-4D97-AF65-F5344CB8AC3E}">
        <p14:creationId xmlns:p14="http://schemas.microsoft.com/office/powerpoint/2010/main" val="134034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5.tiff"/><Relationship Id="rId5"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241214"/>
            <a:ext cx="9144000" cy="2387600"/>
          </a:xfrm>
        </p:spPr>
        <p:txBody>
          <a:bodyPr/>
          <a:lstStyle/>
          <a:p>
            <a:r>
              <a:rPr lang="en-US" b="1" u="sng" smtClean="0"/>
              <a:t>Christian practices </a:t>
            </a:r>
            <a:r>
              <a:rPr lang="en-US" dirty="0" smtClean="0"/>
              <a:t/>
            </a:r>
            <a:br>
              <a:rPr lang="en-US" dirty="0" smtClean="0"/>
            </a:br>
            <a:r>
              <a:rPr lang="en-US" i="1" dirty="0" smtClean="0"/>
              <a:t>Worship &amp; Prayer</a:t>
            </a:r>
            <a:endParaRPr lang="en-US" i="1" dirty="0"/>
          </a:p>
        </p:txBody>
      </p:sp>
      <p:sp>
        <p:nvSpPr>
          <p:cNvPr id="3" name="Subtitle 2"/>
          <p:cNvSpPr>
            <a:spLocks noGrp="1"/>
          </p:cNvSpPr>
          <p:nvPr>
            <p:ph type="subTitle" idx="1"/>
          </p:nvPr>
        </p:nvSpPr>
        <p:spPr>
          <a:xfrm>
            <a:off x="1524000" y="5922674"/>
            <a:ext cx="9144000" cy="491980"/>
          </a:xfrm>
        </p:spPr>
        <p:txBody>
          <a:bodyPr/>
          <a:lstStyle/>
          <a:p>
            <a:r>
              <a:rPr lang="en-US" dirty="0" smtClean="0"/>
              <a:t>Tuesday 24</a:t>
            </a:r>
            <a:r>
              <a:rPr lang="en-US" baseline="30000" dirty="0" smtClean="0"/>
              <a:t>th</a:t>
            </a:r>
            <a:r>
              <a:rPr lang="en-US" dirty="0" smtClean="0"/>
              <a:t> April</a:t>
            </a:r>
            <a:endParaRPr lang="en-US" dirty="0"/>
          </a:p>
        </p:txBody>
      </p:sp>
    </p:spTree>
    <p:extLst>
      <p:ext uri="{BB962C8B-B14F-4D97-AF65-F5344CB8AC3E}">
        <p14:creationId xmlns:p14="http://schemas.microsoft.com/office/powerpoint/2010/main" val="841765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27" y="-161350"/>
            <a:ext cx="10515600" cy="1325563"/>
          </a:xfrm>
        </p:spPr>
        <p:txBody>
          <a:bodyPr/>
          <a:lstStyle/>
          <a:p>
            <a:r>
              <a:rPr lang="en-US" b="1" u="sng" smtClean="0"/>
              <a:t>What do I need to know?</a:t>
            </a:r>
            <a:endParaRPr lang="en-US" b="1" u="sng"/>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555305"/>
              </p:ext>
            </p:extLst>
          </p:nvPr>
        </p:nvGraphicFramePr>
        <p:xfrm>
          <a:off x="235527" y="1164213"/>
          <a:ext cx="11693236" cy="5485972"/>
        </p:xfrm>
        <a:graphic>
          <a:graphicData uri="http://schemas.openxmlformats.org/drawingml/2006/table">
            <a:tbl>
              <a:tblPr firstRow="1" firstCol="1" bandRow="1">
                <a:tableStyleId>{5C22544A-7EE6-4342-B048-85BDC9FD1C3A}</a:tableStyleId>
              </a:tblPr>
              <a:tblGrid>
                <a:gridCol w="11693236"/>
              </a:tblGrid>
              <a:tr h="382596">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Liturgical and non-liturgical worship (How do different Christian churches worship?)</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382596">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Formal and informal worship (What is the difference?)</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382596">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The Bible in worship (How is the Bible used in Christian worship?)</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382596">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Private worship (What are the benefits of private worship?)</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382596">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Prayer, and the Lord’s Prayer (Why is the Lord’s Prayer significant?  Why pray at all?)</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382596">
                <a:tc>
                  <a:txBody>
                    <a:bodyPr/>
                    <a:lstStyle/>
                    <a:p>
                      <a:pPr marL="342900" marR="0" lvl="0" indent="-342900" algn="l">
                        <a:lnSpc>
                          <a:spcPct val="107000"/>
                        </a:lnSpc>
                        <a:spcBef>
                          <a:spcPts val="0"/>
                        </a:spcBef>
                        <a:spcAft>
                          <a:spcPts val="0"/>
                        </a:spcAft>
                        <a:buSzPts val="1200"/>
                        <a:buFont typeface="Symbol" charset="2"/>
                        <a:buChar char=""/>
                      </a:pPr>
                      <a:r>
                        <a:rPr lang="en-GB" sz="1600">
                          <a:solidFill>
                            <a:schemeClr val="tx1"/>
                          </a:solidFill>
                          <a:effectLst/>
                        </a:rPr>
                        <a:t>The meaning of sacraments (What is a sacrament?)</a:t>
                      </a:r>
                      <a:endParaRPr lang="en-GB" sz="160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7410">
                <a:tc>
                  <a:txBody>
                    <a:bodyPr/>
                    <a:lstStyle/>
                    <a:p>
                      <a:pPr marL="342900" marR="0" lvl="0" indent="-342900" algn="l">
                        <a:lnSpc>
                          <a:spcPct val="107000"/>
                        </a:lnSpc>
                        <a:spcBef>
                          <a:spcPts val="0"/>
                        </a:spcBef>
                        <a:spcAft>
                          <a:spcPts val="0"/>
                        </a:spcAft>
                        <a:buSzPts val="1200"/>
                        <a:buFont typeface="Symbol" charset="2"/>
                        <a:buChar char=""/>
                      </a:pPr>
                      <a:r>
                        <a:rPr lang="en-GB" sz="1600">
                          <a:solidFill>
                            <a:schemeClr val="tx1"/>
                          </a:solidFill>
                          <a:effectLst/>
                        </a:rPr>
                        <a:t>Baptism – infant and believer’s (Why do Christians have different beliefs about when a person should be baptised?)</a:t>
                      </a:r>
                      <a:endParaRPr lang="en-GB" sz="160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2596">
                <a:tc>
                  <a:txBody>
                    <a:bodyPr/>
                    <a:lstStyle/>
                    <a:p>
                      <a:pPr marL="342900" marR="0" lvl="0" indent="-342900" algn="l">
                        <a:lnSpc>
                          <a:spcPct val="107000"/>
                        </a:lnSpc>
                        <a:spcBef>
                          <a:spcPts val="0"/>
                        </a:spcBef>
                        <a:spcAft>
                          <a:spcPts val="0"/>
                        </a:spcAft>
                        <a:buSzPts val="1200"/>
                        <a:buFont typeface="Symbol" charset="2"/>
                        <a:buChar char=""/>
                      </a:pPr>
                      <a:r>
                        <a:rPr lang="en-GB" sz="1600">
                          <a:solidFill>
                            <a:schemeClr val="tx1"/>
                          </a:solidFill>
                          <a:effectLst/>
                        </a:rPr>
                        <a:t>Eucharist in Catholicism (What is the sacrament of Holy Communion, and why is it important?)</a:t>
                      </a:r>
                      <a:endParaRPr lang="en-GB" sz="160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2596">
                <a:tc>
                  <a:txBody>
                    <a:bodyPr/>
                    <a:lstStyle/>
                    <a:p>
                      <a:pPr marL="342900" marR="0" lvl="0" indent="-342900" algn="l">
                        <a:lnSpc>
                          <a:spcPct val="107000"/>
                        </a:lnSpc>
                        <a:spcBef>
                          <a:spcPts val="0"/>
                        </a:spcBef>
                        <a:spcAft>
                          <a:spcPts val="0"/>
                        </a:spcAft>
                        <a:buSzPts val="1200"/>
                        <a:buFont typeface="Symbol" charset="2"/>
                        <a:buChar char=""/>
                      </a:pPr>
                      <a:r>
                        <a:rPr lang="en-GB" sz="1600">
                          <a:solidFill>
                            <a:schemeClr val="tx1"/>
                          </a:solidFill>
                          <a:effectLst/>
                        </a:rPr>
                        <a:t>Eucharist in the Church of England (How do C of E beliefs about the Eucharist differ from Catholic beliefs?)</a:t>
                      </a:r>
                      <a:endParaRPr lang="en-GB" sz="160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2596">
                <a:tc>
                  <a:txBody>
                    <a:bodyPr/>
                    <a:lstStyle/>
                    <a:p>
                      <a:pPr marL="342900" marR="0" lvl="0" indent="-342900" algn="l">
                        <a:lnSpc>
                          <a:spcPct val="107000"/>
                        </a:lnSpc>
                        <a:spcBef>
                          <a:spcPts val="0"/>
                        </a:spcBef>
                        <a:spcAft>
                          <a:spcPts val="0"/>
                        </a:spcAft>
                        <a:buSzPts val="1200"/>
                        <a:buFont typeface="Symbol" charset="2"/>
                        <a:buChar char=""/>
                      </a:pPr>
                      <a:r>
                        <a:rPr lang="en-GB" sz="1600">
                          <a:solidFill>
                            <a:schemeClr val="tx1"/>
                          </a:solidFill>
                          <a:effectLst/>
                        </a:rPr>
                        <a:t>Lourdes (Why is Lourdes a place of pilgrimage for Christians today?)</a:t>
                      </a:r>
                      <a:endParaRPr lang="en-GB" sz="160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7410">
                <a:tc>
                  <a:txBody>
                    <a:bodyPr/>
                    <a:lstStyle/>
                    <a:p>
                      <a:pPr marL="342900" marR="0" lvl="0" indent="-342900" algn="l">
                        <a:lnSpc>
                          <a:spcPct val="107000"/>
                        </a:lnSpc>
                        <a:spcBef>
                          <a:spcPts val="0"/>
                        </a:spcBef>
                        <a:spcAft>
                          <a:spcPts val="0"/>
                        </a:spcAft>
                        <a:buSzPts val="1200"/>
                        <a:buFont typeface="Symbol" charset="2"/>
                        <a:buChar char=""/>
                      </a:pPr>
                      <a:r>
                        <a:rPr lang="en-GB" sz="1600">
                          <a:solidFill>
                            <a:schemeClr val="tx1"/>
                          </a:solidFill>
                          <a:effectLst/>
                        </a:rPr>
                        <a:t>The role of the Church in the local community, including food banks and street pastors (Why does the Church provide these things?)</a:t>
                      </a:r>
                      <a:endParaRPr lang="en-GB" sz="160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2596">
                <a:tc>
                  <a:txBody>
                    <a:bodyPr/>
                    <a:lstStyle/>
                    <a:p>
                      <a:pPr marL="342900" marR="0" lvl="0" indent="-342900" algn="l">
                        <a:lnSpc>
                          <a:spcPct val="107000"/>
                        </a:lnSpc>
                        <a:spcBef>
                          <a:spcPts val="0"/>
                        </a:spcBef>
                        <a:spcAft>
                          <a:spcPts val="0"/>
                        </a:spcAft>
                        <a:buSzPts val="1200"/>
                        <a:buFont typeface="Symbol" charset="2"/>
                        <a:buChar char=""/>
                      </a:pPr>
                      <a:r>
                        <a:rPr lang="en-GB" sz="1600">
                          <a:solidFill>
                            <a:schemeClr val="tx1"/>
                          </a:solidFill>
                          <a:effectLst/>
                        </a:rPr>
                        <a:t>The importance of the ‘worldwide Church’ in working for reconciliation</a:t>
                      </a:r>
                      <a:endParaRPr lang="en-GB" sz="160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2596">
                <a:tc>
                  <a:txBody>
                    <a:bodyPr/>
                    <a:lstStyle/>
                    <a:p>
                      <a:pPr marL="342900" marR="0" lvl="0" indent="-342900" algn="l">
                        <a:lnSpc>
                          <a:spcPct val="107000"/>
                        </a:lnSpc>
                        <a:spcBef>
                          <a:spcPts val="0"/>
                        </a:spcBef>
                        <a:spcAft>
                          <a:spcPts val="0"/>
                        </a:spcAft>
                        <a:buSzPts val="1200"/>
                        <a:buFont typeface="Symbol" charset="2"/>
                        <a:buChar char=""/>
                      </a:pPr>
                      <a:r>
                        <a:rPr lang="en-GB" sz="1600">
                          <a:solidFill>
                            <a:schemeClr val="tx1"/>
                          </a:solidFill>
                          <a:effectLst/>
                        </a:rPr>
                        <a:t>How Christian Churches respond to persecution (How do they help?)</a:t>
                      </a:r>
                      <a:endParaRPr lang="en-GB" sz="160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2596">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The work of one Christian charity (</a:t>
                      </a:r>
                      <a:r>
                        <a:rPr lang="en-GB" sz="1600" dirty="0" err="1">
                          <a:solidFill>
                            <a:schemeClr val="tx1"/>
                          </a:solidFill>
                          <a:effectLst/>
                        </a:rPr>
                        <a:t>Tearfund</a:t>
                      </a:r>
                      <a:r>
                        <a:rPr lang="en-GB" sz="1600" dirty="0">
                          <a:solidFill>
                            <a:schemeClr val="tx1"/>
                          </a:solidFill>
                          <a:effectLst/>
                        </a:rPr>
                        <a:t>, Christian Aid, CAFOD)</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078463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872" y="101889"/>
            <a:ext cx="10515600" cy="1325563"/>
          </a:xfrm>
        </p:spPr>
        <p:txBody>
          <a:bodyPr/>
          <a:lstStyle/>
          <a:p>
            <a:r>
              <a:rPr lang="en-US" b="1" u="sng" smtClean="0"/>
              <a:t>What is worship?</a:t>
            </a:r>
            <a:endParaRPr lang="en-US" b="1" u="sng"/>
          </a:p>
        </p:txBody>
      </p:sp>
      <p:sp>
        <p:nvSpPr>
          <p:cNvPr id="3" name="Content Placeholder 2"/>
          <p:cNvSpPr>
            <a:spLocks noGrp="1"/>
          </p:cNvSpPr>
          <p:nvPr>
            <p:ph idx="1"/>
          </p:nvPr>
        </p:nvSpPr>
        <p:spPr>
          <a:xfrm>
            <a:off x="613063" y="1427452"/>
            <a:ext cx="10965873" cy="4904076"/>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worth ship = to give </a:t>
            </a:r>
            <a:r>
              <a:rPr lang="en-US" sz="3600" b="1" dirty="0" smtClean="0"/>
              <a:t>‘worth’ </a:t>
            </a:r>
            <a:r>
              <a:rPr lang="en-US" dirty="0" smtClean="0"/>
              <a:t>to something</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eaLnBrk="1" fontAlgn="auto" latinLnBrk="0" hangingPunct="1">
              <a:lnSpc>
                <a:spcPct val="100000"/>
              </a:lnSpc>
              <a:spcBef>
                <a:spcPts val="0"/>
              </a:spcBef>
              <a:spcAft>
                <a:spcPts val="0"/>
              </a:spcAft>
              <a:buClrTx/>
              <a:buSzTx/>
              <a:buFontTx/>
              <a:buNone/>
              <a:tabLst/>
              <a:defRPr/>
            </a:pPr>
            <a:r>
              <a:rPr lang="en-US" sz="4000" b="1" u="sng" dirty="0" smtClean="0"/>
              <a:t>What is it?</a:t>
            </a:r>
            <a:r>
              <a:rPr lang="en-US" sz="4000" b="1" dirty="0" smtClean="0"/>
              <a:t>  </a:t>
            </a:r>
            <a:r>
              <a:rPr lang="en-US" dirty="0" smtClean="0"/>
              <a:t>Worship is the way in which Christians </a:t>
            </a:r>
            <a:r>
              <a:rPr lang="en-US" sz="4000" b="1" dirty="0" smtClean="0"/>
              <a:t>show</a:t>
            </a:r>
            <a:r>
              <a:rPr lang="en-US" dirty="0" smtClean="0"/>
              <a:t> their deep love, reverence and respect for God.  </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b="1" dirty="0"/>
          </a:p>
          <a:p>
            <a:pPr marL="0" marR="0" lvl="0" indent="0" algn="ctr" defTabSz="914400" eaLnBrk="1" fontAlgn="auto" latinLnBrk="0" hangingPunct="1">
              <a:lnSpc>
                <a:spcPct val="100000"/>
              </a:lnSpc>
              <a:spcBef>
                <a:spcPts val="0"/>
              </a:spcBef>
              <a:spcAft>
                <a:spcPts val="0"/>
              </a:spcAft>
              <a:buClrTx/>
              <a:buSzTx/>
              <a:buFontTx/>
              <a:buNone/>
              <a:tabLst/>
              <a:defRPr/>
            </a:pPr>
            <a:r>
              <a:rPr lang="en-US" sz="4000" b="1" u="sng" dirty="0" smtClean="0"/>
              <a:t>Why?</a:t>
            </a:r>
            <a:r>
              <a:rPr lang="en-US" dirty="0" smtClean="0"/>
              <a:t>  Worship allows Christians to praise and thank God for his blessings, to ask God for forgiveness of sin or to seek God’s help for themselves or others who may be suffering.  Worship helps deepen a Christians relationship with God and gives him or her comfort and strength to live a more truly Christian life.</a:t>
            </a:r>
            <a:endParaRPr lang="en-US" dirty="0"/>
          </a:p>
        </p:txBody>
      </p:sp>
    </p:spTree>
    <p:extLst>
      <p:ext uri="{BB962C8B-B14F-4D97-AF65-F5344CB8AC3E}">
        <p14:creationId xmlns:p14="http://schemas.microsoft.com/office/powerpoint/2010/main" val="82713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245" y="0"/>
            <a:ext cx="10515600" cy="845127"/>
          </a:xfrm>
        </p:spPr>
        <p:txBody>
          <a:bodyPr/>
          <a:lstStyle/>
          <a:p>
            <a:pPr algn="ctr"/>
            <a:r>
              <a:rPr lang="en-US" b="1" u="sng" dirty="0" smtClean="0"/>
              <a:t>Different forms </a:t>
            </a:r>
            <a:r>
              <a:rPr lang="en-US" b="1" u="sng" smtClean="0"/>
              <a:t>of worship</a:t>
            </a:r>
            <a:endParaRPr lang="en-US" b="1" u="sng"/>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5431282"/>
              </p:ext>
            </p:extLst>
          </p:nvPr>
        </p:nvGraphicFramePr>
        <p:xfrm>
          <a:off x="242453" y="845127"/>
          <a:ext cx="11797148" cy="5915775"/>
        </p:xfrm>
        <a:graphic>
          <a:graphicData uri="http://schemas.openxmlformats.org/drawingml/2006/table">
            <a:tbl>
              <a:tblPr firstRow="1" bandRow="1">
                <a:tableStyleId>{5C22544A-7EE6-4342-B048-85BDC9FD1C3A}</a:tableStyleId>
              </a:tblPr>
              <a:tblGrid>
                <a:gridCol w="2949287"/>
                <a:gridCol w="2949287"/>
                <a:gridCol w="2949287"/>
                <a:gridCol w="2949287"/>
              </a:tblGrid>
              <a:tr h="642735">
                <a:tc>
                  <a:txBody>
                    <a:bodyPr/>
                    <a:lstStyle/>
                    <a:p>
                      <a:pPr algn="ctr"/>
                      <a:r>
                        <a:rPr lang="en-US" sz="3200" dirty="0" smtClean="0">
                          <a:solidFill>
                            <a:schemeClr val="tx1"/>
                          </a:solidFill>
                        </a:rPr>
                        <a:t>Liturgical</a:t>
                      </a:r>
                      <a:endParaRPr 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200" dirty="0" smtClean="0">
                          <a:solidFill>
                            <a:schemeClr val="tx1"/>
                          </a:solidFill>
                        </a:rPr>
                        <a:t>Non-liturgical</a:t>
                      </a:r>
                      <a:endParaRPr 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dirty="0" smtClean="0">
                          <a:solidFill>
                            <a:schemeClr val="tx1"/>
                          </a:solidFill>
                        </a:rPr>
                        <a:t>Private</a:t>
                      </a:r>
                      <a:endParaRPr 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200" dirty="0" smtClean="0">
                          <a:solidFill>
                            <a:schemeClr val="tx1"/>
                          </a:solidFill>
                        </a:rPr>
                        <a:t>Informal</a:t>
                      </a:r>
                      <a:endParaRPr 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D4FF"/>
                    </a:solidFill>
                  </a:tcPr>
                </a:tc>
              </a:tr>
              <a:tr h="4566978">
                <a:tc>
                  <a:txBody>
                    <a:bodyPr/>
                    <a:lstStyle/>
                    <a:p>
                      <a:pPr marL="457200" indent="-457200" algn="l">
                        <a:buFontTx/>
                        <a:buChar char="-"/>
                      </a:pPr>
                      <a:r>
                        <a:rPr lang="en-US" sz="2000" dirty="0" smtClean="0">
                          <a:solidFill>
                            <a:schemeClr val="tx1"/>
                          </a:solidFill>
                        </a:rPr>
                        <a:t>Follows the same set pattern each time.</a:t>
                      </a:r>
                    </a:p>
                    <a:p>
                      <a:pPr marL="457200" indent="-457200" algn="l">
                        <a:buFontTx/>
                        <a:buChar char="-"/>
                      </a:pPr>
                      <a:r>
                        <a:rPr lang="en-US" sz="2000" dirty="0" smtClean="0">
                          <a:solidFill>
                            <a:schemeClr val="tx1"/>
                          </a:solidFill>
                        </a:rPr>
                        <a:t>Led by a priest .</a:t>
                      </a:r>
                    </a:p>
                    <a:p>
                      <a:pPr marL="457200" indent="-457200" algn="l">
                        <a:buFontTx/>
                        <a:buChar char="-"/>
                      </a:pPr>
                      <a:r>
                        <a:rPr lang="en-US" sz="2000" dirty="0" smtClean="0">
                          <a:solidFill>
                            <a:schemeClr val="tx1"/>
                          </a:solidFill>
                        </a:rPr>
                        <a:t>Hymns</a:t>
                      </a:r>
                      <a:r>
                        <a:rPr lang="en-US" sz="2000" baseline="0" dirty="0" smtClean="0">
                          <a:solidFill>
                            <a:schemeClr val="tx1"/>
                          </a:solidFill>
                        </a:rPr>
                        <a:t>, set prayers and responses, sermon.</a:t>
                      </a:r>
                    </a:p>
                    <a:p>
                      <a:pPr marL="457200" indent="-457200" algn="l">
                        <a:buFontTx/>
                        <a:buChar char="-"/>
                      </a:pPr>
                      <a:r>
                        <a:rPr lang="en-US" sz="2000" baseline="0" dirty="0" smtClean="0">
                          <a:solidFill>
                            <a:schemeClr val="tx1"/>
                          </a:solidFill>
                        </a:rPr>
                        <a:t>E.g. RC Church, Orthodox &amp; Anglican</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42900" indent="-342900" algn="l">
                        <a:buFontTx/>
                        <a:buChar char="-"/>
                      </a:pPr>
                      <a:r>
                        <a:rPr lang="en-US" sz="2000" dirty="0" smtClean="0">
                          <a:solidFill>
                            <a:schemeClr val="tx1"/>
                          </a:solidFill>
                        </a:rPr>
                        <a:t>Does</a:t>
                      </a:r>
                      <a:r>
                        <a:rPr lang="en-US" sz="2000" baseline="0" dirty="0" smtClean="0">
                          <a:solidFill>
                            <a:schemeClr val="tx1"/>
                          </a:solidFill>
                        </a:rPr>
                        <a:t> not have to be a set pattern or ritual.</a:t>
                      </a:r>
                    </a:p>
                    <a:p>
                      <a:pPr marL="342900" indent="-342900" algn="l">
                        <a:buFontTx/>
                        <a:buChar char="-"/>
                      </a:pPr>
                      <a:r>
                        <a:rPr lang="en-US" sz="2000" baseline="0" dirty="0" smtClean="0">
                          <a:solidFill>
                            <a:schemeClr val="tx1"/>
                          </a:solidFill>
                        </a:rPr>
                        <a:t>Basic order can remain the same but the leader of the service can change the order, the number of hymns or types of prayers.</a:t>
                      </a:r>
                    </a:p>
                    <a:p>
                      <a:pPr marL="342900" indent="-342900" algn="l">
                        <a:buFontTx/>
                        <a:buChar char="-"/>
                      </a:pPr>
                      <a:r>
                        <a:rPr lang="en-US" sz="2000" baseline="0" dirty="0" smtClean="0">
                          <a:solidFill>
                            <a:schemeClr val="tx1"/>
                          </a:solidFill>
                        </a:rPr>
                        <a:t>Those planning the service may choose a theme. </a:t>
                      </a:r>
                    </a:p>
                    <a:p>
                      <a:pPr marL="342900" indent="-342900" algn="l">
                        <a:buFontTx/>
                        <a:buChar char="-"/>
                      </a:pPr>
                      <a:r>
                        <a:rPr lang="en-US" sz="2000" baseline="0" dirty="0" smtClean="0">
                          <a:solidFill>
                            <a:schemeClr val="tx1"/>
                          </a:solidFill>
                        </a:rPr>
                        <a:t>E.g. Methodist, Baptist &amp; United Reform Churches</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342900" indent="-342900" algn="l">
                        <a:buFontTx/>
                        <a:buChar char="-"/>
                      </a:pPr>
                      <a:r>
                        <a:rPr lang="en-US" sz="2000" dirty="0" smtClean="0">
                          <a:solidFill>
                            <a:schemeClr val="tx1"/>
                          </a:solidFill>
                        </a:rPr>
                        <a:t>Allows individuals to spend time with God, either alone or with close family and friends.</a:t>
                      </a:r>
                    </a:p>
                    <a:p>
                      <a:pPr marL="342900" indent="-342900" algn="l">
                        <a:buFontTx/>
                        <a:buChar char="-"/>
                      </a:pPr>
                      <a:r>
                        <a:rPr lang="en-US" sz="2000" dirty="0" smtClean="0">
                          <a:solidFill>
                            <a:schemeClr val="tx1"/>
                          </a:solidFill>
                        </a:rPr>
                        <a:t>It may involves prayer, meditation, studying or meditating</a:t>
                      </a:r>
                      <a:r>
                        <a:rPr lang="en-US" sz="2000" baseline="0" dirty="0" smtClean="0">
                          <a:solidFill>
                            <a:schemeClr val="tx1"/>
                          </a:solidFill>
                        </a:rPr>
                        <a:t> on a Bible passage, or using aids to worship such as an icon or a rosary.</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42900" indent="-342900" algn="l">
                        <a:buFontTx/>
                        <a:buChar char="-"/>
                      </a:pPr>
                      <a:r>
                        <a:rPr lang="en-US" sz="2000" dirty="0" smtClean="0">
                          <a:solidFill>
                            <a:schemeClr val="tx1"/>
                          </a:solidFill>
                        </a:rPr>
                        <a:t>Sometimes called ‘charismatic’ worship</a:t>
                      </a:r>
                    </a:p>
                    <a:p>
                      <a:pPr marL="342900" indent="-342900" algn="l">
                        <a:buFontTx/>
                        <a:buChar char="-"/>
                      </a:pPr>
                      <a:r>
                        <a:rPr lang="en-US" sz="2000" dirty="0" smtClean="0">
                          <a:solidFill>
                            <a:schemeClr val="tx1"/>
                          </a:solidFill>
                        </a:rPr>
                        <a:t>Often depends on people’s spontaneous prayers or sharing of thoughts.</a:t>
                      </a:r>
                    </a:p>
                    <a:p>
                      <a:pPr marL="342900" indent="-342900" algn="l">
                        <a:buFontTx/>
                        <a:buChar char="-"/>
                      </a:pPr>
                      <a:r>
                        <a:rPr lang="en-US" sz="2000" dirty="0" smtClean="0">
                          <a:solidFill>
                            <a:schemeClr val="tx1"/>
                          </a:solidFill>
                        </a:rPr>
                        <a:t>Quaker worship</a:t>
                      </a:r>
                      <a:r>
                        <a:rPr lang="en-US" sz="2000" baseline="0" dirty="0" smtClean="0">
                          <a:solidFill>
                            <a:schemeClr val="tx1"/>
                          </a:solidFill>
                        </a:rPr>
                        <a:t> is mainly silent and people speak when they feel God’s spirit moving them to offer thoughts, prayers or a reading from the Bible.</a:t>
                      </a:r>
                    </a:p>
                    <a:p>
                      <a:pPr marL="342900" indent="-342900" algn="l">
                        <a:buFontTx/>
                        <a:buChar char="-"/>
                      </a:pPr>
                      <a:r>
                        <a:rPr lang="en-US" sz="2000" baseline="0" dirty="0" smtClean="0">
                          <a:solidFill>
                            <a:schemeClr val="tx1"/>
                          </a:solidFill>
                        </a:rPr>
                        <a:t>Pentecostal Churches often involve dancing, clapping, singing and speaking in tongues.</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D4FF"/>
                    </a:solidFill>
                  </a:tcPr>
                </a:tc>
              </a:tr>
            </a:tbl>
          </a:graphicData>
        </a:graphic>
      </p:graphicFrame>
    </p:spTree>
    <p:extLst>
      <p:ext uri="{BB962C8B-B14F-4D97-AF65-F5344CB8AC3E}">
        <p14:creationId xmlns:p14="http://schemas.microsoft.com/office/powerpoint/2010/main" val="1056353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355565630"/>
              </p:ext>
            </p:extLst>
          </p:nvPr>
        </p:nvGraphicFramePr>
        <p:xfrm>
          <a:off x="377537" y="291062"/>
          <a:ext cx="11662064" cy="6220575"/>
        </p:xfrm>
        <a:graphic>
          <a:graphicData uri="http://schemas.openxmlformats.org/drawingml/2006/table">
            <a:tbl>
              <a:tblPr firstRow="1" bandRow="1">
                <a:tableStyleId>{5C22544A-7EE6-4342-B048-85BDC9FD1C3A}</a:tableStyleId>
              </a:tblPr>
              <a:tblGrid>
                <a:gridCol w="5831032"/>
                <a:gridCol w="5831032"/>
              </a:tblGrid>
              <a:tr h="585370">
                <a:tc>
                  <a:txBody>
                    <a:bodyPr/>
                    <a:lstStyle/>
                    <a:p>
                      <a:pPr algn="ctr"/>
                      <a:r>
                        <a:rPr lang="en-US" sz="3200" dirty="0" smtClean="0">
                          <a:solidFill>
                            <a:schemeClr val="tx1"/>
                          </a:solidFill>
                        </a:rPr>
                        <a:t>Liturgical</a:t>
                      </a:r>
                      <a:endParaRPr 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200" dirty="0" smtClean="0">
                          <a:solidFill>
                            <a:schemeClr val="tx1"/>
                          </a:solidFill>
                        </a:rPr>
                        <a:t>Non-liturgical &amp; informal</a:t>
                      </a:r>
                      <a:endParaRPr 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5635205">
                <a:tc>
                  <a:txBody>
                    <a:bodyPr/>
                    <a:lstStyle/>
                    <a:p>
                      <a:pPr marL="457200" indent="-457200" algn="l">
                        <a:buFontTx/>
                        <a:buChar char="-"/>
                      </a:pPr>
                      <a:r>
                        <a:rPr lang="en-US" sz="2400" dirty="0" smtClean="0">
                          <a:solidFill>
                            <a:schemeClr val="tx1"/>
                          </a:solidFill>
                        </a:rPr>
                        <a:t>The</a:t>
                      </a:r>
                      <a:r>
                        <a:rPr lang="en-US" sz="2400" baseline="0" dirty="0" smtClean="0">
                          <a:solidFill>
                            <a:schemeClr val="tx1"/>
                          </a:solidFill>
                        </a:rPr>
                        <a:t> people receive forgiveness from God through the action of the priest.</a:t>
                      </a:r>
                    </a:p>
                    <a:p>
                      <a:pPr marL="457200" indent="-457200" algn="l">
                        <a:buFontTx/>
                        <a:buChar char="-"/>
                      </a:pPr>
                      <a:r>
                        <a:rPr lang="en-US" sz="2400" baseline="0" dirty="0" smtClean="0">
                          <a:solidFill>
                            <a:schemeClr val="tx1"/>
                          </a:solidFill>
                        </a:rPr>
                        <a:t>The people receive the living presence of Jesus through Holy Communion.</a:t>
                      </a:r>
                    </a:p>
                    <a:p>
                      <a:pPr marL="457200" indent="-457200" algn="l">
                        <a:buFontTx/>
                        <a:buChar char="-"/>
                      </a:pPr>
                      <a:r>
                        <a:rPr lang="en-US" sz="2400" baseline="0" dirty="0" smtClean="0">
                          <a:solidFill>
                            <a:schemeClr val="tx1"/>
                          </a:solidFill>
                        </a:rPr>
                        <a:t>Bible readings follow the Christian calendar &amp; teach Christian history.</a:t>
                      </a:r>
                    </a:p>
                    <a:p>
                      <a:pPr marL="457200" indent="-457200" algn="l">
                        <a:buFontTx/>
                        <a:buChar char="-"/>
                      </a:pPr>
                      <a:r>
                        <a:rPr lang="en-US" sz="2400" baseline="0" dirty="0" smtClean="0">
                          <a:solidFill>
                            <a:schemeClr val="tx1"/>
                          </a:solidFill>
                        </a:rPr>
                        <a:t>There is a worldwide set order of service that is familiar to all, even visitors.</a:t>
                      </a:r>
                    </a:p>
                    <a:p>
                      <a:pPr marL="457200" indent="-457200" algn="l">
                        <a:buFontTx/>
                        <a:buChar char="-"/>
                      </a:pPr>
                      <a:r>
                        <a:rPr lang="en-US" sz="2400" baseline="0" dirty="0" smtClean="0">
                          <a:solidFill>
                            <a:schemeClr val="tx1"/>
                          </a:solidFill>
                        </a:rPr>
                        <a:t>The ritual has been passed down through generations, giving a sense of tradition.</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42900" indent="-342900" algn="l">
                        <a:buFontTx/>
                        <a:buChar char="-"/>
                      </a:pPr>
                      <a:r>
                        <a:rPr lang="en-US" sz="2400" dirty="0" smtClean="0">
                          <a:solidFill>
                            <a:schemeClr val="tx1"/>
                          </a:solidFill>
                        </a:rPr>
                        <a:t>The</a:t>
                      </a:r>
                      <a:r>
                        <a:rPr lang="en-US" sz="2400" baseline="0" dirty="0" smtClean="0">
                          <a:solidFill>
                            <a:schemeClr val="tx1"/>
                          </a:solidFill>
                        </a:rPr>
                        <a:t> style of worship follows that of some early Christians who met to hear about Jesus in the joy of the Spirit after Pentecost.</a:t>
                      </a:r>
                    </a:p>
                    <a:p>
                      <a:pPr marL="342900" indent="-342900" algn="l">
                        <a:buFontTx/>
                        <a:buChar char="-"/>
                      </a:pPr>
                      <a:r>
                        <a:rPr lang="en-US" sz="2400" baseline="0" dirty="0" smtClean="0">
                          <a:solidFill>
                            <a:schemeClr val="tx1"/>
                          </a:solidFill>
                        </a:rPr>
                        <a:t>Faith is expressed in a variety of ways.</a:t>
                      </a:r>
                    </a:p>
                    <a:p>
                      <a:pPr marL="342900" indent="-342900" algn="l">
                        <a:buFontTx/>
                        <a:buChar char="-"/>
                      </a:pPr>
                      <a:r>
                        <a:rPr lang="en-US" sz="2400" baseline="0" dirty="0" smtClean="0">
                          <a:solidFill>
                            <a:schemeClr val="tx1"/>
                          </a:solidFill>
                        </a:rPr>
                        <a:t>Christians can share personal interpretations of the Bible.  Often, readings follow the Christian calendar.</a:t>
                      </a:r>
                    </a:p>
                    <a:p>
                      <a:pPr marL="342900" indent="-342900" algn="l">
                        <a:buFontTx/>
                        <a:buChar char="-"/>
                      </a:pPr>
                      <a:r>
                        <a:rPr lang="en-US" sz="2400" baseline="0" dirty="0" smtClean="0">
                          <a:solidFill>
                            <a:schemeClr val="tx1"/>
                          </a:solidFill>
                        </a:rPr>
                        <a:t>People can take an active part in church by praying aloud or speaking without formal training.</a:t>
                      </a:r>
                    </a:p>
                    <a:p>
                      <a:pPr marL="342900" indent="-342900" algn="l">
                        <a:buFontTx/>
                        <a:buChar char="-"/>
                      </a:pPr>
                      <a:r>
                        <a:rPr lang="en-US" sz="2400" baseline="0" dirty="0" smtClean="0">
                          <a:solidFill>
                            <a:schemeClr val="tx1"/>
                          </a:solidFill>
                        </a:rPr>
                        <a:t>The service may have an emotional impact, with a feeling of personal revelation from God.</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Tree>
    <p:extLst>
      <p:ext uri="{BB962C8B-B14F-4D97-AF65-F5344CB8AC3E}">
        <p14:creationId xmlns:p14="http://schemas.microsoft.com/office/powerpoint/2010/main" val="151483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Prayer</a:t>
            </a:r>
            <a:endParaRPr lang="en-US" b="1" u="sng" dirty="0"/>
          </a:p>
        </p:txBody>
      </p:sp>
      <p:sp>
        <p:nvSpPr>
          <p:cNvPr id="3" name="Content Placeholder 2"/>
          <p:cNvSpPr>
            <a:spLocks noGrp="1"/>
          </p:cNvSpPr>
          <p:nvPr>
            <p:ph idx="1"/>
          </p:nvPr>
        </p:nvSpPr>
        <p:spPr>
          <a:xfrm>
            <a:off x="838200" y="1493116"/>
            <a:ext cx="10515600" cy="4351338"/>
          </a:xfrm>
        </p:spPr>
        <p:txBody>
          <a:bodyPr/>
          <a:lstStyle/>
          <a:p>
            <a:pPr marL="0" indent="0" algn="ctr">
              <a:buNone/>
            </a:pPr>
            <a:r>
              <a:rPr lang="en-US" sz="3600" b="1" u="sng" dirty="0" smtClean="0"/>
              <a:t>What is it?</a:t>
            </a:r>
            <a:r>
              <a:rPr lang="en-US" sz="3600" b="1" dirty="0" smtClean="0"/>
              <a:t> </a:t>
            </a:r>
            <a:r>
              <a:rPr lang="en-US" dirty="0" smtClean="0"/>
              <a:t>Communicating with God </a:t>
            </a:r>
          </a:p>
          <a:p>
            <a:pPr marL="0" indent="0" algn="ctr">
              <a:buNone/>
            </a:pPr>
            <a:endParaRPr lang="en-US" dirty="0"/>
          </a:p>
          <a:p>
            <a:pPr marL="0" indent="0">
              <a:buNone/>
            </a:pPr>
            <a:r>
              <a:rPr lang="en-US" sz="3600" b="1" u="sng" dirty="0" smtClean="0"/>
              <a:t>Why?</a:t>
            </a:r>
            <a:r>
              <a:rPr lang="en-US" sz="3600" dirty="0" smtClean="0"/>
              <a:t>  </a:t>
            </a:r>
            <a:r>
              <a:rPr lang="en-US" dirty="0" smtClean="0"/>
              <a:t>Prayer helps Christians to:</a:t>
            </a:r>
          </a:p>
          <a:p>
            <a:pPr marL="514350" indent="-514350" algn="ctr">
              <a:buFont typeface="+mj-lt"/>
              <a:buAutoNum type="arabicPeriod"/>
            </a:pPr>
            <a:r>
              <a:rPr lang="en-US" dirty="0"/>
              <a:t>B</a:t>
            </a:r>
            <a:r>
              <a:rPr lang="en-US" dirty="0" smtClean="0"/>
              <a:t>uild up a discipline which gives them strength to copes in times of troubl</a:t>
            </a:r>
            <a:r>
              <a:rPr lang="en-US" dirty="0" smtClean="0"/>
              <a:t>e.  </a:t>
            </a:r>
          </a:p>
          <a:p>
            <a:pPr marL="514350" indent="-514350" algn="ctr">
              <a:buFont typeface="+mj-lt"/>
              <a:buAutoNum type="arabicPeriod"/>
            </a:pPr>
            <a:r>
              <a:rPr lang="en-US" dirty="0" smtClean="0"/>
              <a:t>It encourages routine that allows time for reflection in a busy day.  </a:t>
            </a:r>
          </a:p>
          <a:p>
            <a:pPr marL="514350" indent="-514350" algn="ctr">
              <a:buFont typeface="+mj-lt"/>
              <a:buAutoNum type="arabicPeriod"/>
            </a:pPr>
            <a:r>
              <a:rPr lang="en-US" dirty="0" smtClean="0"/>
              <a:t>Through prayer and meditation Christians find peace and a sense of communion with God in their everyday lives as followers of Jesus.  </a:t>
            </a:r>
            <a:endParaRPr lang="en-US" sz="3600" dirty="0"/>
          </a:p>
        </p:txBody>
      </p:sp>
      <p:pic>
        <p:nvPicPr>
          <p:cNvPr id="5" name="Picture 4"/>
          <p:cNvPicPr>
            <a:picLocks noChangeAspect="1"/>
          </p:cNvPicPr>
          <p:nvPr/>
        </p:nvPicPr>
        <p:blipFill>
          <a:blip r:embed="rId2"/>
          <a:stretch>
            <a:fillRect/>
          </a:stretch>
        </p:blipFill>
        <p:spPr>
          <a:xfrm>
            <a:off x="9453155" y="365125"/>
            <a:ext cx="2290354" cy="2589372"/>
          </a:xfrm>
          <a:prstGeom prst="rect">
            <a:avLst/>
          </a:prstGeom>
        </p:spPr>
      </p:pic>
    </p:spTree>
    <p:extLst>
      <p:ext uri="{BB962C8B-B14F-4D97-AF65-F5344CB8AC3E}">
        <p14:creationId xmlns:p14="http://schemas.microsoft.com/office/powerpoint/2010/main" val="1787186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6709" y="1027906"/>
            <a:ext cx="11319162" cy="5084618"/>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smtClean="0"/>
              <a:t>Christians believe God will answer prayer but not always in the way the person would like.  Prayer can help someone accept God’s will even if it means suffering e.g. Jesus in the Garden of Gethsemane  </a:t>
            </a:r>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r>
              <a:rPr lang="en-US" b="1" u="sng" dirty="0" smtClean="0"/>
              <a:t>Types of prayer:</a:t>
            </a:r>
          </a:p>
          <a:p>
            <a:pPr marL="0" marR="0" lvl="0" indent="0" defTabSz="914400" eaLnBrk="1" fontAlgn="auto" latinLnBrk="0" hangingPunct="1">
              <a:lnSpc>
                <a:spcPct val="100000"/>
              </a:lnSpc>
              <a:spcBef>
                <a:spcPts val="0"/>
              </a:spcBef>
              <a:spcAft>
                <a:spcPts val="0"/>
              </a:spcAft>
              <a:buClrTx/>
              <a:buSzTx/>
              <a:buFontTx/>
              <a:buNone/>
              <a:tabLst/>
              <a:defRPr/>
            </a:pPr>
            <a:endParaRPr lang="en-US" sz="2000" b="1" u="sng" dirty="0" smtClean="0"/>
          </a:p>
          <a:p>
            <a:pPr marL="0" marR="0" lvl="0" indent="0" algn="ctr" defTabSz="914400" eaLnBrk="1" fontAlgn="auto" latinLnBrk="0" hangingPunct="1">
              <a:lnSpc>
                <a:spcPct val="100000"/>
              </a:lnSpc>
              <a:spcBef>
                <a:spcPts val="0"/>
              </a:spcBef>
              <a:spcAft>
                <a:spcPts val="0"/>
              </a:spcAft>
              <a:buClrTx/>
              <a:buSzTx/>
              <a:buFontTx/>
              <a:buNone/>
              <a:tabLst/>
              <a:defRPr/>
            </a:pPr>
            <a:r>
              <a:rPr lang="en-US" sz="3200" b="1" dirty="0" smtClean="0"/>
              <a:t>Adoration</a:t>
            </a:r>
            <a:r>
              <a:rPr lang="en-US" dirty="0" smtClean="0"/>
              <a:t> </a:t>
            </a:r>
            <a:r>
              <a:rPr lang="mr-IN" dirty="0" smtClean="0"/>
              <a:t>–</a:t>
            </a:r>
            <a:r>
              <a:rPr lang="en-US" dirty="0" smtClean="0"/>
              <a:t> praising God and showing your dedication and faith</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ctr" defTabSz="914400" eaLnBrk="1" fontAlgn="auto" latinLnBrk="0" hangingPunct="1">
              <a:lnSpc>
                <a:spcPct val="100000"/>
              </a:lnSpc>
              <a:spcBef>
                <a:spcPts val="0"/>
              </a:spcBef>
              <a:spcAft>
                <a:spcPts val="0"/>
              </a:spcAft>
              <a:buClrTx/>
              <a:buSzTx/>
              <a:buFontTx/>
              <a:buNone/>
              <a:tabLst/>
              <a:defRPr/>
            </a:pPr>
            <a:r>
              <a:rPr lang="en-US" sz="3200" b="1" dirty="0" smtClean="0"/>
              <a:t>Thanksgiving</a:t>
            </a:r>
            <a:r>
              <a:rPr lang="en-US" dirty="0" smtClean="0"/>
              <a:t> </a:t>
            </a:r>
            <a:r>
              <a:rPr lang="mr-IN" dirty="0" smtClean="0"/>
              <a:t>–</a:t>
            </a:r>
            <a:r>
              <a:rPr lang="en-US" dirty="0" smtClean="0"/>
              <a:t> thanking God for his gifts</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ctr" defTabSz="914400" eaLnBrk="1" fontAlgn="auto" latinLnBrk="0" hangingPunct="1">
              <a:lnSpc>
                <a:spcPct val="100000"/>
              </a:lnSpc>
              <a:spcBef>
                <a:spcPts val="0"/>
              </a:spcBef>
              <a:spcAft>
                <a:spcPts val="0"/>
              </a:spcAft>
              <a:buClrTx/>
              <a:buSzTx/>
              <a:buFontTx/>
              <a:buNone/>
              <a:tabLst/>
              <a:defRPr/>
            </a:pPr>
            <a:r>
              <a:rPr lang="en-US" sz="3200" b="1" dirty="0" smtClean="0"/>
              <a:t>Supplication</a:t>
            </a:r>
            <a:r>
              <a:rPr lang="en-US" dirty="0" smtClean="0"/>
              <a:t> </a:t>
            </a:r>
            <a:r>
              <a:rPr lang="mr-IN" dirty="0" smtClean="0"/>
              <a:t>–</a:t>
            </a:r>
            <a:r>
              <a:rPr lang="en-US" dirty="0" smtClean="0"/>
              <a:t> asking for God’s help (either for yourself or someone else)</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200" b="1" dirty="0" smtClean="0"/>
          </a:p>
          <a:p>
            <a:pPr marL="0" marR="0" lvl="0" indent="0" algn="ctr" defTabSz="914400" eaLnBrk="1" fontAlgn="auto" latinLnBrk="0" hangingPunct="1">
              <a:lnSpc>
                <a:spcPct val="100000"/>
              </a:lnSpc>
              <a:spcBef>
                <a:spcPts val="0"/>
              </a:spcBef>
              <a:spcAft>
                <a:spcPts val="0"/>
              </a:spcAft>
              <a:buClrTx/>
              <a:buSzTx/>
              <a:buFontTx/>
              <a:buNone/>
              <a:tabLst/>
              <a:defRPr/>
            </a:pPr>
            <a:r>
              <a:rPr lang="en-US" sz="3200" b="1" dirty="0" smtClean="0"/>
              <a:t>Confession</a:t>
            </a:r>
            <a:r>
              <a:rPr lang="en-US" dirty="0" smtClean="0"/>
              <a:t> </a:t>
            </a:r>
            <a:r>
              <a:rPr lang="mr-IN" dirty="0" smtClean="0"/>
              <a:t>–</a:t>
            </a:r>
            <a:r>
              <a:rPr lang="en-US" dirty="0" smtClean="0"/>
              <a:t> saying sorry and asking for forgiveness</a:t>
            </a:r>
            <a:endParaRPr lang="en-US" b="1" dirty="0" smtClean="0"/>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Title 1"/>
          <p:cNvSpPr>
            <a:spLocks noGrp="1"/>
          </p:cNvSpPr>
          <p:nvPr>
            <p:ph type="title"/>
          </p:nvPr>
        </p:nvSpPr>
        <p:spPr>
          <a:xfrm>
            <a:off x="311727" y="-20007"/>
            <a:ext cx="10515600" cy="1325563"/>
          </a:xfrm>
        </p:spPr>
        <p:txBody>
          <a:bodyPr/>
          <a:lstStyle/>
          <a:p>
            <a:r>
              <a:rPr lang="en-US" b="1" u="sng" dirty="0" smtClean="0"/>
              <a:t>Prayer</a:t>
            </a:r>
            <a:endParaRPr lang="en-US" b="1" u="sng" dirty="0"/>
          </a:p>
        </p:txBody>
      </p:sp>
      <p:pic>
        <p:nvPicPr>
          <p:cNvPr id="5" name="Picture 4"/>
          <p:cNvPicPr>
            <a:picLocks noChangeAspect="1"/>
          </p:cNvPicPr>
          <p:nvPr/>
        </p:nvPicPr>
        <p:blipFill>
          <a:blip r:embed="rId2"/>
          <a:stretch>
            <a:fillRect/>
          </a:stretch>
        </p:blipFill>
        <p:spPr>
          <a:xfrm>
            <a:off x="506709" y="3361406"/>
            <a:ext cx="796868" cy="695268"/>
          </a:xfrm>
          <a:prstGeom prst="rect">
            <a:avLst/>
          </a:prstGeom>
        </p:spPr>
      </p:pic>
      <p:pic>
        <p:nvPicPr>
          <p:cNvPr id="7" name="Picture 6"/>
          <p:cNvPicPr>
            <a:picLocks noChangeAspect="1"/>
          </p:cNvPicPr>
          <p:nvPr/>
        </p:nvPicPr>
        <p:blipFill>
          <a:blip r:embed="rId3"/>
          <a:stretch>
            <a:fillRect/>
          </a:stretch>
        </p:blipFill>
        <p:spPr>
          <a:xfrm>
            <a:off x="9746670" y="3931917"/>
            <a:ext cx="1080657" cy="796084"/>
          </a:xfrm>
          <a:prstGeom prst="rect">
            <a:avLst/>
          </a:prstGeom>
        </p:spPr>
      </p:pic>
      <p:pic>
        <p:nvPicPr>
          <p:cNvPr id="8" name="Picture 7"/>
          <p:cNvPicPr>
            <a:picLocks noChangeAspect="1"/>
          </p:cNvPicPr>
          <p:nvPr/>
        </p:nvPicPr>
        <p:blipFill>
          <a:blip r:embed="rId4"/>
          <a:stretch>
            <a:fillRect/>
          </a:stretch>
        </p:blipFill>
        <p:spPr>
          <a:xfrm rot="2011094">
            <a:off x="302976" y="4994498"/>
            <a:ext cx="1381124" cy="1381124"/>
          </a:xfrm>
          <a:prstGeom prst="rect">
            <a:avLst/>
          </a:prstGeom>
        </p:spPr>
      </p:pic>
      <p:pic>
        <p:nvPicPr>
          <p:cNvPr id="9" name="Picture 8"/>
          <p:cNvPicPr>
            <a:picLocks noChangeAspect="1"/>
          </p:cNvPicPr>
          <p:nvPr/>
        </p:nvPicPr>
        <p:blipFill rotWithShape="1">
          <a:blip r:embed="rId5"/>
          <a:srcRect l="3889" t="2961" r="5577" b="18139"/>
          <a:stretch/>
        </p:blipFill>
        <p:spPr>
          <a:xfrm>
            <a:off x="10286998" y="5421566"/>
            <a:ext cx="1052946" cy="922146"/>
          </a:xfrm>
          <a:prstGeom prst="rect">
            <a:avLst/>
          </a:prstGeom>
        </p:spPr>
      </p:pic>
    </p:spTree>
    <p:extLst>
      <p:ext uri="{BB962C8B-B14F-4D97-AF65-F5344CB8AC3E}">
        <p14:creationId xmlns:p14="http://schemas.microsoft.com/office/powerpoint/2010/main" val="319750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08371"/>
            <a:ext cx="10515600" cy="1325563"/>
          </a:xfrm>
        </p:spPr>
        <p:txBody>
          <a:bodyPr/>
          <a:lstStyle/>
          <a:p>
            <a:pPr algn="ctr"/>
            <a:r>
              <a:rPr lang="en-US" b="1" u="sng" smtClean="0"/>
              <a:t>The Lord’s Prayer</a:t>
            </a:r>
            <a:endParaRPr lang="en-US" b="1" u="sng"/>
          </a:p>
        </p:txBody>
      </p:sp>
      <p:sp>
        <p:nvSpPr>
          <p:cNvPr id="3" name="Content Placeholder 2"/>
          <p:cNvSpPr>
            <a:spLocks noGrp="1"/>
          </p:cNvSpPr>
          <p:nvPr>
            <p:ph idx="1"/>
          </p:nvPr>
        </p:nvSpPr>
        <p:spPr>
          <a:xfrm>
            <a:off x="169817" y="1397726"/>
            <a:ext cx="11821886" cy="5159828"/>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When Jesus was asked to teach his disciples how to pray, he answered with the Lord’s Prayer.</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The Lord’s Prayer gives Christians a pattern for how to pray as it combines giving praise to God and asking for one’s needs.  </a:t>
            </a:r>
          </a:p>
          <a:p>
            <a:pPr marL="0" marR="0" lvl="0" indent="0" defTabSz="914400" eaLnBrk="1" fontAlgn="auto" latinLnBrk="0" hangingPunct="1">
              <a:lnSpc>
                <a:spcPct val="100000"/>
              </a:lnSpc>
              <a:spcBef>
                <a:spcPts val="0"/>
              </a:spcBef>
              <a:spcAft>
                <a:spcPts val="0"/>
              </a:spcAft>
              <a:buClrTx/>
              <a:buSzTx/>
              <a:buFontTx/>
              <a:buNone/>
              <a:tabLst/>
              <a:defRPr/>
            </a:pPr>
            <a:endParaRPr lang="en-US" b="1" u="sng" dirty="0"/>
          </a:p>
          <a:p>
            <a:pPr marL="0" marR="0" lvl="0" indent="0" defTabSz="914400" eaLnBrk="1" fontAlgn="auto" latinLnBrk="0" hangingPunct="1">
              <a:lnSpc>
                <a:spcPct val="100000"/>
              </a:lnSpc>
              <a:spcBef>
                <a:spcPts val="0"/>
              </a:spcBef>
              <a:spcAft>
                <a:spcPts val="0"/>
              </a:spcAft>
              <a:buClrTx/>
              <a:buSzTx/>
              <a:buFontTx/>
              <a:buNone/>
              <a:tabLst/>
              <a:defRPr/>
            </a:pPr>
            <a:r>
              <a:rPr lang="en-US" b="1" u="sng" dirty="0" smtClean="0"/>
              <a:t>Importance of The Lord’s Prayer</a:t>
            </a: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lang="en-US" dirty="0" smtClean="0"/>
              <a:t>It reminds Christians that God is the Father of the whole community</a:t>
            </a: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lang="en-US" dirty="0" smtClean="0"/>
              <a:t>It reminds Christians that he or she must forgive, in order to be forgiven</a:t>
            </a: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lang="en-US" dirty="0" smtClean="0"/>
              <a:t>It brings a sense of unity amongst the congregation when said aloud</a:t>
            </a: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lang="en-US" dirty="0" smtClean="0"/>
              <a:t>It is a ‘set prayer’ which means it stays the same wherever you are</a:t>
            </a:r>
          </a:p>
        </p:txBody>
      </p:sp>
    </p:spTree>
    <p:extLst>
      <p:ext uri="{BB962C8B-B14F-4D97-AF65-F5344CB8AC3E}">
        <p14:creationId xmlns:p14="http://schemas.microsoft.com/office/powerpoint/2010/main" val="80716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2A4A55472C344C950E4EEA7993E1ED" ma:contentTypeVersion="18" ma:contentTypeDescription="Create a new document." ma:contentTypeScope="" ma:versionID="301e0a3a8a08ea17c23dc687eae0b547">
  <xsd:schema xmlns:xsd="http://www.w3.org/2001/XMLSchema" xmlns:xs="http://www.w3.org/2001/XMLSchema" xmlns:p="http://schemas.microsoft.com/office/2006/metadata/properties" xmlns:ns2="53038477-11b9-4b50-bb37-4d087f9619fe" xmlns:ns3="67e4d28b-84d4-496d-83de-d60e9caa6883" targetNamespace="http://schemas.microsoft.com/office/2006/metadata/properties" ma:root="true" ma:fieldsID="510a591e0020273629c6b6c3f35be5aa" ns2:_="" ns3:_="">
    <xsd:import namespace="53038477-11b9-4b50-bb37-4d087f9619fe"/>
    <xsd:import namespace="67e4d28b-84d4-496d-83de-d60e9caa68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038477-11b9-4b50-bb37-4d087f9619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f39a2c-7ee1-4bc3-873a-f84a6ad208d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e4d28b-84d4-496d-83de-d60e9caa68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d96b78e-3b6f-4a42-a0a2-6cd29fbe4635}" ma:internalName="TaxCatchAll" ma:showField="CatchAllData" ma:web="67e4d28b-84d4-496d-83de-d60e9caa68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7e4d28b-84d4-496d-83de-d60e9caa6883" xsi:nil="true"/>
    <lcf76f155ced4ddcb4097134ff3c332f xmlns="53038477-11b9-4b50-bb37-4d087f9619f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4D37A8C-2C88-4989-8350-3D489B22B8DD}"/>
</file>

<file path=customXml/itemProps2.xml><?xml version="1.0" encoding="utf-8"?>
<ds:datastoreItem xmlns:ds="http://schemas.openxmlformats.org/officeDocument/2006/customXml" ds:itemID="{19CD2E6E-F8E7-4857-B140-0A6FC1560D73}"/>
</file>

<file path=customXml/itemProps3.xml><?xml version="1.0" encoding="utf-8"?>
<ds:datastoreItem xmlns:ds="http://schemas.openxmlformats.org/officeDocument/2006/customXml" ds:itemID="{967359A3-0410-436B-AAD8-CE95AD1D205A}"/>
</file>

<file path=docProps/app.xml><?xml version="1.0" encoding="utf-8"?>
<Properties xmlns="http://schemas.openxmlformats.org/officeDocument/2006/extended-properties" xmlns:vt="http://schemas.openxmlformats.org/officeDocument/2006/docPropsVTypes">
  <TotalTime>516</TotalTime>
  <Words>924</Words>
  <Application>Microsoft Macintosh PowerPoint</Application>
  <PresentationFormat>Widescreen</PresentationFormat>
  <Paragraphs>83</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Calibri</vt:lpstr>
      <vt:lpstr>Calibri Light</vt:lpstr>
      <vt:lpstr>Mangal</vt:lpstr>
      <vt:lpstr>Symbol</vt:lpstr>
      <vt:lpstr>Times New Roman</vt:lpstr>
      <vt:lpstr>Arial</vt:lpstr>
      <vt:lpstr>Office Theme</vt:lpstr>
      <vt:lpstr>Christian practices  Worship &amp; Prayer</vt:lpstr>
      <vt:lpstr>What do I need to know?</vt:lpstr>
      <vt:lpstr>What is worship?</vt:lpstr>
      <vt:lpstr>Different forms of worship</vt:lpstr>
      <vt:lpstr>PowerPoint Presentation</vt:lpstr>
      <vt:lpstr>Prayer</vt:lpstr>
      <vt:lpstr>Prayer</vt:lpstr>
      <vt:lpstr>The Lord’s Prayer</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 practices  Worship &amp; Prayer</dc:title>
  <dc:creator>Sarah Stewart</dc:creator>
  <cp:lastModifiedBy>Sarah Stewart</cp:lastModifiedBy>
  <cp:revision>10</cp:revision>
  <dcterms:created xsi:type="dcterms:W3CDTF">2018-04-21T11:02:34Z</dcterms:created>
  <dcterms:modified xsi:type="dcterms:W3CDTF">2018-04-21T19:39:01Z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0x010100192A4A55472C344C950E4EEA7993E1ED</vt:lpwstr>
  </property>
</Properties>
</file>