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2" r:id="rId2"/>
    <p:sldId id="264" r:id="rId3"/>
    <p:sldId id="256" r:id="rId4"/>
    <p:sldId id="277" r:id="rId5"/>
    <p:sldId id="278" r:id="rId6"/>
    <p:sldId id="276" r:id="rId7"/>
    <p:sldId id="257" r:id="rId8"/>
    <p:sldId id="280" r:id="rId9"/>
    <p:sldId id="279" r:id="rId10"/>
    <p:sldId id="282" r:id="rId11"/>
    <p:sldId id="285" r:id="rId12"/>
    <p:sldId id="287" r:id="rId13"/>
    <p:sldId id="288" r:id="rId14"/>
    <p:sldId id="290" r:id="rId15"/>
    <p:sldId id="292" r:id="rId16"/>
    <p:sldId id="295" r:id="rId17"/>
    <p:sldId id="296" r:id="rId18"/>
    <p:sldId id="297" r:id="rId19"/>
    <p:sldId id="298" r:id="rId20"/>
    <p:sldId id="299" r:id="rId21"/>
    <p:sldId id="258" r:id="rId22"/>
    <p:sldId id="270" r:id="rId23"/>
    <p:sldId id="271" r:id="rId24"/>
    <p:sldId id="259" r:id="rId25"/>
    <p:sldId id="260" r:id="rId26"/>
    <p:sldId id="272" r:id="rId27"/>
    <p:sldId id="27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3" autoAdjust="0"/>
    <p:restoredTop sz="94727"/>
  </p:normalViewPr>
  <p:slideViewPr>
    <p:cSldViewPr snapToGrid="0" snapToObjects="1">
      <p:cViewPr varScale="1">
        <p:scale>
          <a:sx n="85" d="100"/>
          <a:sy n="85" d="100"/>
        </p:scale>
        <p:origin x="216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1" Type="http://schemas.openxmlformats.org/officeDocument/2006/relationships/slide" Target="slides/slide20.xml"/><Relationship Id="rId3" Type="http://schemas.openxmlformats.org/officeDocument/2006/relationships/slide" Target="slides/slide2.xml"/><Relationship Id="rId34" Type="http://schemas.openxmlformats.org/officeDocument/2006/relationships/customXml" Target="../customXml/item1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theme" Target="theme/theme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customXml" Target="../customXml/item3.xml"/><Relationship Id="rId3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presProps" Target="presProps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F3F5-28DA-3449-AB4A-0C54765A1939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3E6084-A1A0-FD4E-A60D-93D1AB092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8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x-none" dirty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B29AE0-7FF3-984F-BB8F-A91053BB9A7A}" type="slidenum">
              <a:rPr lang="en-GB" altLang="x-none"/>
              <a:pPr eaLnBrk="1" hangingPunct="1"/>
              <a:t>13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57052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0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9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02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2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7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0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9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9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5D72-420D-0149-901F-8B1D78027787}" type="datetimeFigureOut">
              <a:rPr lang="en-US" smtClean="0"/>
              <a:t>4/14/17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FC597-87DE-A647-ABBE-28B12AAD9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bc.co.uk/news/world-europe-21963105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mMU9YVEIKZU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en.wikipedia.org/wiki/File:Victory_over_the_Grave.jpg" TargetMode="External"/><Relationship Id="rId3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AFO61FRV9I" TargetMode="External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tholic.org/len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890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Starter</a:t>
            </a:r>
            <a:endParaRPr lang="en-US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8700" y="1417638"/>
            <a:ext cx="7086600" cy="2400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31938"/>
            <a:ext cx="25146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771900" y="1531938"/>
            <a:ext cx="4229100" cy="2171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What is happening in this image?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__________________________________________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Who is being crucified in this image?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__________________________________________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What background information do you have about this?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__________________________________________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__________________________________________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How do Christians celebrate this?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__________________________________________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 </a:t>
            </a:r>
            <a:endParaRPr lang="en-GB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Comic Sans MS"/>
                <a:ea typeface="ＭＳ 明朝"/>
                <a:cs typeface="Times New Roman"/>
              </a:rPr>
              <a:t> </a:t>
            </a:r>
            <a:endParaRPr lang="en-GB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137120"/>
            <a:ext cx="8229600" cy="198904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You each have a starter sheet with an image on.</a:t>
            </a:r>
          </a:p>
          <a:p>
            <a:r>
              <a:rPr lang="en-US" dirty="0" smtClean="0">
                <a:latin typeface="Comic Sans MS"/>
                <a:cs typeface="Comic Sans MS"/>
              </a:rPr>
              <a:t>Use your source skills to complete this starter.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27062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x-none" sz="6000" b="1" u="sng">
                <a:latin typeface="Bradley Hand ITC" charset="0"/>
              </a:rPr>
              <a:t>MAUNDY THURSDAY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305276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GB" dirty="0" smtClean="0">
                <a:latin typeface="Comic Sans MS" pitchFamily="66" charset="0"/>
              </a:rPr>
              <a:t>Maundy is an old word for a commandment. Maundy Thursday remembers when Jesus met with His disciples for </a:t>
            </a:r>
            <a:r>
              <a:rPr lang="en-GB" b="1" u="sng" dirty="0" smtClean="0">
                <a:latin typeface="Comic Sans MS" pitchFamily="66" charset="0"/>
              </a:rPr>
              <a:t>The Last Supper </a:t>
            </a:r>
            <a:r>
              <a:rPr lang="en-GB" dirty="0" smtClean="0">
                <a:latin typeface="Comic Sans MS" pitchFamily="66" charset="0"/>
              </a:rPr>
              <a:t>and gave them a new commandment, </a:t>
            </a:r>
            <a:r>
              <a:rPr lang="en-GB" u="sng" dirty="0" smtClean="0">
                <a:solidFill>
                  <a:srgbClr val="00B050"/>
                </a:solidFill>
                <a:latin typeface="Comic Sans MS" pitchFamily="66" charset="0"/>
              </a:rPr>
              <a:t>to love one another as He had loved them</a:t>
            </a:r>
            <a:r>
              <a:rPr lang="en-GB" dirty="0" smtClean="0">
                <a:solidFill>
                  <a:srgbClr val="00B050"/>
                </a:solidFill>
                <a:latin typeface="Comic Sans MS" pitchFamily="66" charset="0"/>
              </a:rPr>
              <a:t>. </a:t>
            </a:r>
          </a:p>
        </p:txBody>
      </p:sp>
      <p:pic>
        <p:nvPicPr>
          <p:cNvPr id="11268" name="Picture 5" descr="http://andrewsidea.files.wordpress.com/2009/03/lastsupp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292600"/>
            <a:ext cx="5310187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770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002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x-none" sz="6000" b="1" u="sng">
                <a:latin typeface="Bradley Hand ITC" charset="0"/>
              </a:rPr>
              <a:t>How is Maundy Thursday celebrated in the church?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213"/>
            <a:ext cx="8785225" cy="50419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x-none" sz="2600" dirty="0"/>
              <a:t>Many churches will not have a celebration on Maundy Thursday. However, the Last Supper is remembered regularly, often every Sunday, in most Christian churches with a </a:t>
            </a:r>
            <a:r>
              <a:rPr lang="en-GB" altLang="x-none" sz="2600" b="1" u="sng" dirty="0"/>
              <a:t>communion</a:t>
            </a:r>
            <a:r>
              <a:rPr lang="en-GB" altLang="x-none" sz="2600" dirty="0"/>
              <a:t> service. </a:t>
            </a:r>
          </a:p>
          <a:p>
            <a:pPr algn="ctr" eaLnBrk="1" hangingPunct="1">
              <a:buFontTx/>
              <a:buNone/>
            </a:pPr>
            <a:r>
              <a:rPr lang="en-GB" altLang="x-none" sz="2600" dirty="0"/>
              <a:t>In some churches the Ministers </a:t>
            </a:r>
            <a:r>
              <a:rPr lang="en-GB" altLang="x-none" sz="2600" dirty="0">
                <a:hlinkClick r:id="rId2"/>
              </a:rPr>
              <a:t>wash the feet </a:t>
            </a:r>
            <a:r>
              <a:rPr lang="en-GB" altLang="x-none" sz="2600" dirty="0"/>
              <a:t>of twelve members of the church, remembering that Jesus washed the feet of his twelve disciples. </a:t>
            </a:r>
          </a:p>
          <a:p>
            <a:pPr algn="ctr" eaLnBrk="1" hangingPunct="1">
              <a:buFontTx/>
              <a:buNone/>
            </a:pPr>
            <a:r>
              <a:rPr lang="en-GB" altLang="x-none" sz="2600" dirty="0"/>
              <a:t>In England it is traditional for the King or Queen to give out Maundy money to some of their people, often to elderly people who are in need. This is a small bag of silver coins that have been specially made for the occasion. </a:t>
            </a:r>
          </a:p>
        </p:txBody>
      </p:sp>
    </p:spTree>
    <p:extLst>
      <p:ext uri="{BB962C8B-B14F-4D97-AF65-F5344CB8AC3E}">
        <p14:creationId xmlns:p14="http://schemas.microsoft.com/office/powerpoint/2010/main" val="150189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7287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x-none" sz="6600" b="1" u="sng">
                <a:latin typeface="Bradley Hand ITC" charset="0"/>
              </a:rPr>
              <a:t>The Garden of Gethsemane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07950" y="1501542"/>
            <a:ext cx="8928100" cy="4741862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GB" altLang="x-none" dirty="0">
                <a:latin typeface="Comic Sans MS" charset="0"/>
              </a:rPr>
              <a:t>After the Last Supper, Jesus and his disciples went to the Garden of Gethsemane to pray</a:t>
            </a:r>
          </a:p>
          <a:p>
            <a:pPr marL="0" indent="0" algn="ctr" eaLnBrk="1" hangingPunct="1">
              <a:buFontTx/>
              <a:buNone/>
            </a:pPr>
            <a:endParaRPr lang="en-GB" altLang="x-none" sz="1400" dirty="0">
              <a:latin typeface="Comic Sans MS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GB" altLang="x-none" dirty="0">
                <a:latin typeface="Comic Sans MS" charset="0"/>
              </a:rPr>
              <a:t>Jesus knew his time was coming to an end and wanted his disciples to stay awake with him and prepare for his arrest</a:t>
            </a:r>
          </a:p>
          <a:p>
            <a:pPr marL="0" indent="0" algn="ctr" eaLnBrk="1" hangingPunct="1">
              <a:buFontTx/>
              <a:buNone/>
            </a:pPr>
            <a:endParaRPr lang="en-GB" altLang="x-none" sz="1400" dirty="0">
              <a:latin typeface="Comic Sans MS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GB" altLang="x-none" dirty="0">
                <a:latin typeface="Comic Sans MS" charset="0"/>
              </a:rPr>
              <a:t>But they did not…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3341" y="6358701"/>
            <a:ext cx="5820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www.youtube.com/watch?v=mMU9YVEIKZU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62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950" y="404813"/>
            <a:ext cx="8856663" cy="6119812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 smtClean="0">
                <a:latin typeface="Comic Sans MS" pitchFamily="66" charset="0"/>
              </a:rPr>
              <a:t>How do you think Jesus was feeling at this point?  </a:t>
            </a:r>
            <a:r>
              <a:rPr lang="en-GB" sz="3600" dirty="0" smtClean="0">
                <a:latin typeface="Comic Sans MS" pitchFamily="66" charset="0"/>
              </a:rPr>
              <a:t>How would you have felt</a:t>
            </a:r>
            <a:r>
              <a:rPr lang="en-GB" sz="3600" dirty="0" smtClean="0">
                <a:latin typeface="Comic Sans MS" pitchFamily="66" charset="0"/>
              </a:rPr>
              <a:t>?</a:t>
            </a:r>
            <a:endParaRPr lang="en-GB" sz="3600" dirty="0">
              <a:latin typeface="Comic Sans MS" pitchFamily="66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GB" sz="3600" dirty="0" smtClean="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en-GB" sz="3600" dirty="0" smtClean="0">
                <a:latin typeface="Comic Sans MS" pitchFamily="66" charset="0"/>
              </a:rPr>
              <a:t>What do the events in the Garden of Gethsemane tell us about Jesus?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811" y="4253615"/>
            <a:ext cx="2898939" cy="22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53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x-none" sz="6000" b="1" u="sng">
                <a:latin typeface="Bradley Hand ITC" charset="0"/>
              </a:rPr>
              <a:t>GOOD FRIDAY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8928100" cy="54006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x-none" sz="2800">
                <a:latin typeface="Comic Sans MS" charset="0"/>
              </a:rPr>
              <a:t>  Good Friday was the day when Jesus </a:t>
            </a:r>
            <a:r>
              <a:rPr lang="en-GB" altLang="x-none" sz="2800" b="1" u="sng">
                <a:latin typeface="Comic Sans MS" charset="0"/>
              </a:rPr>
              <a:t>stood trial </a:t>
            </a:r>
            <a:r>
              <a:rPr lang="en-GB" altLang="x-none" sz="2800">
                <a:latin typeface="Comic Sans MS" charset="0"/>
              </a:rPr>
              <a:t>before the Priests and later a Roman Governor called Pilate. Although Pilate could not find any wrong in Jesus, He was still </a:t>
            </a:r>
            <a:r>
              <a:rPr lang="en-GB" altLang="x-none" sz="2800" b="1" u="sng">
                <a:latin typeface="Comic Sans MS" charset="0"/>
              </a:rPr>
              <a:t>sentenced to death by crucifixion</a:t>
            </a:r>
            <a:r>
              <a:rPr lang="en-GB" altLang="x-none" sz="2800">
                <a:latin typeface="Comic Sans MS" charset="0"/>
              </a:rPr>
              <a:t>. Later that day after having been </a:t>
            </a:r>
            <a:r>
              <a:rPr lang="en-GB" altLang="x-none" sz="2800" b="1" u="sng">
                <a:latin typeface="Comic Sans MS" charset="0"/>
              </a:rPr>
              <a:t>beaten and mocked</a:t>
            </a:r>
            <a:r>
              <a:rPr lang="en-GB" altLang="x-none" sz="2800">
                <a:latin typeface="Comic Sans MS" charset="0"/>
              </a:rPr>
              <a:t> Jesus was crucified. He died in the afternoon.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GB" altLang="x-none" sz="1100">
              <a:latin typeface="Comic Sans MS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x-none" sz="2800">
                <a:latin typeface="Comic Sans MS" charset="0"/>
              </a:rPr>
              <a:t>   Good Friday is a day when Christians remember in a special way what Jesus did for them. It is the day that Christians remember God allowing Jesus, his perfect son, to </a:t>
            </a:r>
            <a:r>
              <a:rPr lang="en-GB" altLang="x-none" sz="2800" b="1" u="sng">
                <a:latin typeface="Comic Sans MS" charset="0"/>
              </a:rPr>
              <a:t>take the world's sin onto Himself</a:t>
            </a:r>
            <a:r>
              <a:rPr lang="en-GB" altLang="x-none" sz="2800">
                <a:latin typeface="Comic Sans MS" charset="0"/>
              </a:rPr>
              <a:t> and </a:t>
            </a:r>
            <a:r>
              <a:rPr lang="en-GB" altLang="x-none" sz="2800" b="1" u="sng">
                <a:latin typeface="Comic Sans MS" charset="0"/>
              </a:rPr>
              <a:t>take the punishment for it</a:t>
            </a:r>
            <a:r>
              <a:rPr lang="en-GB" altLang="x-none" sz="2800">
                <a:latin typeface="Comic Sans MS" charset="0"/>
              </a:rPr>
              <a:t> by being crucified </a:t>
            </a:r>
          </a:p>
        </p:txBody>
      </p:sp>
    </p:spTree>
    <p:extLst>
      <p:ext uri="{BB962C8B-B14F-4D97-AF65-F5344CB8AC3E}">
        <p14:creationId xmlns:p14="http://schemas.microsoft.com/office/powerpoint/2010/main" val="120645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4697"/>
            <a:ext cx="9036050" cy="1354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x-none" sz="6000" b="1" u="sng">
                <a:latin typeface="Bradley Hand ITC" charset="0"/>
              </a:rPr>
              <a:t>How is Good Friday Celebrated?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298" y="2084518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x-none" dirty="0"/>
              <a:t>Good Friday is a time of </a:t>
            </a:r>
            <a:r>
              <a:rPr lang="en-GB" altLang="x-none" b="1" u="sng" dirty="0"/>
              <a:t>sadness</a:t>
            </a:r>
            <a:r>
              <a:rPr lang="en-GB" altLang="x-none" dirty="0"/>
              <a:t> and </a:t>
            </a:r>
            <a:r>
              <a:rPr lang="en-GB" altLang="x-none" b="1" u="sng" dirty="0"/>
              <a:t>thankfulness</a:t>
            </a:r>
            <a:r>
              <a:rPr lang="en-GB" altLang="x-none" dirty="0"/>
              <a:t>. Some Christians will </a:t>
            </a:r>
            <a:r>
              <a:rPr lang="en-GB" altLang="x-none" b="1" u="sng" dirty="0"/>
              <a:t>fast </a:t>
            </a:r>
            <a:r>
              <a:rPr lang="en-GB" altLang="x-none" dirty="0"/>
              <a:t>on Good Friday. This could mean missing one or more meals or avoiding some kinds of foods. </a:t>
            </a:r>
          </a:p>
          <a:p>
            <a:pPr algn="ctr" eaLnBrk="1" hangingPunct="1">
              <a:buFontTx/>
              <a:buNone/>
            </a:pPr>
            <a:r>
              <a:rPr lang="en-GB" altLang="x-none" dirty="0"/>
              <a:t>This helps them </a:t>
            </a:r>
            <a:r>
              <a:rPr lang="en-GB" altLang="x-none" b="1" u="sng" dirty="0"/>
              <a:t>remember</a:t>
            </a:r>
            <a:r>
              <a:rPr lang="en-GB" altLang="x-none" dirty="0"/>
              <a:t> the sacrifice Jesus made for them on the day of crucifixion. It is a special time of </a:t>
            </a:r>
            <a:r>
              <a:rPr lang="en-GB" altLang="x-none" b="1" u="sng" dirty="0"/>
              <a:t>asking for forgiveness. </a:t>
            </a:r>
          </a:p>
        </p:txBody>
      </p:sp>
    </p:spTree>
    <p:extLst>
      <p:ext uri="{BB962C8B-B14F-4D97-AF65-F5344CB8AC3E}">
        <p14:creationId xmlns:p14="http://schemas.microsoft.com/office/powerpoint/2010/main" val="39884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00063" y="-17463"/>
            <a:ext cx="8229600" cy="1143001"/>
          </a:xfrm>
        </p:spPr>
        <p:txBody>
          <a:bodyPr/>
          <a:lstStyle/>
          <a:p>
            <a:pPr eaLnBrk="1" hangingPunct="1"/>
            <a:r>
              <a:rPr lang="en-GB" altLang="x-none" sz="6000" b="1" u="sng">
                <a:latin typeface="Bradley Hand ITC" charset="0"/>
              </a:rPr>
              <a:t>Easter Sunday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30200" y="1125538"/>
            <a:ext cx="8569325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 sz="2400">
                <a:latin typeface="Comic Sans MS" charset="0"/>
              </a:rPr>
              <a:t>After Jesus had died on the cross, his body was </a:t>
            </a:r>
            <a:r>
              <a:rPr lang="en-GB" altLang="x-none" sz="2400" b="1" u="sng">
                <a:latin typeface="Comic Sans MS" charset="0"/>
              </a:rPr>
              <a:t>anointed</a:t>
            </a:r>
            <a:r>
              <a:rPr lang="en-GB" altLang="x-none" sz="2400">
                <a:latin typeface="Comic Sans MS" charset="0"/>
              </a:rPr>
              <a:t> and </a:t>
            </a:r>
            <a:r>
              <a:rPr lang="en-GB" altLang="x-none" sz="2400" b="1" u="sng">
                <a:latin typeface="Comic Sans MS" charset="0"/>
              </a:rPr>
              <a:t>buried in a tomb </a:t>
            </a:r>
            <a:r>
              <a:rPr lang="en-GB" altLang="x-none" sz="2400">
                <a:latin typeface="Comic Sans MS" charset="0"/>
              </a:rPr>
              <a:t>in the garden of Joseph of Arimathea, which was sealed by a large rock and guarded by two Roman soldiers.</a:t>
            </a:r>
          </a:p>
          <a:p>
            <a:pPr algn="ctr" eaLnBrk="1" hangingPunct="1"/>
            <a:endParaRPr lang="en-GB" altLang="x-none" sz="2400">
              <a:latin typeface="Comic Sans MS" charset="0"/>
            </a:endParaRPr>
          </a:p>
          <a:p>
            <a:pPr algn="ctr" eaLnBrk="1" hangingPunct="1"/>
            <a:r>
              <a:rPr lang="en-GB" altLang="x-none" sz="2400">
                <a:latin typeface="Comic Sans MS" charset="0"/>
              </a:rPr>
              <a:t>When Mary Magdalene and other women went to visit the tomb on Easter Sunday, they discovered that the body was gone!</a:t>
            </a:r>
          </a:p>
          <a:p>
            <a:pPr eaLnBrk="1" hangingPunct="1"/>
            <a:endParaRPr lang="en-GB" altLang="x-none" sz="2400">
              <a:latin typeface="Comic Sans MS" charset="0"/>
            </a:endParaRPr>
          </a:p>
          <a:p>
            <a:pPr algn="ctr" eaLnBrk="1" hangingPunct="1"/>
            <a:r>
              <a:rPr lang="en-GB" altLang="x-none" sz="2400">
                <a:latin typeface="Comic Sans MS" charset="0"/>
              </a:rPr>
              <a:t>Jesus had been </a:t>
            </a:r>
            <a:r>
              <a:rPr lang="en-GB" altLang="x-none" sz="2400" b="1" u="sng">
                <a:latin typeface="Comic Sans MS" charset="0"/>
              </a:rPr>
              <a:t>resurrected!</a:t>
            </a:r>
            <a:r>
              <a:rPr lang="en-GB" altLang="x-none" sz="2400">
                <a:latin typeface="Comic Sans MS" charset="0"/>
              </a:rPr>
              <a:t>  And as they ran away from the tomb they saw Jesus and he said to them, </a:t>
            </a:r>
          </a:p>
          <a:p>
            <a:pPr eaLnBrk="1" hangingPunct="1"/>
            <a:endParaRPr lang="en-GB" altLang="x-none" sz="2400">
              <a:latin typeface="Comic Sans MS" charset="0"/>
            </a:endParaRPr>
          </a:p>
          <a:p>
            <a:pPr algn="ctr" eaLnBrk="1" hangingPunct="1"/>
            <a:r>
              <a:rPr lang="en-GB" altLang="x-none" sz="2400" i="1">
                <a:latin typeface="Comic Sans MS" charset="0"/>
              </a:rPr>
              <a:t>“Do not be afraid.  Go and tell my brothers to go to Galilee.  There they will see me”</a:t>
            </a:r>
            <a:endParaRPr lang="en-GB" altLang="x-none" sz="2400">
              <a:latin typeface="Comic Sans MS" charset="0"/>
            </a:endParaRPr>
          </a:p>
          <a:p>
            <a:pPr eaLnBrk="1" hangingPunct="1"/>
            <a:endParaRPr lang="en-GB" altLang="x-none"/>
          </a:p>
          <a:p>
            <a:pPr eaLnBrk="1" hangingPunct="1"/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775394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aster  Pasch, Pascha">
            <a:hlinkClick r:id="rId2" tooltip="Easter  Pasch, Pasch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1036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42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x-none" sz="6000" b="1" u="sng">
                <a:latin typeface="Bradley Hand ITC" charset="0"/>
              </a:rPr>
              <a:t>How is Easter Sunday celebrated in church?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323850" y="2060575"/>
            <a:ext cx="8640763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 sz="2400">
                <a:latin typeface="Comic Sans MS" charset="0"/>
              </a:rPr>
              <a:t>Easter is a happy time. It is festival of </a:t>
            </a:r>
            <a:r>
              <a:rPr lang="en-GB" altLang="x-none" sz="2400" b="1" u="sng">
                <a:latin typeface="Comic Sans MS" charset="0"/>
              </a:rPr>
              <a:t>hope</a:t>
            </a:r>
            <a:r>
              <a:rPr lang="en-GB" altLang="x-none" sz="2400" b="1">
                <a:latin typeface="Comic Sans MS" charset="0"/>
              </a:rPr>
              <a:t> </a:t>
            </a:r>
            <a:r>
              <a:rPr lang="en-GB" altLang="x-none" sz="2400">
                <a:latin typeface="Comic Sans MS" charset="0"/>
              </a:rPr>
              <a:t>and </a:t>
            </a:r>
            <a:r>
              <a:rPr lang="en-GB" altLang="x-none" sz="2400" b="1" u="sng">
                <a:latin typeface="Comic Sans MS" charset="0"/>
              </a:rPr>
              <a:t>light</a:t>
            </a:r>
            <a:r>
              <a:rPr lang="en-GB" altLang="x-none" sz="2400">
                <a:latin typeface="Comic Sans MS" charset="0"/>
              </a:rPr>
              <a:t>. It celebrates </a:t>
            </a:r>
            <a:r>
              <a:rPr lang="en-GB" altLang="x-none" sz="2400" b="1" u="sng">
                <a:latin typeface="Comic Sans MS" charset="0"/>
              </a:rPr>
              <a:t>new life</a:t>
            </a:r>
            <a:r>
              <a:rPr lang="en-GB" altLang="x-none" sz="2400">
                <a:latin typeface="Comic Sans MS" charset="0"/>
              </a:rPr>
              <a:t>. In churches Easter will be celebrated with special services. They will be really happy occasions remembering Jesus coming to life after his cruel death on the cross.</a:t>
            </a:r>
          </a:p>
          <a:p>
            <a:pPr algn="ctr" eaLnBrk="1" hangingPunct="1"/>
            <a:endParaRPr lang="en-GB" altLang="x-none" sz="2400">
              <a:latin typeface="Comic Sans MS" charset="0"/>
            </a:endParaRPr>
          </a:p>
          <a:p>
            <a:pPr algn="ctr" eaLnBrk="1" hangingPunct="1"/>
            <a:r>
              <a:rPr lang="en-GB" altLang="x-none" sz="2400">
                <a:latin typeface="Comic Sans MS" charset="0"/>
              </a:rPr>
              <a:t>There will often be lots of </a:t>
            </a:r>
            <a:r>
              <a:rPr lang="en-GB" altLang="x-none" sz="2400" b="1" u="sng">
                <a:latin typeface="Comic Sans MS" charset="0"/>
              </a:rPr>
              <a:t>flowers</a:t>
            </a:r>
            <a:r>
              <a:rPr lang="en-GB" altLang="x-none" sz="2400">
                <a:latin typeface="Comic Sans MS" charset="0"/>
              </a:rPr>
              <a:t> to make the church colourful and bright. There will be joyful </a:t>
            </a:r>
            <a:r>
              <a:rPr lang="en-GB" altLang="x-none" sz="2400" b="1" u="sng">
                <a:latin typeface="Comic Sans MS" charset="0"/>
              </a:rPr>
              <a:t>hymns</a:t>
            </a:r>
            <a:r>
              <a:rPr lang="en-GB" altLang="x-none" sz="2400">
                <a:latin typeface="Comic Sans MS" charset="0"/>
              </a:rPr>
              <a:t> and </a:t>
            </a:r>
            <a:r>
              <a:rPr lang="en-GB" altLang="x-none" sz="2400" b="1" u="sng">
                <a:latin typeface="Comic Sans MS" charset="0"/>
              </a:rPr>
              <a:t>choruses sung</a:t>
            </a:r>
            <a:r>
              <a:rPr lang="en-GB" altLang="x-none" sz="2400">
                <a:latin typeface="Comic Sans MS" charset="0"/>
              </a:rPr>
              <a:t>. Some churches will hold a service early in the morning, just as day breaks, to remember how Mary went to the tomb at daybreak and discovered the empty tomb and Jesus alive.</a:t>
            </a:r>
          </a:p>
          <a:p>
            <a:pPr eaLnBrk="1" hangingPunct="1"/>
            <a:endParaRPr lang="en-GB" altLang="x-none"/>
          </a:p>
          <a:p>
            <a:pPr eaLnBrk="1" hangingPunct="1"/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64279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303421" y="353805"/>
            <a:ext cx="8675687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AutoNum type="arabicPeriod"/>
            </a:pPr>
            <a:r>
              <a:rPr lang="en-GB" altLang="x-none" sz="2800" dirty="0">
                <a:latin typeface="Comic Sans MS" charset="0"/>
              </a:rPr>
              <a:t>Holy week is remembered in many different ways in many different communities.  </a:t>
            </a:r>
            <a:r>
              <a:rPr lang="en-GB" altLang="x-none" sz="2800" b="1" i="1" u="sng" dirty="0">
                <a:latin typeface="Comic Sans MS" charset="0"/>
              </a:rPr>
              <a:t>How do you </a:t>
            </a:r>
            <a:r>
              <a:rPr lang="en-GB" altLang="x-none" sz="2800" dirty="0">
                <a:latin typeface="Comic Sans MS" charset="0"/>
              </a:rPr>
              <a:t>celebrate Holy week?  </a:t>
            </a:r>
            <a:r>
              <a:rPr lang="en-GB" altLang="x-none" sz="2800" b="1" u="sng" dirty="0">
                <a:latin typeface="Comic Sans MS" charset="0"/>
              </a:rPr>
              <a:t>OR</a:t>
            </a:r>
            <a:r>
              <a:rPr lang="en-GB" altLang="x-none" sz="2800" dirty="0">
                <a:latin typeface="Comic Sans MS" charset="0"/>
              </a:rPr>
              <a:t>  </a:t>
            </a:r>
            <a:r>
              <a:rPr lang="en-GB" altLang="x-none" sz="2800" b="1" i="1" u="sng" dirty="0">
                <a:latin typeface="Comic Sans MS" charset="0"/>
              </a:rPr>
              <a:t>How would </a:t>
            </a:r>
            <a:r>
              <a:rPr lang="en-GB" altLang="x-none" sz="2800" dirty="0">
                <a:latin typeface="Comic Sans MS" charset="0"/>
              </a:rPr>
              <a:t>you celebrate Holy week if you were a Christian?</a:t>
            </a:r>
          </a:p>
          <a:p>
            <a:pPr eaLnBrk="1" hangingPunct="1">
              <a:buFont typeface="Arial" charset="0"/>
              <a:buAutoNum type="arabicPeriod"/>
            </a:pPr>
            <a:endParaRPr lang="en-GB" altLang="x-none" sz="2800" dirty="0">
              <a:latin typeface="Comic Sans MS" charset="0"/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en-GB" altLang="x-none" sz="2800" b="1" i="1" u="sng" dirty="0">
                <a:latin typeface="Comic Sans MS" charset="0"/>
              </a:rPr>
              <a:t>Which</a:t>
            </a:r>
            <a:r>
              <a:rPr lang="en-GB" altLang="x-none" sz="2800" dirty="0">
                <a:latin typeface="Comic Sans MS" charset="0"/>
              </a:rPr>
              <a:t> event during Holy week do you think is the most important?  And </a:t>
            </a:r>
            <a:r>
              <a:rPr lang="en-GB" altLang="x-none" sz="2800" b="1" i="1" u="sng" dirty="0">
                <a:latin typeface="Comic Sans MS" charset="0"/>
              </a:rPr>
              <a:t>why</a:t>
            </a:r>
            <a:r>
              <a:rPr lang="en-GB" altLang="x-none" sz="2800" dirty="0">
                <a:latin typeface="Comic Sans MS" charset="0"/>
              </a:rPr>
              <a:t>?</a:t>
            </a:r>
          </a:p>
          <a:p>
            <a:pPr eaLnBrk="1" hangingPunct="1">
              <a:buFont typeface="Arial" charset="0"/>
              <a:buAutoNum type="arabicPeriod"/>
            </a:pPr>
            <a:endParaRPr lang="en-GB" altLang="x-none" sz="2800" dirty="0">
              <a:latin typeface="Comic Sans MS" charset="0"/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en-GB" altLang="x-none" sz="2800" dirty="0">
                <a:latin typeface="Comic Sans MS" charset="0"/>
              </a:rPr>
              <a:t>Holy Week ends with the most important event in the history of Christianity.  </a:t>
            </a:r>
            <a:r>
              <a:rPr lang="en-GB" altLang="x-none" sz="2800" b="1" i="1" u="sng" dirty="0">
                <a:latin typeface="Comic Sans MS" charset="0"/>
              </a:rPr>
              <a:t>Why</a:t>
            </a:r>
            <a:r>
              <a:rPr lang="en-GB" altLang="x-none" sz="2800" dirty="0">
                <a:latin typeface="Comic Sans MS" charset="0"/>
              </a:rPr>
              <a:t> do you think this is the most important event for Christians?</a:t>
            </a:r>
          </a:p>
          <a:p>
            <a:pPr eaLnBrk="1" hangingPunct="1">
              <a:buFont typeface="Arial" charset="0"/>
              <a:buAutoNum type="arabicPeriod"/>
            </a:pPr>
            <a:endParaRPr lang="en-GB" altLang="x-none" sz="2800" dirty="0">
              <a:latin typeface="Comic Sans MS" charset="0"/>
            </a:endParaRPr>
          </a:p>
          <a:p>
            <a:pPr eaLnBrk="1" hangingPunct="1">
              <a:buFont typeface="Arial" charset="0"/>
              <a:buAutoNum type="arabicPeriod"/>
            </a:pPr>
            <a:r>
              <a:rPr lang="en-GB" altLang="x-none" sz="2800" dirty="0">
                <a:latin typeface="Comic Sans MS" charset="0"/>
              </a:rPr>
              <a:t>God sacrificed his only son to save us from our sins.  </a:t>
            </a:r>
            <a:r>
              <a:rPr lang="en-GB" altLang="x-none" sz="2800" b="1" i="1" u="sng" dirty="0">
                <a:latin typeface="Comic Sans MS" charset="0"/>
              </a:rPr>
              <a:t>What</a:t>
            </a:r>
            <a:r>
              <a:rPr lang="en-GB" altLang="x-none" sz="2800" dirty="0">
                <a:latin typeface="Comic Sans MS" charset="0"/>
              </a:rPr>
              <a:t> does this tell </a:t>
            </a:r>
            <a:r>
              <a:rPr lang="en-GB" altLang="x-none" sz="2800" dirty="0" smtClean="0">
                <a:latin typeface="Comic Sans MS" charset="0"/>
              </a:rPr>
              <a:t>Christians </a:t>
            </a:r>
            <a:r>
              <a:rPr lang="en-GB" altLang="x-none" sz="2800" dirty="0">
                <a:latin typeface="Comic Sans MS" charset="0"/>
              </a:rPr>
              <a:t>about God?  </a:t>
            </a:r>
          </a:p>
        </p:txBody>
      </p:sp>
    </p:spTree>
    <p:extLst>
      <p:ext uri="{BB962C8B-B14F-4D97-AF65-F5344CB8AC3E}">
        <p14:creationId xmlns:p14="http://schemas.microsoft.com/office/powerpoint/2010/main" val="24231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68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sz="6000" b="1" u="sng">
                <a:latin typeface="Bradley Hand ITC" charset="0"/>
              </a:rPr>
              <a:t>Task 2</a:t>
            </a: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395288" y="1412875"/>
            <a:ext cx="8280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 sz="4000">
                <a:latin typeface="Comic Sans MS" charset="0"/>
              </a:rPr>
              <a:t>Match the Bible verses to the appropriate picture!</a:t>
            </a:r>
          </a:p>
          <a:p>
            <a:pPr algn="ctr" eaLnBrk="1" hangingPunct="1"/>
            <a:endParaRPr lang="en-GB" altLang="x-none" sz="4000">
              <a:latin typeface="Comic Sans MS" charset="0"/>
            </a:endParaRPr>
          </a:p>
          <a:p>
            <a:pPr algn="ctr" eaLnBrk="1" hangingPunct="1"/>
            <a:r>
              <a:rPr lang="en-GB" altLang="x-none" sz="4000" b="1" u="sng">
                <a:latin typeface="Comic Sans MS" charset="0"/>
              </a:rPr>
              <a:t>NOTE:</a:t>
            </a:r>
            <a:r>
              <a:rPr lang="en-GB" altLang="x-none" sz="4000">
                <a:latin typeface="Comic Sans MS" charset="0"/>
              </a:rPr>
              <a:t>  There may be more than one quote per picture</a:t>
            </a:r>
          </a:p>
          <a:p>
            <a:pPr algn="ctr" eaLnBrk="1" hangingPunct="1"/>
            <a:endParaRPr lang="en-GB" altLang="x-none" sz="4000">
              <a:latin typeface="Comic Sans MS" charset="0"/>
            </a:endParaRPr>
          </a:p>
          <a:p>
            <a:pPr algn="ctr" eaLnBrk="1" hangingPunct="1"/>
            <a:r>
              <a:rPr lang="en-GB" altLang="x-none" sz="4000">
                <a:latin typeface="Comic Sans MS" charset="0"/>
              </a:rPr>
              <a:t>Stick into your exercise books</a:t>
            </a:r>
          </a:p>
        </p:txBody>
      </p:sp>
    </p:spTree>
    <p:extLst>
      <p:ext uri="{BB962C8B-B14F-4D97-AF65-F5344CB8AC3E}">
        <p14:creationId xmlns:p14="http://schemas.microsoft.com/office/powerpoint/2010/main" val="963529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A Christian Easter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66376" y="1143000"/>
            <a:ext cx="3585882" cy="2554944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Palm Sunday: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Palm crosses are given out in church to worshippers</a:t>
            </a:r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72424" y="1143000"/>
            <a:ext cx="3585882" cy="2554944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Maundy Thursday: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Priests wash the feet of the worshippers in church</a:t>
            </a:r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66376" y="4124983"/>
            <a:ext cx="7891929" cy="2554944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Good Friday: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Christians often meditate on Jesus’ last words: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‘Father forgive them, for they do not know what they are doing’ (Luke 23:34)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In some places there may be reenactments of Jesus’ death</a:t>
            </a:r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76527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What happened after Jesus’ death?</a:t>
            </a:r>
            <a:endParaRPr lang="en-US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Comic Sans MS"/>
                <a:cs typeface="Comic Sans MS"/>
              </a:rPr>
              <a:t>We have looked at the week before the death of Jesus.</a:t>
            </a:r>
          </a:p>
          <a:p>
            <a:pPr marL="0" indent="0" algn="ctr">
              <a:buNone/>
            </a:pPr>
            <a:endParaRPr lang="en-US" sz="4000" dirty="0" smtClean="0">
              <a:latin typeface="Comic Sans MS"/>
              <a:cs typeface="Comic Sans MS"/>
            </a:endParaRPr>
          </a:p>
          <a:p>
            <a:pPr marL="0" indent="0" algn="ctr">
              <a:buNone/>
            </a:pPr>
            <a:r>
              <a:rPr lang="en-US" sz="4000" dirty="0" smtClean="0">
                <a:latin typeface="Comic Sans MS"/>
                <a:cs typeface="Comic Sans MS"/>
              </a:rPr>
              <a:t>What do you think happened after Jesus died?</a:t>
            </a:r>
          </a:p>
        </p:txBody>
      </p:sp>
    </p:spTree>
    <p:extLst>
      <p:ext uri="{BB962C8B-B14F-4D97-AF65-F5344CB8AC3E}">
        <p14:creationId xmlns:p14="http://schemas.microsoft.com/office/powerpoint/2010/main" val="2907524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607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Ascension</a:t>
            </a:r>
            <a:endParaRPr lang="en-US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87098"/>
            <a:ext cx="8229600" cy="3957877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After Jesus’ death, he was taken from his cross and buried in a tomb. This was common at the time.  </a:t>
            </a:r>
          </a:p>
          <a:p>
            <a:r>
              <a:rPr lang="en-US" dirty="0" smtClean="0">
                <a:latin typeface="Comic Sans MS"/>
                <a:cs typeface="Comic Sans MS"/>
              </a:rPr>
              <a:t>Three days after his death, he rose from the dead, performing his final miracle.</a:t>
            </a:r>
          </a:p>
          <a:p>
            <a:r>
              <a:rPr lang="en-US" dirty="0" smtClean="0">
                <a:latin typeface="Comic Sans MS"/>
                <a:cs typeface="Comic Sans MS"/>
              </a:rPr>
              <a:t>He then ascended (rose) into heaven. 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44385"/>
              </p:ext>
            </p:extLst>
          </p:nvPr>
        </p:nvGraphicFramePr>
        <p:xfrm>
          <a:off x="670947" y="1040393"/>
          <a:ext cx="7779788" cy="1382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297"/>
                <a:gridCol w="4966491"/>
              </a:tblGrid>
              <a:tr h="1382038">
                <a:tc>
                  <a:txBody>
                    <a:bodyPr/>
                    <a:lstStyle/>
                    <a:p>
                      <a:pPr algn="ctr"/>
                      <a:endParaRPr lang="en-US" sz="2800" b="0" dirty="0" smtClean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2800" b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Ascension</a:t>
                      </a:r>
                      <a:endParaRPr lang="en-US" sz="2800" b="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The action of</a:t>
                      </a:r>
                      <a:r>
                        <a:rPr lang="en-US" sz="2800" b="0" baseline="0" dirty="0" smtClean="0">
                          <a:solidFill>
                            <a:srgbClr val="3366FF"/>
                          </a:solidFill>
                          <a:latin typeface="Comic Sans MS"/>
                          <a:cs typeface="Comic Sans MS"/>
                        </a:rPr>
                        <a:t> Jesus rising to heaven after his resurrection</a:t>
                      </a:r>
                      <a:endParaRPr lang="en-US" sz="2800" b="0" dirty="0">
                        <a:solidFill>
                          <a:srgbClr val="3366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1509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Easter Sunday</a:t>
            </a:r>
            <a:endParaRPr lang="en-US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This is a celebration for Christians.</a:t>
            </a:r>
          </a:p>
          <a:p>
            <a:r>
              <a:rPr lang="en-US" dirty="0" smtClean="0">
                <a:latin typeface="Comic Sans MS"/>
                <a:cs typeface="Comic Sans MS"/>
              </a:rPr>
              <a:t>Jesus came back and because of this, Christians believe in an eternal life.</a:t>
            </a:r>
          </a:p>
          <a:p>
            <a:r>
              <a:rPr lang="en-US" dirty="0" smtClean="0">
                <a:latin typeface="Comic Sans MS"/>
                <a:cs typeface="Comic Sans MS"/>
              </a:rPr>
              <a:t>Churches are decorated beautifully with gold and white </a:t>
            </a:r>
            <a:r>
              <a:rPr lang="en-US" dirty="0" err="1" smtClean="0">
                <a:latin typeface="Comic Sans MS"/>
                <a:cs typeface="Comic Sans MS"/>
              </a:rPr>
              <a:t>colours</a:t>
            </a:r>
            <a:r>
              <a:rPr lang="en-US" dirty="0" smtClean="0">
                <a:latin typeface="Comic Sans MS"/>
                <a:cs typeface="Comic Sans MS"/>
              </a:rPr>
              <a:t> and banners. 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92725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Is Easter just for Christians?</a:t>
            </a:r>
            <a:endParaRPr lang="en-US" b="1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68906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What do you associate with Easter?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36494" y="2106707"/>
            <a:ext cx="3696447" cy="2188878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Chocolate eggs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/>
                <a:cs typeface="Comic Sans MS"/>
              </a:rPr>
              <a:t>=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/>
                <a:cs typeface="Comic Sans MS"/>
              </a:rPr>
              <a:t>Eggs symbolize new life like Jesus’ resurrection. Eggs are not alive but hold life within them.</a:t>
            </a:r>
            <a:endParaRPr lang="en-US" sz="20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33365" y="2106707"/>
            <a:ext cx="3696447" cy="2188878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Easter bunnies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  <a:latin typeface="Comic Sans MS"/>
                <a:cs typeface="Comic Sans MS"/>
              </a:rPr>
              <a:t>=</a:t>
            </a: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Symbolising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cs typeface="Comic Sans MS"/>
              </a:rPr>
              <a:t> new birth of animals in the spring like the rebirth of Jesus and the birth of Christianity</a:t>
            </a:r>
            <a:endParaRPr lang="en-US" sz="20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6494" y="4497296"/>
            <a:ext cx="3696447" cy="2188878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School holidays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=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A time for families to spend a lot of time together</a:t>
            </a:r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33365" y="4497296"/>
            <a:ext cx="3696447" cy="2188878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Shops earning a lot of money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=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omic Sans MS"/>
                <a:cs typeface="Comic Sans MS"/>
              </a:rPr>
              <a:t>People feel pressured to buy Easter gifts</a:t>
            </a:r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05008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Questio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56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Comic Sans MS"/>
                <a:cs typeface="Comic Sans MS"/>
              </a:rPr>
              <a:t>‘Easter has lost all religious meaning.’ Do you agree?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Success Criteria</a:t>
            </a:r>
          </a:p>
          <a:p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Describe the significance of Easter</a:t>
            </a:r>
          </a:p>
          <a:p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Consider the ways in which the religious meaning has been lost.</a:t>
            </a:r>
          </a:p>
          <a:p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Conclude by saying how far you agree with the statement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526668" y="571500"/>
            <a:ext cx="8160132" cy="5507777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8000"/>
                </a:solidFill>
                <a:latin typeface="Comic Sans MS"/>
                <a:cs typeface="Comic Sans MS"/>
              </a:rPr>
              <a:t>Peer </a:t>
            </a:r>
            <a:r>
              <a:rPr lang="en-US" sz="3200" dirty="0" smtClean="0">
                <a:solidFill>
                  <a:srgbClr val="008000"/>
                </a:solidFill>
                <a:latin typeface="Comic Sans MS"/>
                <a:cs typeface="Comic Sans MS"/>
              </a:rPr>
              <a:t>assess!</a:t>
            </a:r>
            <a:endParaRPr lang="en-US" sz="3200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algn="ctr"/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320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What went </a:t>
            </a:r>
            <a:r>
              <a:rPr lang="en-US" sz="320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well?</a:t>
            </a:r>
            <a:endParaRPr lang="en-US" sz="3200" i="1" dirty="0" smtClean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320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Even better </a:t>
            </a:r>
            <a:r>
              <a:rPr lang="en-US" sz="3200" i="1" dirty="0" smtClean="0">
                <a:solidFill>
                  <a:srgbClr val="008000"/>
                </a:solidFill>
                <a:latin typeface="Comic Sans MS"/>
                <a:cs typeface="Comic Sans MS"/>
              </a:rPr>
              <a:t>if?</a:t>
            </a:r>
            <a:endParaRPr lang="en-US" sz="3200" i="1" dirty="0" smtClean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518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211217"/>
              </p:ext>
            </p:extLst>
          </p:nvPr>
        </p:nvGraphicFramePr>
        <p:xfrm>
          <a:off x="480408" y="354481"/>
          <a:ext cx="8207806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3903"/>
                <a:gridCol w="4103903"/>
              </a:tblGrid>
              <a:tr h="1129349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Easter has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lost all religious meaning</a:t>
                      </a:r>
                      <a:endParaRPr lang="en-US" sz="2400" b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Easter has not lost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all religious meaning</a:t>
                      </a:r>
                      <a:endParaRPr lang="en-US" sz="2400" b="0" dirty="0" smtClean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endParaRPr lang="en-US" sz="2400" b="0" dirty="0">
                        <a:solidFill>
                          <a:srgbClr val="FF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969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Christians give up something they enjoy during lent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to respect Jesus</a:t>
                      </a:r>
                    </a:p>
                    <a:p>
                      <a:pPr algn="ctr"/>
                      <a:endParaRPr lang="en-US" sz="2000" b="0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There are many important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Easter services within Church where Christians are expected to attend</a:t>
                      </a:r>
                    </a:p>
                    <a:p>
                      <a:pPr algn="ctr"/>
                      <a:endParaRPr lang="en-US" sz="2000" b="0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The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Church reenacts particular parts of the Holy Week events</a:t>
                      </a:r>
                    </a:p>
                    <a:p>
                      <a:pPr algn="ctr"/>
                      <a:endParaRPr lang="en-US" sz="2000" b="0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Easter has a bank holiday in England so is respected by the religion of the country.</a:t>
                      </a:r>
                    </a:p>
                    <a:p>
                      <a:pPr algn="ctr"/>
                      <a:endParaRPr lang="en-US" sz="2000" b="0" baseline="0" dirty="0" smtClean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Many people use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 Easter as an excuse to stay off work.</a:t>
                      </a:r>
                    </a:p>
                    <a:p>
                      <a:pPr algn="ctr"/>
                      <a:endParaRPr lang="en-US" sz="2000" b="0" baseline="0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People</a:t>
                      </a:r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 don’t understand the religious symbolism behind the Easter Egg and the Easter bunny.</a:t>
                      </a:r>
                    </a:p>
                    <a:p>
                      <a:pPr algn="ctr"/>
                      <a:endParaRPr lang="en-US" sz="2000" b="0" baseline="0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Many people refer to Easter as ‘the spring holidays’.</a:t>
                      </a:r>
                    </a:p>
                    <a:p>
                      <a:pPr algn="ctr"/>
                      <a:endParaRPr lang="en-US" sz="2000" b="0" baseline="0" dirty="0" smtClean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  <a:p>
                      <a:pPr algn="ctr"/>
                      <a:r>
                        <a:rPr lang="en-US" sz="2000" b="0" baseline="0" dirty="0" smtClean="0">
                          <a:solidFill>
                            <a:srgbClr val="000000"/>
                          </a:solidFill>
                          <a:latin typeface="Comic Sans MS"/>
                          <a:cs typeface="Comic Sans MS"/>
                        </a:rPr>
                        <a:t>People receive presents for Easter so this has become commercialised. 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0607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7739"/>
          <a:stretch/>
        </p:blipFill>
        <p:spPr>
          <a:xfrm>
            <a:off x="0" y="672004"/>
            <a:ext cx="9144000" cy="5614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2" y="-63009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Christian Festivals- Easter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15062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7" y="0"/>
            <a:ext cx="8229600" cy="928688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983A94"/>
                </a:solidFill>
                <a:latin typeface="Comic Sans MS" charset="0"/>
                <a:ea typeface="Comic Sans MS" charset="0"/>
                <a:cs typeface="Comic Sans MS" charset="0"/>
              </a:rPr>
              <a:t>Background</a:t>
            </a:r>
            <a:endParaRPr lang="en-US" b="1" u="sng" dirty="0">
              <a:solidFill>
                <a:srgbClr val="983A94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14388"/>
            <a:ext cx="9001125" cy="5857875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Easter is not just about eggs and bunnies.  Yes, we have become used to this is society today but, for Christians, Easter is the </a:t>
            </a:r>
            <a:r>
              <a:rPr lang="en-US" b="1" dirty="0" smtClean="0"/>
              <a:t>THE MOST </a:t>
            </a:r>
            <a:r>
              <a:rPr lang="en-US" dirty="0" smtClean="0"/>
              <a:t>important festival in the Christian calendar.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This is the </a:t>
            </a:r>
            <a:r>
              <a:rPr lang="en-US" b="1" u="sng" dirty="0" smtClean="0"/>
              <a:t>CATHOLIC</a:t>
            </a:r>
            <a:r>
              <a:rPr lang="en-US" dirty="0" smtClean="0"/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liturgical calendar.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49" y="2867544"/>
            <a:ext cx="4014788" cy="399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40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214313"/>
            <a:ext cx="8358187" cy="6472237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This special time of year begins with Lent, and culminates (ends) with Easter Sunday.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This </a:t>
            </a:r>
            <a:r>
              <a:rPr lang="en-US" dirty="0" smtClean="0"/>
              <a:t>year (2017), </a:t>
            </a:r>
            <a:r>
              <a:rPr lang="en-US" dirty="0"/>
              <a:t>Lent started on March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/>
              <a:t>which was also Ash Wednesday and the day after Shrove Tuesday.</a:t>
            </a:r>
          </a:p>
          <a:p>
            <a:r>
              <a:rPr lang="en-US" dirty="0"/>
              <a:t>The day of Lent changes every year in accordance to the lunar calendar, similar to Easter Sunday.</a:t>
            </a:r>
          </a:p>
          <a:p>
            <a:r>
              <a:rPr lang="en-US" dirty="0"/>
              <a:t>Lent is a 40-day fast, so will run up until the Thursday before Easter Sunday, April 13, which is known as Holy Thursday, or Maundy Thursday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Good Friday </a:t>
            </a:r>
            <a:r>
              <a:rPr lang="mr-IN" dirty="0" smtClean="0"/>
              <a:t>–</a:t>
            </a:r>
            <a:r>
              <a:rPr lang="en-US" dirty="0" smtClean="0"/>
              <a:t> March 14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Easter Sunday </a:t>
            </a:r>
            <a:r>
              <a:rPr lang="mr-IN" dirty="0" smtClean="0"/>
              <a:t>–</a:t>
            </a:r>
            <a:r>
              <a:rPr lang="en-US" dirty="0" smtClean="0"/>
              <a:t> March 16th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091" y="5329238"/>
            <a:ext cx="1694434" cy="13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5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What is Lent?</a:t>
            </a:r>
            <a:endParaRPr lang="en-US" b="1" u="sng" dirty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889"/>
            <a:ext cx="8229600" cy="5170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http://www.catholic.org/lent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marL="0" indent="0" algn="ctr">
              <a:buNone/>
            </a:pP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www.youtube.com/watch?v=UAFO61FRV9I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Fasting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Going without food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Abstinence </a:t>
            </a:r>
            <a:r>
              <a:rPr lang="en-US" dirty="0" smtClean="0"/>
              <a:t>-  To ABSTAIN from something; To not do/have something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 smtClean="0"/>
              <a:t>Alms giving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Giving to others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00" y="4641850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0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The week before </a:t>
            </a:r>
            <a:r>
              <a:rPr lang="en-US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Easter</a:t>
            </a:r>
            <a:r>
              <a:rPr lang="mr-IN" u="sng" dirty="0" smtClean="0">
                <a:solidFill>
                  <a:srgbClr val="FF0000"/>
                </a:solidFill>
                <a:latin typeface="Comic Sans MS"/>
                <a:cs typeface="Comic Sans MS"/>
              </a:rPr>
              <a:t>…</a:t>
            </a:r>
            <a:endParaRPr lang="en-US" u="sng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0355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omic Sans MS"/>
                <a:cs typeface="Comic Sans MS"/>
              </a:rPr>
              <a:t>During Holy Week, Christians often attend special church services. During each service there is a remembrance for the key events in the last week of Jesus’ </a:t>
            </a:r>
            <a:r>
              <a:rPr lang="en-US" dirty="0" smtClean="0">
                <a:latin typeface="Comic Sans MS"/>
                <a:cs typeface="Comic Sans MS"/>
              </a:rPr>
              <a:t>life.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3602" y="5369877"/>
            <a:ext cx="8660515" cy="1722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32032" y="6412274"/>
            <a:ext cx="24636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x-none">
                <a:latin typeface="Comic Sans MS" charset="0"/>
              </a:rPr>
              <a:t>Good Friday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99607" y="6412274"/>
            <a:ext cx="2465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>
                <a:latin typeface="Comic Sans MS" charset="0"/>
              </a:rPr>
              <a:t>Palm Sunday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24265" y="4259782"/>
            <a:ext cx="24636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 sz="1600">
                <a:latin typeface="Comic Sans MS" charset="0"/>
              </a:rPr>
              <a:t>Maundy Thursday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209596" y="4155041"/>
            <a:ext cx="24636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>
                <a:latin typeface="Comic Sans MS" charset="0"/>
              </a:rPr>
              <a:t>Easter Sunday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767788" y="5532643"/>
            <a:ext cx="0" cy="81660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52851" y="5527102"/>
            <a:ext cx="0" cy="81660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876808" y="4573360"/>
            <a:ext cx="0" cy="79651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41406" y="4573360"/>
            <a:ext cx="0" cy="79651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upload.wikimedia.org/wikipedia/commons/thumb/2/24/Jesus_entering_jerusalem_on_a_donkey.jpg/300px-Jesus_entering_jerusalem_on_a_donk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3" y="3837371"/>
            <a:ext cx="2397902" cy="140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upload.wikimedia.org/wikipedia/commons/thumb/7/7d/Simon_ushakov_last_supper_1685.jpg/225px-Simon_ushakov_last_supper_16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265" y="5585975"/>
            <a:ext cx="2307767" cy="12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http://upload.wikimedia.org/wikipedia/commons/thumb/1/11/N-s-dos-passos-19.jpg/225px-N-s-dos-passos-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89" y="4259783"/>
            <a:ext cx="1490680" cy="10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http://www.enzotoledo.com/wp-content/uploads/2010/04/east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71" y="5585975"/>
            <a:ext cx="1723815" cy="123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494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en-GB" altLang="x-none" sz="6000" b="1" u="sng">
                <a:latin typeface="Bradley Hand ITC" charset="0"/>
              </a:rPr>
              <a:t>Palm Sunday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209264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GB" altLang="x-none">
                <a:latin typeface="Comic Sans MS" charset="0"/>
              </a:rPr>
              <a:t>Palm Sunday remembers the time when Jesus went into Jerusalem riding on the back of a </a:t>
            </a:r>
            <a:r>
              <a:rPr lang="en-GB" altLang="x-none" b="1" u="sng">
                <a:latin typeface="Comic Sans MS" charset="0"/>
              </a:rPr>
              <a:t>donkey</a:t>
            </a:r>
            <a:r>
              <a:rPr lang="en-GB" altLang="x-none">
                <a:latin typeface="Comic Sans MS" charset="0"/>
              </a:rPr>
              <a:t>. </a:t>
            </a:r>
          </a:p>
          <a:p>
            <a:pPr algn="ctr" eaLnBrk="1" hangingPunct="1">
              <a:buFontTx/>
              <a:buNone/>
            </a:pPr>
            <a:r>
              <a:rPr lang="en-GB" altLang="x-none" dirty="0">
                <a:latin typeface="Comic Sans MS" charset="0"/>
              </a:rPr>
              <a:t>The people welcomed Him like a </a:t>
            </a:r>
            <a:r>
              <a:rPr lang="en-GB" altLang="x-none" b="1" u="sng" dirty="0">
                <a:latin typeface="Comic Sans MS" charset="0"/>
              </a:rPr>
              <a:t>King</a:t>
            </a:r>
            <a:r>
              <a:rPr lang="en-GB" altLang="x-none" dirty="0">
                <a:latin typeface="Comic Sans MS" charset="0"/>
              </a:rPr>
              <a:t> and threw </a:t>
            </a:r>
            <a:r>
              <a:rPr lang="en-GB" altLang="x-none" b="1" u="sng" dirty="0">
                <a:latin typeface="Comic Sans MS" charset="0"/>
              </a:rPr>
              <a:t>coats</a:t>
            </a:r>
            <a:r>
              <a:rPr lang="en-GB" altLang="x-none" dirty="0">
                <a:latin typeface="Comic Sans MS" charset="0"/>
              </a:rPr>
              <a:t> and </a:t>
            </a:r>
            <a:r>
              <a:rPr lang="en-GB" altLang="x-none" b="1" u="sng" dirty="0">
                <a:latin typeface="Comic Sans MS" charset="0"/>
              </a:rPr>
              <a:t>palm leaves </a:t>
            </a:r>
            <a:r>
              <a:rPr lang="en-GB" altLang="x-none" dirty="0">
                <a:latin typeface="Comic Sans MS" charset="0"/>
              </a:rPr>
              <a:t>on the ground for the donkey to walk over, just as a red carpet would be put on the ground for a King or Queen today. </a:t>
            </a:r>
          </a:p>
          <a:p>
            <a:pPr algn="ctr" eaLnBrk="1" hangingPunct="1">
              <a:buFontTx/>
              <a:buNone/>
            </a:pPr>
            <a:r>
              <a:rPr lang="en-GB" altLang="x-none" dirty="0">
                <a:latin typeface="Comic Sans MS" charset="0"/>
              </a:rPr>
              <a:t>This occasion is sometimes known as the </a:t>
            </a:r>
            <a:r>
              <a:rPr lang="en-GB" altLang="x-none" b="1" u="sng" dirty="0">
                <a:latin typeface="Comic Sans MS" charset="0"/>
              </a:rPr>
              <a:t>Triumphal Entry to Jerusalem. </a:t>
            </a:r>
          </a:p>
        </p:txBody>
      </p:sp>
    </p:spTree>
    <p:extLst>
      <p:ext uri="{BB962C8B-B14F-4D97-AF65-F5344CB8AC3E}">
        <p14:creationId xmlns:p14="http://schemas.microsoft.com/office/powerpoint/2010/main" val="71398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timothyhallinan.com/blog/wp-content/uploads/2011/02/angry-rabb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2881313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525463" y="433388"/>
            <a:ext cx="8280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 sz="3600">
                <a:latin typeface="Comic Sans MS" charset="0"/>
              </a:rPr>
              <a:t>Q.  </a:t>
            </a:r>
            <a:r>
              <a:rPr lang="en-GB" altLang="x-none" sz="3600" b="1" u="sng">
                <a:latin typeface="Comic Sans MS" charset="0"/>
              </a:rPr>
              <a:t>Why</a:t>
            </a:r>
            <a:r>
              <a:rPr lang="en-GB" altLang="x-none" sz="3600">
                <a:latin typeface="Comic Sans MS" charset="0"/>
              </a:rPr>
              <a:t> did Jesus ride triumphantly into Jerusalem on a donkey?</a:t>
            </a:r>
          </a:p>
          <a:p>
            <a:pPr eaLnBrk="1" hangingPunct="1"/>
            <a:endParaRPr lang="en-GB" altLang="x-none"/>
          </a:p>
        </p:txBody>
      </p: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3203575" y="2001838"/>
            <a:ext cx="5761038" cy="4159120"/>
            <a:chOff x="2267744" y="2386048"/>
            <a:chExt cx="5760640" cy="3940014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267744" y="2386048"/>
              <a:ext cx="5760640" cy="3779222"/>
            </a:xfrm>
            <a:prstGeom prst="wedgeRoundRectCallout">
              <a:avLst>
                <a:gd name="adj1" fmla="val -72116"/>
                <a:gd name="adj2" fmla="val 3519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/>
                <a:t>"The Coming of Zion's King - See, your king comes to you, righteous and victorious, lowly and riding on a donkey, on a colt, the foal of a donkey". </a:t>
              </a:r>
            </a:p>
          </p:txBody>
        </p:sp>
        <p:sp>
          <p:nvSpPr>
            <p:cNvPr id="9223" name="TextBox 2"/>
            <p:cNvSpPr txBox="1">
              <a:spLocks noChangeArrowheads="1"/>
            </p:cNvSpPr>
            <p:nvPr/>
          </p:nvSpPr>
          <p:spPr bwMode="auto">
            <a:xfrm>
              <a:off x="2555776" y="2564904"/>
              <a:ext cx="5184576" cy="376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x-none" sz="2400" dirty="0" smtClean="0">
                  <a:latin typeface="Comic Sans MS" charset="0"/>
                </a:rPr>
                <a:t>He </a:t>
              </a:r>
              <a:r>
                <a:rPr lang="en-GB" altLang="x-none" sz="2400" dirty="0">
                  <a:latin typeface="Comic Sans MS" charset="0"/>
                </a:rPr>
                <a:t>fulfilled an Old Testament prophecy in </a:t>
              </a:r>
              <a:r>
                <a:rPr lang="en-GB" altLang="x-none" sz="2400" b="1" u="sng" dirty="0">
                  <a:latin typeface="Comic Sans MS" charset="0"/>
                </a:rPr>
                <a:t>Zechariah 9:9</a:t>
              </a:r>
              <a:r>
                <a:rPr lang="en-GB" altLang="x-none" sz="2400" dirty="0">
                  <a:latin typeface="Comic Sans MS" charset="0"/>
                </a:rPr>
                <a:t>:</a:t>
              </a:r>
            </a:p>
            <a:p>
              <a:pPr eaLnBrk="1" hangingPunct="1"/>
              <a:endParaRPr lang="en-GB" altLang="x-none" sz="2400" dirty="0">
                <a:latin typeface="Comic Sans MS" charset="0"/>
              </a:endParaRPr>
            </a:p>
            <a:p>
              <a:pPr algn="ctr" eaLnBrk="1" hangingPunct="1"/>
              <a:r>
                <a:rPr lang="en-GB" altLang="x-none" sz="2400" i="1" dirty="0">
                  <a:latin typeface="Comic Sans MS" charset="0"/>
                </a:rPr>
                <a:t>“Rejoice greatly, Daughter Zion!</a:t>
              </a:r>
              <a:br>
                <a:rPr lang="en-GB" altLang="x-none" sz="2400" i="1" dirty="0">
                  <a:latin typeface="Comic Sans MS" charset="0"/>
                </a:rPr>
              </a:br>
              <a:r>
                <a:rPr lang="en-GB" altLang="x-none" sz="2400" i="1" dirty="0">
                  <a:latin typeface="Comic Sans MS" charset="0"/>
                </a:rPr>
                <a:t>Shout, Daughter Jerusalem!</a:t>
              </a:r>
              <a:br>
                <a:rPr lang="en-GB" altLang="x-none" sz="2400" i="1" dirty="0">
                  <a:latin typeface="Comic Sans MS" charset="0"/>
                </a:rPr>
              </a:br>
              <a:r>
                <a:rPr lang="en-GB" altLang="x-none" sz="2400" i="1" dirty="0">
                  <a:latin typeface="Comic Sans MS" charset="0"/>
                </a:rPr>
                <a:t>See, your king comes to you,</a:t>
              </a:r>
              <a:br>
                <a:rPr lang="en-GB" altLang="x-none" sz="2400" i="1" dirty="0">
                  <a:latin typeface="Comic Sans MS" charset="0"/>
                </a:rPr>
              </a:br>
              <a:r>
                <a:rPr lang="en-GB" altLang="x-none" sz="2400" i="1" dirty="0">
                  <a:latin typeface="Comic Sans MS" charset="0"/>
                </a:rPr>
                <a:t>righteous and victorious,</a:t>
              </a:r>
              <a:br>
                <a:rPr lang="en-GB" altLang="x-none" sz="2400" i="1" dirty="0">
                  <a:latin typeface="Comic Sans MS" charset="0"/>
                </a:rPr>
              </a:br>
              <a:r>
                <a:rPr lang="en-GB" altLang="x-none" sz="2400" i="1" dirty="0">
                  <a:latin typeface="Comic Sans MS" charset="0"/>
                </a:rPr>
                <a:t>lowly and riding on a donkey,</a:t>
              </a:r>
              <a:br>
                <a:rPr lang="en-GB" altLang="x-none" sz="2400" i="1" dirty="0">
                  <a:latin typeface="Comic Sans MS" charset="0"/>
                </a:rPr>
              </a:br>
              <a:r>
                <a:rPr lang="en-GB" altLang="x-none" sz="2400" i="1" dirty="0">
                  <a:latin typeface="Comic Sans MS" charset="0"/>
                </a:rPr>
                <a:t>on a colt, the foal of a donkey”</a:t>
              </a:r>
            </a:p>
            <a:p>
              <a:pPr eaLnBrk="1" hangingPunct="1"/>
              <a:endParaRPr lang="en-GB" altLang="x-none" dirty="0"/>
            </a:p>
            <a:p>
              <a:pPr eaLnBrk="1" hangingPunct="1"/>
              <a:endParaRPr lang="en-GB" altLang="x-none" dirty="0"/>
            </a:p>
          </p:txBody>
        </p:sp>
      </p:grp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107950" y="6381750"/>
            <a:ext cx="2773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x-none" i="1"/>
              <a:t>An angry </a:t>
            </a:r>
            <a:r>
              <a:rPr lang="en-GB" altLang="x-none" i="1" u="sng"/>
              <a:t>rabbi</a:t>
            </a:r>
            <a:r>
              <a:rPr lang="en-GB" altLang="x-none" i="1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991700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2A4A55472C344C950E4EEA7993E1ED" ma:contentTypeVersion="18" ma:contentTypeDescription="Create a new document." ma:contentTypeScope="" ma:versionID="301e0a3a8a08ea17c23dc687eae0b547">
  <xsd:schema xmlns:xsd="http://www.w3.org/2001/XMLSchema" xmlns:xs="http://www.w3.org/2001/XMLSchema" xmlns:p="http://schemas.microsoft.com/office/2006/metadata/properties" xmlns:ns2="53038477-11b9-4b50-bb37-4d087f9619fe" xmlns:ns3="67e4d28b-84d4-496d-83de-d60e9caa6883" targetNamespace="http://schemas.microsoft.com/office/2006/metadata/properties" ma:root="true" ma:fieldsID="510a591e0020273629c6b6c3f35be5aa" ns2:_="" ns3:_="">
    <xsd:import namespace="53038477-11b9-4b50-bb37-4d087f9619fe"/>
    <xsd:import namespace="67e4d28b-84d4-496d-83de-d60e9caa68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38477-11b9-4b50-bb37-4d087f9619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5f39a2c-7ee1-4bc3-873a-f84a6ad208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e4d28b-84d4-496d-83de-d60e9caa688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d96b78e-3b6f-4a42-a0a2-6cd29fbe4635}" ma:internalName="TaxCatchAll" ma:showField="CatchAllData" ma:web="67e4d28b-84d4-496d-83de-d60e9caa68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e4d28b-84d4-496d-83de-d60e9caa6883" xsi:nil="true"/>
    <lcf76f155ced4ddcb4097134ff3c332f xmlns="53038477-11b9-4b50-bb37-4d087f9619f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B6D9C-3301-4E31-9180-87EF8CA88C5C}"/>
</file>

<file path=customXml/itemProps2.xml><?xml version="1.0" encoding="utf-8"?>
<ds:datastoreItem xmlns:ds="http://schemas.openxmlformats.org/officeDocument/2006/customXml" ds:itemID="{0BAB034F-2D70-4D24-B9E4-E0F0F86B0E70}"/>
</file>

<file path=customXml/itemProps3.xml><?xml version="1.0" encoding="utf-8"?>
<ds:datastoreItem xmlns:ds="http://schemas.openxmlformats.org/officeDocument/2006/customXml" ds:itemID="{90347B85-A1BE-4EDB-856C-366FE15F1E6B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1568</Words>
  <Application>Microsoft Macintosh PowerPoint</Application>
  <PresentationFormat>On-screen Show (4:3)</PresentationFormat>
  <Paragraphs>169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Mangal</vt:lpstr>
      <vt:lpstr>ＭＳ 明朝</vt:lpstr>
      <vt:lpstr>Times New Roman</vt:lpstr>
      <vt:lpstr>Arial</vt:lpstr>
      <vt:lpstr>Bradley Hand ITC</vt:lpstr>
      <vt:lpstr>Calibri</vt:lpstr>
      <vt:lpstr>Comic Sans MS</vt:lpstr>
      <vt:lpstr>Office Theme</vt:lpstr>
      <vt:lpstr>Starter</vt:lpstr>
      <vt:lpstr>PowerPoint Presentation</vt:lpstr>
      <vt:lpstr>Christian Festivals- Easter</vt:lpstr>
      <vt:lpstr>Background</vt:lpstr>
      <vt:lpstr>PowerPoint Presentation</vt:lpstr>
      <vt:lpstr>What is Lent?</vt:lpstr>
      <vt:lpstr>The week before Easter…</vt:lpstr>
      <vt:lpstr>Palm Sunday</vt:lpstr>
      <vt:lpstr>PowerPoint Presentation</vt:lpstr>
      <vt:lpstr>MAUNDY THURSDAY </vt:lpstr>
      <vt:lpstr>How is Maundy Thursday celebrated in the church? </vt:lpstr>
      <vt:lpstr>The Garden of Gethsemane</vt:lpstr>
      <vt:lpstr>PowerPoint Presentation</vt:lpstr>
      <vt:lpstr>GOOD FRIDAY</vt:lpstr>
      <vt:lpstr>How is Good Friday Celebrated?</vt:lpstr>
      <vt:lpstr>Easter Sunday</vt:lpstr>
      <vt:lpstr>PowerPoint Presentation</vt:lpstr>
      <vt:lpstr>How is Easter Sunday celebrated in church?</vt:lpstr>
      <vt:lpstr>PowerPoint Presentation</vt:lpstr>
      <vt:lpstr>Task 2</vt:lpstr>
      <vt:lpstr>A Christian Easter</vt:lpstr>
      <vt:lpstr>What happened after Jesus’ death?</vt:lpstr>
      <vt:lpstr>Ascension</vt:lpstr>
      <vt:lpstr>Easter Sunday</vt:lpstr>
      <vt:lpstr>Is Easter just for Christians?</vt:lpstr>
      <vt:lpstr>Question</vt:lpstr>
      <vt:lpstr>PowerPoint Presentation</vt:lpstr>
    </vt:vector>
  </TitlesOfParts>
  <Company>Nisai Virtual Academy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Christian Festivals- Easter</dc:title>
  <dc:creator>Lauren Dowsland</dc:creator>
  <cp:lastModifiedBy>Sarah Stewart</cp:lastModifiedBy>
  <cp:revision>12</cp:revision>
  <dcterms:created xsi:type="dcterms:W3CDTF">2015-11-16T20:57:48Z</dcterms:created>
  <dcterms:modified xsi:type="dcterms:W3CDTF">2017-04-14T08:43:19Z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0x010100192A4A55472C344C950E4EEA7993E1ED</vt:lpwstr>
  </property>
</Properties>
</file>