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8"/>
  </p:notesMasterIdLst>
  <p:sldIdLst>
    <p:sldId id="256" r:id="rId5"/>
    <p:sldId id="271" r:id="rId6"/>
    <p:sldId id="257" r:id="rId7"/>
    <p:sldId id="272" r:id="rId8"/>
    <p:sldId id="258" r:id="rId9"/>
    <p:sldId id="259" r:id="rId10"/>
    <p:sldId id="260" r:id="rId11"/>
    <p:sldId id="261" r:id="rId12"/>
    <p:sldId id="267" r:id="rId13"/>
    <p:sldId id="262" r:id="rId14"/>
    <p:sldId id="270" r:id="rId15"/>
    <p:sldId id="266" r:id="rId16"/>
    <p:sldId id="282" r:id="rId17"/>
    <p:sldId id="273" r:id="rId18"/>
    <p:sldId id="275" r:id="rId19"/>
    <p:sldId id="274" r:id="rId20"/>
    <p:sldId id="276" r:id="rId21"/>
    <p:sldId id="277" r:id="rId22"/>
    <p:sldId id="278" r:id="rId23"/>
    <p:sldId id="279" r:id="rId24"/>
    <p:sldId id="269" r:id="rId25"/>
    <p:sldId id="280" r:id="rId26"/>
    <p:sldId id="281"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FF"/>
    <a:srgbClr val="FF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697" autoAdjust="0"/>
    <p:restoredTop sz="88689" autoAdjust="0"/>
  </p:normalViewPr>
  <p:slideViewPr>
    <p:cSldViewPr>
      <p:cViewPr varScale="1">
        <p:scale>
          <a:sx n="100" d="100"/>
          <a:sy n="100" d="100"/>
        </p:scale>
        <p:origin x="1680" y="84"/>
      </p:cViewPr>
      <p:guideLst>
        <p:guide orient="horz" pos="2160"/>
        <p:guide pos="288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405638F-E423-4876-A399-E7157DA5B83E}" type="datetimeFigureOut">
              <a:rPr lang="en-GB" smtClean="0"/>
              <a:t>02/04/2025</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57570F1-55F0-40B9-97FD-8853E86A6781}" type="slidenum">
              <a:rPr lang="en-GB" smtClean="0"/>
              <a:t>‹#›</a:t>
            </a:fld>
            <a:endParaRPr lang="en-GB"/>
          </a:p>
        </p:txBody>
      </p:sp>
    </p:spTree>
    <p:extLst>
      <p:ext uri="{BB962C8B-B14F-4D97-AF65-F5344CB8AC3E}">
        <p14:creationId xmlns:p14="http://schemas.microsoft.com/office/powerpoint/2010/main" val="25866251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Sacrifice</a:t>
            </a:r>
          </a:p>
          <a:p>
            <a:r>
              <a:rPr lang="en-US" dirty="0"/>
              <a:t>Prophecy</a:t>
            </a:r>
          </a:p>
          <a:p>
            <a:r>
              <a:rPr lang="en-US" dirty="0"/>
              <a:t>Betrayal</a:t>
            </a:r>
          </a:p>
          <a:p>
            <a:r>
              <a:rPr lang="en-US" dirty="0"/>
              <a:t>Blasphemy</a:t>
            </a:r>
            <a:endParaRPr lang="en-GB" dirty="0"/>
          </a:p>
        </p:txBody>
      </p:sp>
      <p:sp>
        <p:nvSpPr>
          <p:cNvPr id="4" name="Slide Number Placeholder 3"/>
          <p:cNvSpPr>
            <a:spLocks noGrp="1"/>
          </p:cNvSpPr>
          <p:nvPr>
            <p:ph type="sldNum" sz="quarter" idx="10"/>
          </p:nvPr>
        </p:nvSpPr>
        <p:spPr/>
        <p:txBody>
          <a:bodyPr/>
          <a:lstStyle/>
          <a:p>
            <a:fld id="{957570F1-55F0-40B9-97FD-8853E86A6781}" type="slidenum">
              <a:rPr lang="en-GB" smtClean="0"/>
              <a:t>1</a:t>
            </a:fld>
            <a:endParaRPr lang="en-GB"/>
          </a:p>
        </p:txBody>
      </p:sp>
    </p:spTree>
    <p:extLst>
      <p:ext uri="{BB962C8B-B14F-4D97-AF65-F5344CB8AC3E}">
        <p14:creationId xmlns:p14="http://schemas.microsoft.com/office/powerpoint/2010/main" val="40563714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Felt all the pain and suffering of the crucifixion.</a:t>
            </a:r>
            <a:r>
              <a:rPr lang="en-GB" baseline="0" dirty="0"/>
              <a:t> </a:t>
            </a:r>
            <a:r>
              <a:rPr lang="en-GB" dirty="0"/>
              <a:t>Lead on to god making up for it by bringing him back</a:t>
            </a:r>
          </a:p>
        </p:txBody>
      </p:sp>
      <p:sp>
        <p:nvSpPr>
          <p:cNvPr id="4" name="Slide Number Placeholder 3"/>
          <p:cNvSpPr>
            <a:spLocks noGrp="1"/>
          </p:cNvSpPr>
          <p:nvPr>
            <p:ph type="sldNum" sz="quarter" idx="10"/>
          </p:nvPr>
        </p:nvSpPr>
        <p:spPr/>
        <p:txBody>
          <a:bodyPr/>
          <a:lstStyle/>
          <a:p>
            <a:fld id="{957570F1-55F0-40B9-97FD-8853E86A6781}" type="slidenum">
              <a:rPr lang="en-GB" smtClean="0"/>
              <a:t>10</a:t>
            </a:fld>
            <a:endParaRPr lang="en-GB"/>
          </a:p>
        </p:txBody>
      </p:sp>
    </p:spTree>
    <p:extLst>
      <p:ext uri="{BB962C8B-B14F-4D97-AF65-F5344CB8AC3E}">
        <p14:creationId xmlns:p14="http://schemas.microsoft.com/office/powerpoint/2010/main" val="20069560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Get key words in glossaries!</a:t>
            </a:r>
          </a:p>
          <a:p>
            <a:endParaRPr lang="en-GB" dirty="0"/>
          </a:p>
        </p:txBody>
      </p:sp>
      <p:sp>
        <p:nvSpPr>
          <p:cNvPr id="4" name="Slide Number Placeholder 3"/>
          <p:cNvSpPr>
            <a:spLocks noGrp="1"/>
          </p:cNvSpPr>
          <p:nvPr>
            <p:ph type="sldNum" sz="quarter" idx="10"/>
          </p:nvPr>
        </p:nvSpPr>
        <p:spPr/>
        <p:txBody>
          <a:bodyPr/>
          <a:lstStyle/>
          <a:p>
            <a:fld id="{957570F1-55F0-40B9-97FD-8853E86A6781}" type="slidenum">
              <a:rPr lang="en-GB" smtClean="0"/>
              <a:t>11</a:t>
            </a:fld>
            <a:endParaRPr lang="en-GB"/>
          </a:p>
        </p:txBody>
      </p:sp>
    </p:spTree>
    <p:extLst>
      <p:ext uri="{BB962C8B-B14F-4D97-AF65-F5344CB8AC3E}">
        <p14:creationId xmlns:p14="http://schemas.microsoft.com/office/powerpoint/2010/main" val="32968433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GB" dirty="0"/>
          </a:p>
        </p:txBody>
      </p:sp>
      <p:sp>
        <p:nvSpPr>
          <p:cNvPr id="4" name="Slide Number Placeholder 3"/>
          <p:cNvSpPr>
            <a:spLocks noGrp="1"/>
          </p:cNvSpPr>
          <p:nvPr>
            <p:ph type="sldNum" sz="quarter" idx="10"/>
          </p:nvPr>
        </p:nvSpPr>
        <p:spPr/>
        <p:txBody>
          <a:bodyPr/>
          <a:lstStyle/>
          <a:p>
            <a:fld id="{CB235A21-7944-4A71-94EB-A0A3C28369E2}" type="slidenum">
              <a:rPr lang="en-GB" smtClean="0"/>
              <a:t>15</a:t>
            </a:fld>
            <a:endParaRPr lang="en-GB"/>
          </a:p>
        </p:txBody>
      </p:sp>
    </p:spTree>
    <p:extLst>
      <p:ext uri="{BB962C8B-B14F-4D97-AF65-F5344CB8AC3E}">
        <p14:creationId xmlns:p14="http://schemas.microsoft.com/office/powerpoint/2010/main" val="1734855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Atone = pay the price for/make amends for/make</a:t>
            </a:r>
            <a:r>
              <a:rPr lang="en-GB" baseline="0" dirty="0"/>
              <a:t> up for. Our sins were buried with Jesus.</a:t>
            </a:r>
          </a:p>
          <a:p>
            <a:r>
              <a:rPr lang="en-GB" baseline="0" dirty="0"/>
              <a:t>Easter – festival of hope and change</a:t>
            </a:r>
            <a:endParaRPr lang="en-GB" dirty="0"/>
          </a:p>
        </p:txBody>
      </p:sp>
      <p:sp>
        <p:nvSpPr>
          <p:cNvPr id="4" name="Slide Number Placeholder 3"/>
          <p:cNvSpPr>
            <a:spLocks noGrp="1"/>
          </p:cNvSpPr>
          <p:nvPr>
            <p:ph type="sldNum" sz="quarter" idx="10"/>
          </p:nvPr>
        </p:nvSpPr>
        <p:spPr/>
        <p:txBody>
          <a:bodyPr/>
          <a:lstStyle/>
          <a:p>
            <a:fld id="{957570F1-55F0-40B9-97FD-8853E86A6781}" type="slidenum">
              <a:rPr lang="en-GB" smtClean="0"/>
              <a:t>21</a:t>
            </a:fld>
            <a:endParaRPr lang="en-GB"/>
          </a:p>
        </p:txBody>
      </p:sp>
    </p:spTree>
    <p:extLst>
      <p:ext uri="{BB962C8B-B14F-4D97-AF65-F5344CB8AC3E}">
        <p14:creationId xmlns:p14="http://schemas.microsoft.com/office/powerpoint/2010/main" val="15369994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Sacrifice</a:t>
            </a:r>
          </a:p>
          <a:p>
            <a:r>
              <a:rPr lang="en-US" dirty="0"/>
              <a:t>Prophecy</a:t>
            </a:r>
          </a:p>
          <a:p>
            <a:r>
              <a:rPr lang="en-US" dirty="0"/>
              <a:t>Betrayal</a:t>
            </a:r>
          </a:p>
          <a:p>
            <a:r>
              <a:rPr lang="en-US" dirty="0"/>
              <a:t>Blasphemy</a:t>
            </a:r>
            <a:endParaRPr lang="en-GB" dirty="0"/>
          </a:p>
        </p:txBody>
      </p:sp>
      <p:sp>
        <p:nvSpPr>
          <p:cNvPr id="4" name="Slide Number Placeholder 3"/>
          <p:cNvSpPr>
            <a:spLocks noGrp="1"/>
          </p:cNvSpPr>
          <p:nvPr>
            <p:ph type="sldNum" sz="quarter" idx="10"/>
          </p:nvPr>
        </p:nvSpPr>
        <p:spPr/>
        <p:txBody>
          <a:bodyPr/>
          <a:lstStyle/>
          <a:p>
            <a:fld id="{957570F1-55F0-40B9-97FD-8853E86A6781}" type="slidenum">
              <a:rPr lang="en-GB" smtClean="0"/>
              <a:t>2</a:t>
            </a:fld>
            <a:endParaRPr lang="en-GB"/>
          </a:p>
        </p:txBody>
      </p:sp>
    </p:spTree>
    <p:extLst>
      <p:ext uri="{BB962C8B-B14F-4D97-AF65-F5344CB8AC3E}">
        <p14:creationId xmlns:p14="http://schemas.microsoft.com/office/powerpoint/2010/main" val="36335107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Get them onto crucifixion</a:t>
            </a:r>
            <a:r>
              <a:rPr lang="en-GB" baseline="0" dirty="0"/>
              <a:t> – talk about origins – crux, </a:t>
            </a:r>
            <a:r>
              <a:rPr lang="en-GB" baseline="0" dirty="0" err="1"/>
              <a:t>cruz</a:t>
            </a:r>
            <a:r>
              <a:rPr lang="en-GB" baseline="0" dirty="0"/>
              <a:t>, </a:t>
            </a:r>
            <a:r>
              <a:rPr lang="en-GB" baseline="0" dirty="0" err="1"/>
              <a:t>croix</a:t>
            </a:r>
            <a:r>
              <a:rPr lang="en-GB" baseline="0" dirty="0"/>
              <a:t>. Criminals sentenced to death by hanging on a cross. Why might it comfort them to always remember the sacrifice he made? Cross v. crucifix? </a:t>
            </a:r>
            <a:endParaRPr lang="en-GB" dirty="0"/>
          </a:p>
        </p:txBody>
      </p:sp>
      <p:sp>
        <p:nvSpPr>
          <p:cNvPr id="4" name="Slide Number Placeholder 3"/>
          <p:cNvSpPr>
            <a:spLocks noGrp="1"/>
          </p:cNvSpPr>
          <p:nvPr>
            <p:ph type="sldNum" sz="quarter" idx="10"/>
          </p:nvPr>
        </p:nvSpPr>
        <p:spPr/>
        <p:txBody>
          <a:bodyPr/>
          <a:lstStyle/>
          <a:p>
            <a:fld id="{957570F1-55F0-40B9-97FD-8853E86A6781}" type="slidenum">
              <a:rPr lang="en-GB" smtClean="0"/>
              <a:t>3</a:t>
            </a:fld>
            <a:endParaRPr lang="en-GB"/>
          </a:p>
        </p:txBody>
      </p:sp>
    </p:spTree>
    <p:extLst>
      <p:ext uri="{BB962C8B-B14F-4D97-AF65-F5344CB8AC3E}">
        <p14:creationId xmlns:p14="http://schemas.microsoft.com/office/powerpoint/2010/main" val="22566402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57570F1-55F0-40B9-97FD-8853E86A6781}" type="slidenum">
              <a:rPr lang="en-GB" smtClean="0"/>
              <a:t>4</a:t>
            </a:fld>
            <a:endParaRPr lang="en-GB"/>
          </a:p>
        </p:txBody>
      </p:sp>
    </p:spTree>
    <p:extLst>
      <p:ext uri="{BB962C8B-B14F-4D97-AF65-F5344CB8AC3E}">
        <p14:creationId xmlns:p14="http://schemas.microsoft.com/office/powerpoint/2010/main" val="21093674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Fist</a:t>
            </a:r>
            <a:r>
              <a:rPr lang="en-GB" baseline="0" dirty="0"/>
              <a:t> vid – 0.45-2.08. explain that it’s a bit of a stereotype! Second video, up to 3.21ish</a:t>
            </a:r>
            <a:endParaRPr lang="en-GB" dirty="0"/>
          </a:p>
        </p:txBody>
      </p:sp>
      <p:sp>
        <p:nvSpPr>
          <p:cNvPr id="4" name="Slide Number Placeholder 3"/>
          <p:cNvSpPr>
            <a:spLocks noGrp="1"/>
          </p:cNvSpPr>
          <p:nvPr>
            <p:ph type="sldNum" sz="quarter" idx="10"/>
          </p:nvPr>
        </p:nvSpPr>
        <p:spPr/>
        <p:txBody>
          <a:bodyPr/>
          <a:lstStyle/>
          <a:p>
            <a:fld id="{957570F1-55F0-40B9-97FD-8853E86A6781}" type="slidenum">
              <a:rPr lang="en-GB" smtClean="0"/>
              <a:t>5</a:t>
            </a:fld>
            <a:endParaRPr lang="en-GB"/>
          </a:p>
        </p:txBody>
      </p:sp>
    </p:spTree>
    <p:extLst>
      <p:ext uri="{BB962C8B-B14F-4D97-AF65-F5344CB8AC3E}">
        <p14:creationId xmlns:p14="http://schemas.microsoft.com/office/powerpoint/2010/main" val="35758917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Write definition of blasphemy on the board</a:t>
            </a:r>
          </a:p>
        </p:txBody>
      </p:sp>
      <p:sp>
        <p:nvSpPr>
          <p:cNvPr id="4" name="Slide Number Placeholder 3"/>
          <p:cNvSpPr>
            <a:spLocks noGrp="1"/>
          </p:cNvSpPr>
          <p:nvPr>
            <p:ph type="sldNum" sz="quarter" idx="10"/>
          </p:nvPr>
        </p:nvSpPr>
        <p:spPr/>
        <p:txBody>
          <a:bodyPr/>
          <a:lstStyle/>
          <a:p>
            <a:fld id="{957570F1-55F0-40B9-97FD-8853E86A6781}" type="slidenum">
              <a:rPr lang="en-GB" smtClean="0"/>
              <a:t>6</a:t>
            </a:fld>
            <a:endParaRPr lang="en-GB"/>
          </a:p>
        </p:txBody>
      </p:sp>
    </p:spTree>
    <p:extLst>
      <p:ext uri="{BB962C8B-B14F-4D97-AF65-F5344CB8AC3E}">
        <p14:creationId xmlns:p14="http://schemas.microsoft.com/office/powerpoint/2010/main" val="15611425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Usually died from asphyxiation</a:t>
            </a:r>
            <a:r>
              <a:rPr lang="en-GB" baseline="0" dirty="0"/>
              <a:t> – some hours, some days.</a:t>
            </a:r>
            <a:endParaRPr lang="en-GB" dirty="0"/>
          </a:p>
        </p:txBody>
      </p:sp>
      <p:sp>
        <p:nvSpPr>
          <p:cNvPr id="4" name="Slide Number Placeholder 3"/>
          <p:cNvSpPr>
            <a:spLocks noGrp="1"/>
          </p:cNvSpPr>
          <p:nvPr>
            <p:ph type="sldNum" sz="quarter" idx="10"/>
          </p:nvPr>
        </p:nvSpPr>
        <p:spPr/>
        <p:txBody>
          <a:bodyPr/>
          <a:lstStyle/>
          <a:p>
            <a:fld id="{957570F1-55F0-40B9-97FD-8853E86A6781}" type="slidenum">
              <a:rPr lang="en-GB" smtClean="0"/>
              <a:t>7</a:t>
            </a:fld>
            <a:endParaRPr lang="en-GB"/>
          </a:p>
        </p:txBody>
      </p:sp>
    </p:spTree>
    <p:extLst>
      <p:ext uri="{BB962C8B-B14F-4D97-AF65-F5344CB8AC3E}">
        <p14:creationId xmlns:p14="http://schemas.microsoft.com/office/powerpoint/2010/main" val="7622598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Also spear in his side, whipped</a:t>
            </a:r>
            <a:r>
              <a:rPr lang="en-GB" baseline="0" dirty="0"/>
              <a:t> repeatedly, crown of thorns. Died after six hours. Watched by people like Mary Magdalene and his mother.</a:t>
            </a:r>
            <a:endParaRPr lang="en-GB" dirty="0"/>
          </a:p>
        </p:txBody>
      </p:sp>
      <p:sp>
        <p:nvSpPr>
          <p:cNvPr id="4" name="Slide Number Placeholder 3"/>
          <p:cNvSpPr>
            <a:spLocks noGrp="1"/>
          </p:cNvSpPr>
          <p:nvPr>
            <p:ph type="sldNum" sz="quarter" idx="10"/>
          </p:nvPr>
        </p:nvSpPr>
        <p:spPr/>
        <p:txBody>
          <a:bodyPr/>
          <a:lstStyle/>
          <a:p>
            <a:fld id="{957570F1-55F0-40B9-97FD-8853E86A6781}" type="slidenum">
              <a:rPr lang="en-GB" smtClean="0"/>
              <a:t>8</a:t>
            </a:fld>
            <a:endParaRPr lang="en-GB"/>
          </a:p>
        </p:txBody>
      </p:sp>
    </p:spTree>
    <p:extLst>
      <p:ext uri="{BB962C8B-B14F-4D97-AF65-F5344CB8AC3E}">
        <p14:creationId xmlns:p14="http://schemas.microsoft.com/office/powerpoint/2010/main" val="34168916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Forgave guards – they didn’t know what they were doing. Comforted criminal – said</a:t>
            </a:r>
            <a:r>
              <a:rPr lang="en-GB" baseline="0" dirty="0"/>
              <a:t> he’d go to heaven after he defended Jesus when the other one insulted him.</a:t>
            </a:r>
            <a:endParaRPr lang="en-GB" dirty="0"/>
          </a:p>
        </p:txBody>
      </p:sp>
      <p:sp>
        <p:nvSpPr>
          <p:cNvPr id="4" name="Slide Number Placeholder 3"/>
          <p:cNvSpPr>
            <a:spLocks noGrp="1"/>
          </p:cNvSpPr>
          <p:nvPr>
            <p:ph type="sldNum" sz="quarter" idx="10"/>
          </p:nvPr>
        </p:nvSpPr>
        <p:spPr/>
        <p:txBody>
          <a:bodyPr/>
          <a:lstStyle/>
          <a:p>
            <a:fld id="{957570F1-55F0-40B9-97FD-8853E86A6781}" type="slidenum">
              <a:rPr lang="en-GB" smtClean="0"/>
              <a:t>9</a:t>
            </a:fld>
            <a:endParaRPr lang="en-GB"/>
          </a:p>
        </p:txBody>
      </p:sp>
    </p:spTree>
    <p:extLst>
      <p:ext uri="{BB962C8B-B14F-4D97-AF65-F5344CB8AC3E}">
        <p14:creationId xmlns:p14="http://schemas.microsoft.com/office/powerpoint/2010/main" val="23006360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321954B8-379B-4FA7-8557-21B6668B3D72}" type="datetimeFigureOut">
              <a:rPr lang="en-GB" smtClean="0"/>
              <a:t>02/04/2025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CFFE9DD-A3B7-488D-A3DE-CCFAF4B8C9D0}" type="slidenum">
              <a:rPr lang="en-GB" smtClean="0"/>
              <a:t>‹#›</a:t>
            </a:fld>
            <a:endParaRPr lang="en-GB"/>
          </a:p>
        </p:txBody>
      </p:sp>
    </p:spTree>
    <p:extLst>
      <p:ext uri="{BB962C8B-B14F-4D97-AF65-F5344CB8AC3E}">
        <p14:creationId xmlns:p14="http://schemas.microsoft.com/office/powerpoint/2010/main" val="2715738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321954B8-379B-4FA7-8557-21B6668B3D72}" type="datetimeFigureOut">
              <a:rPr lang="en-GB" smtClean="0"/>
              <a:t>02/04/2025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CFFE9DD-A3B7-488D-A3DE-CCFAF4B8C9D0}" type="slidenum">
              <a:rPr lang="en-GB" smtClean="0"/>
              <a:t>‹#›</a:t>
            </a:fld>
            <a:endParaRPr lang="en-GB"/>
          </a:p>
        </p:txBody>
      </p:sp>
    </p:spTree>
    <p:extLst>
      <p:ext uri="{BB962C8B-B14F-4D97-AF65-F5344CB8AC3E}">
        <p14:creationId xmlns:p14="http://schemas.microsoft.com/office/powerpoint/2010/main" val="10425260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321954B8-379B-4FA7-8557-21B6668B3D72}" type="datetimeFigureOut">
              <a:rPr lang="en-GB" smtClean="0"/>
              <a:t>02/04/2025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CFFE9DD-A3B7-488D-A3DE-CCFAF4B8C9D0}" type="slidenum">
              <a:rPr lang="en-GB" smtClean="0"/>
              <a:t>‹#›</a:t>
            </a:fld>
            <a:endParaRPr lang="en-GB"/>
          </a:p>
        </p:txBody>
      </p:sp>
    </p:spTree>
    <p:extLst>
      <p:ext uri="{BB962C8B-B14F-4D97-AF65-F5344CB8AC3E}">
        <p14:creationId xmlns:p14="http://schemas.microsoft.com/office/powerpoint/2010/main" val="21381685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321954B8-379B-4FA7-8557-21B6668B3D72}" type="datetimeFigureOut">
              <a:rPr lang="en-GB" smtClean="0"/>
              <a:t>02/04/2025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CFFE9DD-A3B7-488D-A3DE-CCFAF4B8C9D0}" type="slidenum">
              <a:rPr lang="en-GB" smtClean="0"/>
              <a:t>‹#›</a:t>
            </a:fld>
            <a:endParaRPr lang="en-GB"/>
          </a:p>
        </p:txBody>
      </p:sp>
    </p:spTree>
    <p:extLst>
      <p:ext uri="{BB962C8B-B14F-4D97-AF65-F5344CB8AC3E}">
        <p14:creationId xmlns:p14="http://schemas.microsoft.com/office/powerpoint/2010/main" val="22823833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21954B8-379B-4FA7-8557-21B6668B3D72}" type="datetimeFigureOut">
              <a:rPr lang="en-GB" smtClean="0"/>
              <a:t>02/04/2025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CFFE9DD-A3B7-488D-A3DE-CCFAF4B8C9D0}" type="slidenum">
              <a:rPr lang="en-GB" smtClean="0"/>
              <a:t>‹#›</a:t>
            </a:fld>
            <a:endParaRPr lang="en-GB"/>
          </a:p>
        </p:txBody>
      </p:sp>
    </p:spTree>
    <p:extLst>
      <p:ext uri="{BB962C8B-B14F-4D97-AF65-F5344CB8AC3E}">
        <p14:creationId xmlns:p14="http://schemas.microsoft.com/office/powerpoint/2010/main" val="244737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321954B8-379B-4FA7-8557-21B6668B3D72}" type="datetimeFigureOut">
              <a:rPr lang="en-GB" smtClean="0"/>
              <a:t>02/04/2025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CFFE9DD-A3B7-488D-A3DE-CCFAF4B8C9D0}" type="slidenum">
              <a:rPr lang="en-GB" smtClean="0"/>
              <a:t>‹#›</a:t>
            </a:fld>
            <a:endParaRPr lang="en-GB"/>
          </a:p>
        </p:txBody>
      </p:sp>
    </p:spTree>
    <p:extLst>
      <p:ext uri="{BB962C8B-B14F-4D97-AF65-F5344CB8AC3E}">
        <p14:creationId xmlns:p14="http://schemas.microsoft.com/office/powerpoint/2010/main" val="15283644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321954B8-379B-4FA7-8557-21B6668B3D72}" type="datetimeFigureOut">
              <a:rPr lang="en-GB" smtClean="0"/>
              <a:t>02/04/2025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CFFE9DD-A3B7-488D-A3DE-CCFAF4B8C9D0}" type="slidenum">
              <a:rPr lang="en-GB" smtClean="0"/>
              <a:t>‹#›</a:t>
            </a:fld>
            <a:endParaRPr lang="en-GB"/>
          </a:p>
        </p:txBody>
      </p:sp>
    </p:spTree>
    <p:extLst>
      <p:ext uri="{BB962C8B-B14F-4D97-AF65-F5344CB8AC3E}">
        <p14:creationId xmlns:p14="http://schemas.microsoft.com/office/powerpoint/2010/main" val="42020925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321954B8-379B-4FA7-8557-21B6668B3D72}" type="datetimeFigureOut">
              <a:rPr lang="en-GB" smtClean="0"/>
              <a:t>02/04/2025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CFFE9DD-A3B7-488D-A3DE-CCFAF4B8C9D0}" type="slidenum">
              <a:rPr lang="en-GB" smtClean="0"/>
              <a:t>‹#›</a:t>
            </a:fld>
            <a:endParaRPr lang="en-GB"/>
          </a:p>
        </p:txBody>
      </p:sp>
    </p:spTree>
    <p:extLst>
      <p:ext uri="{BB962C8B-B14F-4D97-AF65-F5344CB8AC3E}">
        <p14:creationId xmlns:p14="http://schemas.microsoft.com/office/powerpoint/2010/main" val="30449258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21954B8-379B-4FA7-8557-21B6668B3D72}" type="datetimeFigureOut">
              <a:rPr lang="en-GB" smtClean="0"/>
              <a:t>02/04/2025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CFFE9DD-A3B7-488D-A3DE-CCFAF4B8C9D0}" type="slidenum">
              <a:rPr lang="en-GB" smtClean="0"/>
              <a:t>‹#›</a:t>
            </a:fld>
            <a:endParaRPr lang="en-GB"/>
          </a:p>
        </p:txBody>
      </p:sp>
    </p:spTree>
    <p:extLst>
      <p:ext uri="{BB962C8B-B14F-4D97-AF65-F5344CB8AC3E}">
        <p14:creationId xmlns:p14="http://schemas.microsoft.com/office/powerpoint/2010/main" val="775732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21954B8-379B-4FA7-8557-21B6668B3D72}" type="datetimeFigureOut">
              <a:rPr lang="en-GB" smtClean="0"/>
              <a:t>02/04/2025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CFFE9DD-A3B7-488D-A3DE-CCFAF4B8C9D0}" type="slidenum">
              <a:rPr lang="en-GB" smtClean="0"/>
              <a:t>‹#›</a:t>
            </a:fld>
            <a:endParaRPr lang="en-GB"/>
          </a:p>
        </p:txBody>
      </p:sp>
    </p:spTree>
    <p:extLst>
      <p:ext uri="{BB962C8B-B14F-4D97-AF65-F5344CB8AC3E}">
        <p14:creationId xmlns:p14="http://schemas.microsoft.com/office/powerpoint/2010/main" val="13563700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21954B8-379B-4FA7-8557-21B6668B3D72}" type="datetimeFigureOut">
              <a:rPr lang="en-GB" smtClean="0"/>
              <a:t>02/04/2025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CFFE9DD-A3B7-488D-A3DE-CCFAF4B8C9D0}" type="slidenum">
              <a:rPr lang="en-GB" smtClean="0"/>
              <a:t>‹#›</a:t>
            </a:fld>
            <a:endParaRPr lang="en-GB"/>
          </a:p>
        </p:txBody>
      </p:sp>
    </p:spTree>
    <p:extLst>
      <p:ext uri="{BB962C8B-B14F-4D97-AF65-F5344CB8AC3E}">
        <p14:creationId xmlns:p14="http://schemas.microsoft.com/office/powerpoint/2010/main" val="42768959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7000" b="-7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21954B8-379B-4FA7-8557-21B6668B3D72}" type="datetimeFigureOut">
              <a:rPr lang="en-GB" smtClean="0"/>
              <a:t>02/04/2025</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FFE9DD-A3B7-488D-A3DE-CCFAF4B8C9D0}" type="slidenum">
              <a:rPr lang="en-GB" smtClean="0"/>
              <a:t>‹#›</a:t>
            </a:fld>
            <a:endParaRPr lang="en-GB"/>
          </a:p>
        </p:txBody>
      </p:sp>
    </p:spTree>
    <p:extLst>
      <p:ext uri="{BB962C8B-B14F-4D97-AF65-F5344CB8AC3E}">
        <p14:creationId xmlns:p14="http://schemas.microsoft.com/office/powerpoint/2010/main" val="3157145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7.jpeg"/><Relationship Id="rId1" Type="http://schemas.openxmlformats.org/officeDocument/2006/relationships/slideLayout" Target="../slideLayouts/slideLayout2.xml"/><Relationship Id="rId4" Type="http://schemas.openxmlformats.org/officeDocument/2006/relationships/hyperlink" Target="https://www.youtube.com/watch?v=qmQGzbVH-sA"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7.jp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7.jp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15008" y="150615"/>
            <a:ext cx="8928992" cy="1470025"/>
          </a:xfrm>
          <a:solidFill>
            <a:srgbClr val="7030A0"/>
          </a:solidFill>
        </p:spPr>
        <p:txBody>
          <a:bodyPr>
            <a:noAutofit/>
          </a:bodyPr>
          <a:lstStyle/>
          <a:p>
            <a:pPr algn="l"/>
            <a:r>
              <a:rPr lang="en-GB" sz="4800" u="sng" dirty="0">
                <a:solidFill>
                  <a:schemeClr val="bg1"/>
                </a:solidFill>
              </a:rPr>
              <a:t>Unscramble</a:t>
            </a:r>
            <a:r>
              <a:rPr lang="en-GB" sz="4800" b="1" dirty="0">
                <a:solidFill>
                  <a:schemeClr val="bg1"/>
                </a:solidFill>
              </a:rPr>
              <a:t> the anagrams and </a:t>
            </a:r>
            <a:r>
              <a:rPr lang="en-GB" sz="4800" u="sng" dirty="0">
                <a:solidFill>
                  <a:schemeClr val="bg1"/>
                </a:solidFill>
              </a:rPr>
              <a:t>define</a:t>
            </a:r>
            <a:r>
              <a:rPr lang="en-GB" sz="4800" b="1" dirty="0">
                <a:solidFill>
                  <a:schemeClr val="bg1"/>
                </a:solidFill>
              </a:rPr>
              <a:t> the keywords!</a:t>
            </a:r>
          </a:p>
        </p:txBody>
      </p:sp>
      <p:sp>
        <p:nvSpPr>
          <p:cNvPr id="3" name="Subtitle 2"/>
          <p:cNvSpPr>
            <a:spLocks noGrp="1"/>
          </p:cNvSpPr>
          <p:nvPr>
            <p:ph type="subTitle" idx="1"/>
          </p:nvPr>
        </p:nvSpPr>
        <p:spPr>
          <a:xfrm>
            <a:off x="401191" y="2204864"/>
            <a:ext cx="4360478" cy="2664296"/>
          </a:xfrm>
          <a:solidFill>
            <a:schemeClr val="accent5">
              <a:lumMod val="20000"/>
              <a:lumOff val="80000"/>
            </a:schemeClr>
          </a:solidFill>
        </p:spPr>
        <p:txBody>
          <a:bodyPr>
            <a:normAutofit fontScale="92500" lnSpcReduction="20000"/>
          </a:bodyPr>
          <a:lstStyle/>
          <a:p>
            <a:r>
              <a:rPr lang="en-US" sz="4600" dirty="0" err="1">
                <a:solidFill>
                  <a:schemeClr val="tx1">
                    <a:lumMod val="85000"/>
                    <a:lumOff val="15000"/>
                  </a:schemeClr>
                </a:solidFill>
              </a:rPr>
              <a:t>fsciareic</a:t>
            </a:r>
            <a:endParaRPr lang="en-GB" sz="4600" dirty="0">
              <a:solidFill>
                <a:schemeClr val="tx1">
                  <a:lumMod val="85000"/>
                  <a:lumOff val="15000"/>
                </a:schemeClr>
              </a:solidFill>
            </a:endParaRPr>
          </a:p>
          <a:p>
            <a:r>
              <a:rPr lang="en-GB" sz="4600" dirty="0" err="1">
                <a:solidFill>
                  <a:schemeClr val="tx1">
                    <a:lumMod val="85000"/>
                    <a:lumOff val="15000"/>
                  </a:schemeClr>
                </a:solidFill>
              </a:rPr>
              <a:t>yhorpecp</a:t>
            </a:r>
            <a:endParaRPr lang="en-GB" sz="4600" dirty="0">
              <a:solidFill>
                <a:schemeClr val="tx1">
                  <a:lumMod val="85000"/>
                  <a:lumOff val="15000"/>
                </a:schemeClr>
              </a:solidFill>
            </a:endParaRPr>
          </a:p>
          <a:p>
            <a:r>
              <a:rPr lang="en-US" sz="4600" dirty="0" err="1">
                <a:solidFill>
                  <a:schemeClr val="tx1">
                    <a:lumMod val="85000"/>
                    <a:lumOff val="15000"/>
                  </a:schemeClr>
                </a:solidFill>
              </a:rPr>
              <a:t>aratybel</a:t>
            </a:r>
            <a:endParaRPr lang="en-US" sz="4600" dirty="0">
              <a:solidFill>
                <a:schemeClr val="tx1">
                  <a:lumMod val="85000"/>
                  <a:lumOff val="15000"/>
                </a:schemeClr>
              </a:solidFill>
            </a:endParaRPr>
          </a:p>
          <a:p>
            <a:r>
              <a:rPr lang="en-US" sz="4600" dirty="0" err="1">
                <a:solidFill>
                  <a:schemeClr val="tx1">
                    <a:lumMod val="85000"/>
                    <a:lumOff val="15000"/>
                  </a:schemeClr>
                </a:solidFill>
              </a:rPr>
              <a:t>samlpheby</a:t>
            </a:r>
            <a:endParaRPr lang="en-GB" sz="4600" dirty="0">
              <a:solidFill>
                <a:schemeClr val="tx1">
                  <a:lumMod val="85000"/>
                  <a:lumOff val="15000"/>
                </a:schemeClr>
              </a:solidFill>
            </a:endParaRPr>
          </a:p>
          <a:p>
            <a:endParaRPr lang="en-GB" dirty="0"/>
          </a:p>
        </p:txBody>
      </p:sp>
      <p:pic>
        <p:nvPicPr>
          <p:cNvPr id="1026" name="Picture 2" descr="http://blog.draperinc.com/wp-content/uploads/2016/04/Thinking_Face_Emoji.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70971" y="2708920"/>
            <a:ext cx="2485405" cy="2485405"/>
          </a:xfrm>
          <a:prstGeom prst="rect">
            <a:avLst/>
          </a:prstGeom>
          <a:noFill/>
          <a:extLst>
            <a:ext uri="{909E8E84-426E-40DD-AFC4-6F175D3DCCD1}">
              <a14:hiddenFill xmlns:a14="http://schemas.microsoft.com/office/drawing/2010/main">
                <a:solidFill>
                  <a:srgbClr val="FFFFFF"/>
                </a:solidFill>
              </a14:hiddenFill>
            </a:ext>
          </a:extLst>
        </p:spPr>
      </p:pic>
      <p:sp>
        <p:nvSpPr>
          <p:cNvPr id="4" name="Rounded Rectangle 3"/>
          <p:cNvSpPr/>
          <p:nvPr/>
        </p:nvSpPr>
        <p:spPr>
          <a:xfrm>
            <a:off x="755576" y="5661248"/>
            <a:ext cx="7704856" cy="864096"/>
          </a:xfrm>
          <a:prstGeom prst="roundRect">
            <a:avLst/>
          </a:prstGeom>
          <a:ln w="38100"/>
        </p:spPr>
        <p:style>
          <a:lnRef idx="2">
            <a:schemeClr val="accent3"/>
          </a:lnRef>
          <a:fillRef idx="1">
            <a:schemeClr val="lt1"/>
          </a:fillRef>
          <a:effectRef idx="0">
            <a:schemeClr val="accent3"/>
          </a:effectRef>
          <a:fontRef idx="minor">
            <a:schemeClr val="dk1"/>
          </a:fontRef>
        </p:style>
        <p:txBody>
          <a:bodyPr rtlCol="0" anchor="ctr"/>
          <a:lstStyle/>
          <a:p>
            <a:pPr algn="ctr"/>
            <a:r>
              <a:rPr lang="en-GB" b="1" u="sng" dirty="0"/>
              <a:t>EXTENSION TASK</a:t>
            </a:r>
            <a:r>
              <a:rPr lang="en-GB" dirty="0"/>
              <a:t>: Think of something that is really important to you. Draw a symbol to represent it.</a:t>
            </a:r>
          </a:p>
        </p:txBody>
      </p:sp>
      <p:pic>
        <p:nvPicPr>
          <p:cNvPr id="6" name="Picture 2" descr="Welcome Students! - Lessons - Blendspac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89576" y="787302"/>
            <a:ext cx="2133600" cy="2133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19945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04664"/>
            <a:ext cx="6480720" cy="4104456"/>
          </a:xfrm>
          <a:solidFill>
            <a:schemeClr val="accent5">
              <a:lumMod val="20000"/>
              <a:lumOff val="80000"/>
            </a:schemeClr>
          </a:solidFill>
          <a:ln w="76200">
            <a:solidFill>
              <a:srgbClr val="7030A0"/>
            </a:solidFill>
          </a:ln>
        </p:spPr>
        <p:txBody>
          <a:bodyPr>
            <a:noAutofit/>
          </a:bodyPr>
          <a:lstStyle/>
          <a:p>
            <a:r>
              <a:rPr lang="en-GB" sz="6600" dirty="0"/>
              <a:t>If God is so powerful, why did his son suffer so much?</a:t>
            </a:r>
          </a:p>
        </p:txBody>
      </p:sp>
      <p:pic>
        <p:nvPicPr>
          <p:cNvPr id="5" name="Picture 2" descr="http://blog.draperinc.com/wp-content/uploads/2016/04/Thinking_Face_Emoji.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52120" y="3717032"/>
            <a:ext cx="2845445" cy="28454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44027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rot="5400000">
            <a:off x="-130036" y="1378173"/>
            <a:ext cx="1685376" cy="203424"/>
          </a:xfrm>
          <a:prstGeom prst="rect">
            <a:avLst/>
          </a:prstGeom>
        </p:spPr>
        <p:style>
          <a:lnRef idx="0">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hueOff val="0"/>
              <a:satOff val="0"/>
              <a:lumOff val="0"/>
              <a:alphaOff val="0"/>
            </a:schemeClr>
          </a:fontRef>
        </p:style>
      </p:sp>
      <p:sp>
        <p:nvSpPr>
          <p:cNvPr id="6" name="Freeform 5"/>
          <p:cNvSpPr/>
          <p:nvPr/>
        </p:nvSpPr>
        <p:spPr>
          <a:xfrm>
            <a:off x="255684" y="299631"/>
            <a:ext cx="2260270" cy="1356162"/>
          </a:xfrm>
          <a:custGeom>
            <a:avLst/>
            <a:gdLst>
              <a:gd name="connsiteX0" fmla="*/ 0 w 2260270"/>
              <a:gd name="connsiteY0" fmla="*/ 135616 h 1356162"/>
              <a:gd name="connsiteX1" fmla="*/ 135616 w 2260270"/>
              <a:gd name="connsiteY1" fmla="*/ 0 h 1356162"/>
              <a:gd name="connsiteX2" fmla="*/ 2124654 w 2260270"/>
              <a:gd name="connsiteY2" fmla="*/ 0 h 1356162"/>
              <a:gd name="connsiteX3" fmla="*/ 2260270 w 2260270"/>
              <a:gd name="connsiteY3" fmla="*/ 135616 h 1356162"/>
              <a:gd name="connsiteX4" fmla="*/ 2260270 w 2260270"/>
              <a:gd name="connsiteY4" fmla="*/ 1220546 h 1356162"/>
              <a:gd name="connsiteX5" fmla="*/ 2124654 w 2260270"/>
              <a:gd name="connsiteY5" fmla="*/ 1356162 h 1356162"/>
              <a:gd name="connsiteX6" fmla="*/ 135616 w 2260270"/>
              <a:gd name="connsiteY6" fmla="*/ 1356162 h 1356162"/>
              <a:gd name="connsiteX7" fmla="*/ 0 w 2260270"/>
              <a:gd name="connsiteY7" fmla="*/ 1220546 h 1356162"/>
              <a:gd name="connsiteX8" fmla="*/ 0 w 2260270"/>
              <a:gd name="connsiteY8" fmla="*/ 135616 h 1356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60270" h="1356162">
                <a:moveTo>
                  <a:pt x="0" y="135616"/>
                </a:moveTo>
                <a:cubicBezTo>
                  <a:pt x="0" y="60717"/>
                  <a:pt x="60717" y="0"/>
                  <a:pt x="135616" y="0"/>
                </a:cubicBezTo>
                <a:lnTo>
                  <a:pt x="2124654" y="0"/>
                </a:lnTo>
                <a:cubicBezTo>
                  <a:pt x="2199553" y="0"/>
                  <a:pt x="2260270" y="60717"/>
                  <a:pt x="2260270" y="135616"/>
                </a:cubicBezTo>
                <a:lnTo>
                  <a:pt x="2260270" y="1220546"/>
                </a:lnTo>
                <a:cubicBezTo>
                  <a:pt x="2260270" y="1295445"/>
                  <a:pt x="2199553" y="1356162"/>
                  <a:pt x="2124654" y="1356162"/>
                </a:cubicBezTo>
                <a:lnTo>
                  <a:pt x="135616" y="1356162"/>
                </a:lnTo>
                <a:cubicBezTo>
                  <a:pt x="60717" y="1356162"/>
                  <a:pt x="0" y="1295445"/>
                  <a:pt x="0" y="1220546"/>
                </a:cubicBezTo>
                <a:lnTo>
                  <a:pt x="0" y="135616"/>
                </a:lnTo>
                <a:close/>
              </a:path>
            </a:pathLst>
          </a:cu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104491" tIns="104491" rIns="104491" bIns="104491" numCol="1" spcCol="1270" anchor="ctr" anchorCtr="0">
            <a:noAutofit/>
          </a:bodyPr>
          <a:lstStyle/>
          <a:p>
            <a:pPr lvl="0" algn="ctr" defTabSz="755650">
              <a:lnSpc>
                <a:spcPct val="90000"/>
              </a:lnSpc>
              <a:spcBef>
                <a:spcPct val="0"/>
              </a:spcBef>
              <a:spcAft>
                <a:spcPct val="35000"/>
              </a:spcAft>
            </a:pPr>
            <a:r>
              <a:rPr lang="en-US" sz="1700" b="1" kern="1200" dirty="0">
                <a:solidFill>
                  <a:schemeClr val="tx1"/>
                </a:solidFill>
              </a:rPr>
              <a:t>As the </a:t>
            </a:r>
            <a:r>
              <a:rPr lang="en-US" sz="2000" b="1" kern="1200" dirty="0">
                <a:solidFill>
                  <a:schemeClr val="accent2">
                    <a:lumMod val="50000"/>
                  </a:schemeClr>
                </a:solidFill>
              </a:rPr>
              <a:t>Sabbath</a:t>
            </a:r>
            <a:r>
              <a:rPr lang="en-US" sz="1700" b="1" kern="1200" dirty="0">
                <a:solidFill>
                  <a:schemeClr val="tx1"/>
                </a:solidFill>
              </a:rPr>
              <a:t> was approaching, there was no time to bury the body.</a:t>
            </a:r>
          </a:p>
        </p:txBody>
      </p:sp>
      <p:sp>
        <p:nvSpPr>
          <p:cNvPr id="7" name="Rectangle 6"/>
          <p:cNvSpPr/>
          <p:nvPr/>
        </p:nvSpPr>
        <p:spPr>
          <a:xfrm rot="5400000">
            <a:off x="-130036" y="3073376"/>
            <a:ext cx="1685376" cy="203424"/>
          </a:xfrm>
          <a:prstGeom prst="rect">
            <a:avLst/>
          </a:prstGeom>
        </p:spPr>
        <p:style>
          <a:lnRef idx="0">
            <a:schemeClr val="lt1">
              <a:hueOff val="0"/>
              <a:satOff val="0"/>
              <a:lumOff val="0"/>
              <a:alphaOff val="0"/>
            </a:schemeClr>
          </a:lnRef>
          <a:fillRef idx="1">
            <a:schemeClr val="accent5">
              <a:hueOff val="-1655646"/>
              <a:satOff val="6635"/>
              <a:lumOff val="1438"/>
              <a:alphaOff val="0"/>
            </a:schemeClr>
          </a:fillRef>
          <a:effectRef idx="0">
            <a:schemeClr val="accent5">
              <a:hueOff val="-1655646"/>
              <a:satOff val="6635"/>
              <a:lumOff val="1438"/>
              <a:alphaOff val="0"/>
            </a:schemeClr>
          </a:effectRef>
          <a:fontRef idx="minor">
            <a:schemeClr val="lt1">
              <a:hueOff val="0"/>
              <a:satOff val="0"/>
              <a:lumOff val="0"/>
              <a:alphaOff val="0"/>
            </a:schemeClr>
          </a:fontRef>
        </p:style>
      </p:sp>
      <p:sp>
        <p:nvSpPr>
          <p:cNvPr id="8" name="Freeform 7"/>
          <p:cNvSpPr/>
          <p:nvPr/>
        </p:nvSpPr>
        <p:spPr>
          <a:xfrm>
            <a:off x="255684" y="1994834"/>
            <a:ext cx="2260270" cy="1356162"/>
          </a:xfrm>
          <a:custGeom>
            <a:avLst/>
            <a:gdLst>
              <a:gd name="connsiteX0" fmla="*/ 0 w 2260270"/>
              <a:gd name="connsiteY0" fmla="*/ 135616 h 1356162"/>
              <a:gd name="connsiteX1" fmla="*/ 135616 w 2260270"/>
              <a:gd name="connsiteY1" fmla="*/ 0 h 1356162"/>
              <a:gd name="connsiteX2" fmla="*/ 2124654 w 2260270"/>
              <a:gd name="connsiteY2" fmla="*/ 0 h 1356162"/>
              <a:gd name="connsiteX3" fmla="*/ 2260270 w 2260270"/>
              <a:gd name="connsiteY3" fmla="*/ 135616 h 1356162"/>
              <a:gd name="connsiteX4" fmla="*/ 2260270 w 2260270"/>
              <a:gd name="connsiteY4" fmla="*/ 1220546 h 1356162"/>
              <a:gd name="connsiteX5" fmla="*/ 2124654 w 2260270"/>
              <a:gd name="connsiteY5" fmla="*/ 1356162 h 1356162"/>
              <a:gd name="connsiteX6" fmla="*/ 135616 w 2260270"/>
              <a:gd name="connsiteY6" fmla="*/ 1356162 h 1356162"/>
              <a:gd name="connsiteX7" fmla="*/ 0 w 2260270"/>
              <a:gd name="connsiteY7" fmla="*/ 1220546 h 1356162"/>
              <a:gd name="connsiteX8" fmla="*/ 0 w 2260270"/>
              <a:gd name="connsiteY8" fmla="*/ 135616 h 1356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60270" h="1356162">
                <a:moveTo>
                  <a:pt x="0" y="135616"/>
                </a:moveTo>
                <a:cubicBezTo>
                  <a:pt x="0" y="60717"/>
                  <a:pt x="60717" y="0"/>
                  <a:pt x="135616" y="0"/>
                </a:cubicBezTo>
                <a:lnTo>
                  <a:pt x="2124654" y="0"/>
                </a:lnTo>
                <a:cubicBezTo>
                  <a:pt x="2199553" y="0"/>
                  <a:pt x="2260270" y="60717"/>
                  <a:pt x="2260270" y="135616"/>
                </a:cubicBezTo>
                <a:lnTo>
                  <a:pt x="2260270" y="1220546"/>
                </a:lnTo>
                <a:cubicBezTo>
                  <a:pt x="2260270" y="1295445"/>
                  <a:pt x="2199553" y="1356162"/>
                  <a:pt x="2124654" y="1356162"/>
                </a:cubicBezTo>
                <a:lnTo>
                  <a:pt x="135616" y="1356162"/>
                </a:lnTo>
                <a:cubicBezTo>
                  <a:pt x="60717" y="1356162"/>
                  <a:pt x="0" y="1295445"/>
                  <a:pt x="0" y="1220546"/>
                </a:cubicBezTo>
                <a:lnTo>
                  <a:pt x="0" y="135616"/>
                </a:lnTo>
                <a:close/>
              </a:path>
            </a:pathLst>
          </a:custGeom>
        </p:spPr>
        <p:style>
          <a:lnRef idx="2">
            <a:schemeClr val="lt1">
              <a:hueOff val="0"/>
              <a:satOff val="0"/>
              <a:lumOff val="0"/>
              <a:alphaOff val="0"/>
            </a:schemeClr>
          </a:lnRef>
          <a:fillRef idx="1">
            <a:schemeClr val="accent5">
              <a:hueOff val="-1419125"/>
              <a:satOff val="5687"/>
              <a:lumOff val="1233"/>
              <a:alphaOff val="0"/>
            </a:schemeClr>
          </a:fillRef>
          <a:effectRef idx="0">
            <a:schemeClr val="accent5">
              <a:hueOff val="-1419125"/>
              <a:satOff val="5687"/>
              <a:lumOff val="1233"/>
              <a:alphaOff val="0"/>
            </a:schemeClr>
          </a:effectRef>
          <a:fontRef idx="minor">
            <a:schemeClr val="lt1"/>
          </a:fontRef>
        </p:style>
        <p:txBody>
          <a:bodyPr spcFirstLastPara="0" vert="horz" wrap="square" lIns="104491" tIns="104491" rIns="104491" bIns="104491" numCol="1" spcCol="1270" anchor="ctr" anchorCtr="0">
            <a:noAutofit/>
          </a:bodyPr>
          <a:lstStyle/>
          <a:p>
            <a:pPr lvl="0" algn="ctr" defTabSz="755650">
              <a:lnSpc>
                <a:spcPct val="90000"/>
              </a:lnSpc>
              <a:spcBef>
                <a:spcPct val="0"/>
              </a:spcBef>
              <a:spcAft>
                <a:spcPct val="35000"/>
              </a:spcAft>
            </a:pPr>
            <a:r>
              <a:rPr lang="en-US" sz="1700" b="1" kern="1200" dirty="0">
                <a:solidFill>
                  <a:schemeClr val="tx1"/>
                </a:solidFill>
              </a:rPr>
              <a:t>The body was therefore placed in a </a:t>
            </a:r>
            <a:r>
              <a:rPr lang="en-US" sz="2000" b="1" kern="1200" dirty="0">
                <a:solidFill>
                  <a:schemeClr val="accent2">
                    <a:lumMod val="50000"/>
                  </a:schemeClr>
                </a:solidFill>
              </a:rPr>
              <a:t>cave</a:t>
            </a:r>
            <a:r>
              <a:rPr lang="en-US" sz="1700" b="1" kern="1200" dirty="0">
                <a:solidFill>
                  <a:schemeClr val="tx1"/>
                </a:solidFill>
              </a:rPr>
              <a:t>, with a stone rolled in front.</a:t>
            </a:r>
          </a:p>
        </p:txBody>
      </p:sp>
      <p:sp>
        <p:nvSpPr>
          <p:cNvPr id="9" name="Rectangle 8"/>
          <p:cNvSpPr/>
          <p:nvPr/>
        </p:nvSpPr>
        <p:spPr>
          <a:xfrm>
            <a:off x="717565" y="3920977"/>
            <a:ext cx="2996333" cy="203424"/>
          </a:xfrm>
          <a:prstGeom prst="rect">
            <a:avLst/>
          </a:prstGeom>
        </p:spPr>
        <p:style>
          <a:lnRef idx="0">
            <a:schemeClr val="lt1">
              <a:hueOff val="0"/>
              <a:satOff val="0"/>
              <a:lumOff val="0"/>
              <a:alphaOff val="0"/>
            </a:schemeClr>
          </a:lnRef>
          <a:fillRef idx="1">
            <a:schemeClr val="accent5">
              <a:hueOff val="-3311292"/>
              <a:satOff val="13270"/>
              <a:lumOff val="2876"/>
              <a:alphaOff val="0"/>
            </a:schemeClr>
          </a:fillRef>
          <a:effectRef idx="0">
            <a:schemeClr val="accent5">
              <a:hueOff val="-3311292"/>
              <a:satOff val="13270"/>
              <a:lumOff val="2876"/>
              <a:alphaOff val="0"/>
            </a:schemeClr>
          </a:effectRef>
          <a:fontRef idx="minor">
            <a:schemeClr val="lt1">
              <a:hueOff val="0"/>
              <a:satOff val="0"/>
              <a:lumOff val="0"/>
              <a:alphaOff val="0"/>
            </a:schemeClr>
          </a:fontRef>
        </p:style>
      </p:sp>
      <p:sp>
        <p:nvSpPr>
          <p:cNvPr id="10" name="Freeform 9"/>
          <p:cNvSpPr/>
          <p:nvPr/>
        </p:nvSpPr>
        <p:spPr>
          <a:xfrm>
            <a:off x="255684" y="3690037"/>
            <a:ext cx="2260270" cy="1356162"/>
          </a:xfrm>
          <a:custGeom>
            <a:avLst/>
            <a:gdLst>
              <a:gd name="connsiteX0" fmla="*/ 0 w 2260270"/>
              <a:gd name="connsiteY0" fmla="*/ 135616 h 1356162"/>
              <a:gd name="connsiteX1" fmla="*/ 135616 w 2260270"/>
              <a:gd name="connsiteY1" fmla="*/ 0 h 1356162"/>
              <a:gd name="connsiteX2" fmla="*/ 2124654 w 2260270"/>
              <a:gd name="connsiteY2" fmla="*/ 0 h 1356162"/>
              <a:gd name="connsiteX3" fmla="*/ 2260270 w 2260270"/>
              <a:gd name="connsiteY3" fmla="*/ 135616 h 1356162"/>
              <a:gd name="connsiteX4" fmla="*/ 2260270 w 2260270"/>
              <a:gd name="connsiteY4" fmla="*/ 1220546 h 1356162"/>
              <a:gd name="connsiteX5" fmla="*/ 2124654 w 2260270"/>
              <a:gd name="connsiteY5" fmla="*/ 1356162 h 1356162"/>
              <a:gd name="connsiteX6" fmla="*/ 135616 w 2260270"/>
              <a:gd name="connsiteY6" fmla="*/ 1356162 h 1356162"/>
              <a:gd name="connsiteX7" fmla="*/ 0 w 2260270"/>
              <a:gd name="connsiteY7" fmla="*/ 1220546 h 1356162"/>
              <a:gd name="connsiteX8" fmla="*/ 0 w 2260270"/>
              <a:gd name="connsiteY8" fmla="*/ 135616 h 1356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60270" h="1356162">
                <a:moveTo>
                  <a:pt x="0" y="135616"/>
                </a:moveTo>
                <a:cubicBezTo>
                  <a:pt x="0" y="60717"/>
                  <a:pt x="60717" y="0"/>
                  <a:pt x="135616" y="0"/>
                </a:cubicBezTo>
                <a:lnTo>
                  <a:pt x="2124654" y="0"/>
                </a:lnTo>
                <a:cubicBezTo>
                  <a:pt x="2199553" y="0"/>
                  <a:pt x="2260270" y="60717"/>
                  <a:pt x="2260270" y="135616"/>
                </a:cubicBezTo>
                <a:lnTo>
                  <a:pt x="2260270" y="1220546"/>
                </a:lnTo>
                <a:cubicBezTo>
                  <a:pt x="2260270" y="1295445"/>
                  <a:pt x="2199553" y="1356162"/>
                  <a:pt x="2124654" y="1356162"/>
                </a:cubicBezTo>
                <a:lnTo>
                  <a:pt x="135616" y="1356162"/>
                </a:lnTo>
                <a:cubicBezTo>
                  <a:pt x="60717" y="1356162"/>
                  <a:pt x="0" y="1295445"/>
                  <a:pt x="0" y="1220546"/>
                </a:cubicBezTo>
                <a:lnTo>
                  <a:pt x="0" y="135616"/>
                </a:lnTo>
                <a:close/>
              </a:path>
            </a:pathLst>
          </a:custGeom>
        </p:spPr>
        <p:style>
          <a:lnRef idx="2">
            <a:schemeClr val="lt1">
              <a:hueOff val="0"/>
              <a:satOff val="0"/>
              <a:lumOff val="0"/>
              <a:alphaOff val="0"/>
            </a:schemeClr>
          </a:lnRef>
          <a:fillRef idx="1">
            <a:schemeClr val="accent5">
              <a:hueOff val="-2838251"/>
              <a:satOff val="11375"/>
              <a:lumOff val="2465"/>
              <a:alphaOff val="0"/>
            </a:schemeClr>
          </a:fillRef>
          <a:effectRef idx="0">
            <a:schemeClr val="accent5">
              <a:hueOff val="-2838251"/>
              <a:satOff val="11375"/>
              <a:lumOff val="2465"/>
              <a:alphaOff val="0"/>
            </a:schemeClr>
          </a:effectRef>
          <a:fontRef idx="minor">
            <a:schemeClr val="lt1"/>
          </a:fontRef>
        </p:style>
        <p:txBody>
          <a:bodyPr spcFirstLastPara="0" vert="horz" wrap="square" lIns="104491" tIns="104491" rIns="104491" bIns="104491" numCol="1" spcCol="1270" anchor="ctr" anchorCtr="0">
            <a:noAutofit/>
          </a:bodyPr>
          <a:lstStyle/>
          <a:p>
            <a:pPr lvl="0" algn="ctr" defTabSz="755650">
              <a:lnSpc>
                <a:spcPct val="90000"/>
              </a:lnSpc>
              <a:spcBef>
                <a:spcPct val="0"/>
              </a:spcBef>
              <a:spcAft>
                <a:spcPct val="35000"/>
              </a:spcAft>
            </a:pPr>
            <a:r>
              <a:rPr lang="en-US" sz="1700" b="1" kern="1200" dirty="0">
                <a:solidFill>
                  <a:schemeClr val="tx1"/>
                </a:solidFill>
              </a:rPr>
              <a:t>Two days later, </a:t>
            </a:r>
            <a:r>
              <a:rPr lang="en-US" sz="2000" b="1" kern="1200" dirty="0">
                <a:solidFill>
                  <a:schemeClr val="accent2">
                    <a:lumMod val="50000"/>
                  </a:schemeClr>
                </a:solidFill>
              </a:rPr>
              <a:t>Mary Magdalene </a:t>
            </a:r>
            <a:r>
              <a:rPr lang="en-US" sz="1700" b="1" kern="1200" dirty="0">
                <a:solidFill>
                  <a:schemeClr val="tx1"/>
                </a:solidFill>
              </a:rPr>
              <a:t>and some other women went to anoint the body.</a:t>
            </a:r>
          </a:p>
        </p:txBody>
      </p:sp>
      <p:sp>
        <p:nvSpPr>
          <p:cNvPr id="11" name="Rectangle 10"/>
          <p:cNvSpPr/>
          <p:nvPr/>
        </p:nvSpPr>
        <p:spPr>
          <a:xfrm rot="16200000">
            <a:off x="2876123" y="3073376"/>
            <a:ext cx="1685376" cy="203424"/>
          </a:xfrm>
          <a:prstGeom prst="rect">
            <a:avLst/>
          </a:prstGeom>
        </p:spPr>
        <p:style>
          <a:lnRef idx="0">
            <a:schemeClr val="lt1">
              <a:hueOff val="0"/>
              <a:satOff val="0"/>
              <a:lumOff val="0"/>
              <a:alphaOff val="0"/>
            </a:schemeClr>
          </a:lnRef>
          <a:fillRef idx="1">
            <a:schemeClr val="accent5">
              <a:hueOff val="-4966938"/>
              <a:satOff val="19906"/>
              <a:lumOff val="4314"/>
              <a:alphaOff val="0"/>
            </a:schemeClr>
          </a:fillRef>
          <a:effectRef idx="0">
            <a:schemeClr val="accent5">
              <a:hueOff val="-4966938"/>
              <a:satOff val="19906"/>
              <a:lumOff val="4314"/>
              <a:alphaOff val="0"/>
            </a:schemeClr>
          </a:effectRef>
          <a:fontRef idx="minor">
            <a:schemeClr val="lt1">
              <a:hueOff val="0"/>
              <a:satOff val="0"/>
              <a:lumOff val="0"/>
              <a:alphaOff val="0"/>
            </a:schemeClr>
          </a:fontRef>
        </p:style>
      </p:sp>
      <p:sp>
        <p:nvSpPr>
          <p:cNvPr id="12" name="Freeform 11"/>
          <p:cNvSpPr/>
          <p:nvPr/>
        </p:nvSpPr>
        <p:spPr>
          <a:xfrm>
            <a:off x="3261844" y="3690037"/>
            <a:ext cx="2260270" cy="1356162"/>
          </a:xfrm>
          <a:custGeom>
            <a:avLst/>
            <a:gdLst>
              <a:gd name="connsiteX0" fmla="*/ 0 w 2260270"/>
              <a:gd name="connsiteY0" fmla="*/ 135616 h 1356162"/>
              <a:gd name="connsiteX1" fmla="*/ 135616 w 2260270"/>
              <a:gd name="connsiteY1" fmla="*/ 0 h 1356162"/>
              <a:gd name="connsiteX2" fmla="*/ 2124654 w 2260270"/>
              <a:gd name="connsiteY2" fmla="*/ 0 h 1356162"/>
              <a:gd name="connsiteX3" fmla="*/ 2260270 w 2260270"/>
              <a:gd name="connsiteY3" fmla="*/ 135616 h 1356162"/>
              <a:gd name="connsiteX4" fmla="*/ 2260270 w 2260270"/>
              <a:gd name="connsiteY4" fmla="*/ 1220546 h 1356162"/>
              <a:gd name="connsiteX5" fmla="*/ 2124654 w 2260270"/>
              <a:gd name="connsiteY5" fmla="*/ 1356162 h 1356162"/>
              <a:gd name="connsiteX6" fmla="*/ 135616 w 2260270"/>
              <a:gd name="connsiteY6" fmla="*/ 1356162 h 1356162"/>
              <a:gd name="connsiteX7" fmla="*/ 0 w 2260270"/>
              <a:gd name="connsiteY7" fmla="*/ 1220546 h 1356162"/>
              <a:gd name="connsiteX8" fmla="*/ 0 w 2260270"/>
              <a:gd name="connsiteY8" fmla="*/ 135616 h 1356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60270" h="1356162">
                <a:moveTo>
                  <a:pt x="0" y="135616"/>
                </a:moveTo>
                <a:cubicBezTo>
                  <a:pt x="0" y="60717"/>
                  <a:pt x="60717" y="0"/>
                  <a:pt x="135616" y="0"/>
                </a:cubicBezTo>
                <a:lnTo>
                  <a:pt x="2124654" y="0"/>
                </a:lnTo>
                <a:cubicBezTo>
                  <a:pt x="2199553" y="0"/>
                  <a:pt x="2260270" y="60717"/>
                  <a:pt x="2260270" y="135616"/>
                </a:cubicBezTo>
                <a:lnTo>
                  <a:pt x="2260270" y="1220546"/>
                </a:lnTo>
                <a:cubicBezTo>
                  <a:pt x="2260270" y="1295445"/>
                  <a:pt x="2199553" y="1356162"/>
                  <a:pt x="2124654" y="1356162"/>
                </a:cubicBezTo>
                <a:lnTo>
                  <a:pt x="135616" y="1356162"/>
                </a:lnTo>
                <a:cubicBezTo>
                  <a:pt x="60717" y="1356162"/>
                  <a:pt x="0" y="1295445"/>
                  <a:pt x="0" y="1220546"/>
                </a:cubicBezTo>
                <a:lnTo>
                  <a:pt x="0" y="135616"/>
                </a:lnTo>
                <a:close/>
              </a:path>
            </a:pathLst>
          </a:custGeom>
        </p:spPr>
        <p:style>
          <a:lnRef idx="2">
            <a:schemeClr val="lt1">
              <a:hueOff val="0"/>
              <a:satOff val="0"/>
              <a:lumOff val="0"/>
              <a:alphaOff val="0"/>
            </a:schemeClr>
          </a:lnRef>
          <a:fillRef idx="1">
            <a:schemeClr val="accent5">
              <a:hueOff val="-4257376"/>
              <a:satOff val="17062"/>
              <a:lumOff val="3698"/>
              <a:alphaOff val="0"/>
            </a:schemeClr>
          </a:fillRef>
          <a:effectRef idx="0">
            <a:schemeClr val="accent5">
              <a:hueOff val="-4257376"/>
              <a:satOff val="17062"/>
              <a:lumOff val="3698"/>
              <a:alphaOff val="0"/>
            </a:schemeClr>
          </a:effectRef>
          <a:fontRef idx="minor">
            <a:schemeClr val="lt1"/>
          </a:fontRef>
        </p:style>
        <p:txBody>
          <a:bodyPr spcFirstLastPara="0" vert="horz" wrap="square" lIns="104491" tIns="104491" rIns="104491" bIns="104491" numCol="1" spcCol="1270" anchor="ctr" anchorCtr="0">
            <a:noAutofit/>
          </a:bodyPr>
          <a:lstStyle/>
          <a:p>
            <a:pPr lvl="0" algn="ctr" defTabSz="755650">
              <a:lnSpc>
                <a:spcPct val="90000"/>
              </a:lnSpc>
              <a:spcBef>
                <a:spcPct val="0"/>
              </a:spcBef>
              <a:spcAft>
                <a:spcPct val="35000"/>
              </a:spcAft>
            </a:pPr>
            <a:r>
              <a:rPr lang="en-US" sz="1700" b="1" kern="1200" dirty="0">
                <a:solidFill>
                  <a:schemeClr val="tx1"/>
                </a:solidFill>
              </a:rPr>
              <a:t>The body was </a:t>
            </a:r>
            <a:r>
              <a:rPr lang="en-US" sz="2000" b="1" kern="1200" dirty="0">
                <a:solidFill>
                  <a:schemeClr val="accent2">
                    <a:lumMod val="50000"/>
                  </a:schemeClr>
                </a:solidFill>
              </a:rPr>
              <a:t>not there</a:t>
            </a:r>
            <a:r>
              <a:rPr lang="en-US" sz="1700" b="1" kern="1200" dirty="0">
                <a:solidFill>
                  <a:schemeClr val="tx1"/>
                </a:solidFill>
              </a:rPr>
              <a:t>.</a:t>
            </a:r>
          </a:p>
        </p:txBody>
      </p:sp>
      <p:sp>
        <p:nvSpPr>
          <p:cNvPr id="13" name="Rectangle 12"/>
          <p:cNvSpPr/>
          <p:nvPr/>
        </p:nvSpPr>
        <p:spPr>
          <a:xfrm rot="16200000">
            <a:off x="2876123" y="1378173"/>
            <a:ext cx="1685376" cy="203424"/>
          </a:xfrm>
          <a:prstGeom prst="rect">
            <a:avLst/>
          </a:prstGeom>
        </p:spPr>
        <p:style>
          <a:lnRef idx="0">
            <a:schemeClr val="lt1">
              <a:hueOff val="0"/>
              <a:satOff val="0"/>
              <a:lumOff val="0"/>
              <a:alphaOff val="0"/>
            </a:schemeClr>
          </a:lnRef>
          <a:fillRef idx="1">
            <a:schemeClr val="accent5">
              <a:hueOff val="-6622584"/>
              <a:satOff val="26541"/>
              <a:lumOff val="5752"/>
              <a:alphaOff val="0"/>
            </a:schemeClr>
          </a:fillRef>
          <a:effectRef idx="0">
            <a:schemeClr val="accent5">
              <a:hueOff val="-6622584"/>
              <a:satOff val="26541"/>
              <a:lumOff val="5752"/>
              <a:alphaOff val="0"/>
            </a:schemeClr>
          </a:effectRef>
          <a:fontRef idx="minor">
            <a:schemeClr val="lt1">
              <a:hueOff val="0"/>
              <a:satOff val="0"/>
              <a:lumOff val="0"/>
              <a:alphaOff val="0"/>
            </a:schemeClr>
          </a:fontRef>
        </p:style>
      </p:sp>
      <p:sp>
        <p:nvSpPr>
          <p:cNvPr id="14" name="Freeform 13"/>
          <p:cNvSpPr/>
          <p:nvPr/>
        </p:nvSpPr>
        <p:spPr>
          <a:xfrm>
            <a:off x="3261844" y="1994834"/>
            <a:ext cx="2260270" cy="1356162"/>
          </a:xfrm>
          <a:custGeom>
            <a:avLst/>
            <a:gdLst>
              <a:gd name="connsiteX0" fmla="*/ 0 w 2260270"/>
              <a:gd name="connsiteY0" fmla="*/ 135616 h 1356162"/>
              <a:gd name="connsiteX1" fmla="*/ 135616 w 2260270"/>
              <a:gd name="connsiteY1" fmla="*/ 0 h 1356162"/>
              <a:gd name="connsiteX2" fmla="*/ 2124654 w 2260270"/>
              <a:gd name="connsiteY2" fmla="*/ 0 h 1356162"/>
              <a:gd name="connsiteX3" fmla="*/ 2260270 w 2260270"/>
              <a:gd name="connsiteY3" fmla="*/ 135616 h 1356162"/>
              <a:gd name="connsiteX4" fmla="*/ 2260270 w 2260270"/>
              <a:gd name="connsiteY4" fmla="*/ 1220546 h 1356162"/>
              <a:gd name="connsiteX5" fmla="*/ 2124654 w 2260270"/>
              <a:gd name="connsiteY5" fmla="*/ 1356162 h 1356162"/>
              <a:gd name="connsiteX6" fmla="*/ 135616 w 2260270"/>
              <a:gd name="connsiteY6" fmla="*/ 1356162 h 1356162"/>
              <a:gd name="connsiteX7" fmla="*/ 0 w 2260270"/>
              <a:gd name="connsiteY7" fmla="*/ 1220546 h 1356162"/>
              <a:gd name="connsiteX8" fmla="*/ 0 w 2260270"/>
              <a:gd name="connsiteY8" fmla="*/ 135616 h 1356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60270" h="1356162">
                <a:moveTo>
                  <a:pt x="0" y="135616"/>
                </a:moveTo>
                <a:cubicBezTo>
                  <a:pt x="0" y="60717"/>
                  <a:pt x="60717" y="0"/>
                  <a:pt x="135616" y="0"/>
                </a:cubicBezTo>
                <a:lnTo>
                  <a:pt x="2124654" y="0"/>
                </a:lnTo>
                <a:cubicBezTo>
                  <a:pt x="2199553" y="0"/>
                  <a:pt x="2260270" y="60717"/>
                  <a:pt x="2260270" y="135616"/>
                </a:cubicBezTo>
                <a:lnTo>
                  <a:pt x="2260270" y="1220546"/>
                </a:lnTo>
                <a:cubicBezTo>
                  <a:pt x="2260270" y="1295445"/>
                  <a:pt x="2199553" y="1356162"/>
                  <a:pt x="2124654" y="1356162"/>
                </a:cubicBezTo>
                <a:lnTo>
                  <a:pt x="135616" y="1356162"/>
                </a:lnTo>
                <a:cubicBezTo>
                  <a:pt x="60717" y="1356162"/>
                  <a:pt x="0" y="1295445"/>
                  <a:pt x="0" y="1220546"/>
                </a:cubicBezTo>
                <a:lnTo>
                  <a:pt x="0" y="135616"/>
                </a:lnTo>
                <a:close/>
              </a:path>
            </a:pathLst>
          </a:custGeom>
        </p:spPr>
        <p:style>
          <a:lnRef idx="2">
            <a:schemeClr val="lt1">
              <a:hueOff val="0"/>
              <a:satOff val="0"/>
              <a:lumOff val="0"/>
              <a:alphaOff val="0"/>
            </a:schemeClr>
          </a:lnRef>
          <a:fillRef idx="1">
            <a:schemeClr val="accent5">
              <a:hueOff val="-5676501"/>
              <a:satOff val="22749"/>
              <a:lumOff val="4930"/>
              <a:alphaOff val="0"/>
            </a:schemeClr>
          </a:fillRef>
          <a:effectRef idx="0">
            <a:schemeClr val="accent5">
              <a:hueOff val="-5676501"/>
              <a:satOff val="22749"/>
              <a:lumOff val="4930"/>
              <a:alphaOff val="0"/>
            </a:schemeClr>
          </a:effectRef>
          <a:fontRef idx="minor">
            <a:schemeClr val="lt1"/>
          </a:fontRef>
        </p:style>
        <p:txBody>
          <a:bodyPr spcFirstLastPara="0" vert="horz" wrap="square" lIns="104491" tIns="104491" rIns="104491" bIns="104491" numCol="1" spcCol="1270" anchor="ctr" anchorCtr="0">
            <a:noAutofit/>
          </a:bodyPr>
          <a:lstStyle/>
          <a:p>
            <a:pPr lvl="0" algn="ctr" defTabSz="755650">
              <a:lnSpc>
                <a:spcPct val="90000"/>
              </a:lnSpc>
              <a:spcBef>
                <a:spcPct val="0"/>
              </a:spcBef>
              <a:spcAft>
                <a:spcPct val="35000"/>
              </a:spcAft>
            </a:pPr>
            <a:r>
              <a:rPr lang="en-US" sz="1700" b="1" kern="1200" dirty="0">
                <a:solidFill>
                  <a:schemeClr val="tx1"/>
                </a:solidFill>
              </a:rPr>
              <a:t>Angels appeared and told the women that Jesus had been </a:t>
            </a:r>
            <a:r>
              <a:rPr lang="en-US" sz="2000" b="1" kern="1200" dirty="0">
                <a:solidFill>
                  <a:schemeClr val="accent2">
                    <a:lumMod val="50000"/>
                  </a:schemeClr>
                </a:solidFill>
              </a:rPr>
              <a:t>resurrected</a:t>
            </a:r>
            <a:r>
              <a:rPr lang="en-US" sz="1700" b="1" kern="1200" dirty="0">
                <a:solidFill>
                  <a:schemeClr val="tx1"/>
                </a:solidFill>
              </a:rPr>
              <a:t> – he had risen from the dead.</a:t>
            </a:r>
          </a:p>
        </p:txBody>
      </p:sp>
      <p:sp>
        <p:nvSpPr>
          <p:cNvPr id="15" name="Rectangle 14"/>
          <p:cNvSpPr/>
          <p:nvPr/>
        </p:nvSpPr>
        <p:spPr>
          <a:xfrm>
            <a:off x="3723724" y="530571"/>
            <a:ext cx="2996333" cy="203424"/>
          </a:xfrm>
          <a:prstGeom prst="rect">
            <a:avLst/>
          </a:prstGeom>
        </p:spPr>
        <p:style>
          <a:lnRef idx="0">
            <a:schemeClr val="lt1">
              <a:hueOff val="0"/>
              <a:satOff val="0"/>
              <a:lumOff val="0"/>
              <a:alphaOff val="0"/>
            </a:schemeClr>
          </a:lnRef>
          <a:fillRef idx="1">
            <a:schemeClr val="accent5">
              <a:hueOff val="-8278230"/>
              <a:satOff val="33176"/>
              <a:lumOff val="7190"/>
              <a:alphaOff val="0"/>
            </a:schemeClr>
          </a:fillRef>
          <a:effectRef idx="0">
            <a:schemeClr val="accent5">
              <a:hueOff val="-8278230"/>
              <a:satOff val="33176"/>
              <a:lumOff val="7190"/>
              <a:alphaOff val="0"/>
            </a:schemeClr>
          </a:effectRef>
          <a:fontRef idx="minor">
            <a:schemeClr val="lt1">
              <a:hueOff val="0"/>
              <a:satOff val="0"/>
              <a:lumOff val="0"/>
              <a:alphaOff val="0"/>
            </a:schemeClr>
          </a:fontRef>
        </p:style>
      </p:sp>
      <p:sp>
        <p:nvSpPr>
          <p:cNvPr id="16" name="Freeform 15"/>
          <p:cNvSpPr/>
          <p:nvPr/>
        </p:nvSpPr>
        <p:spPr>
          <a:xfrm>
            <a:off x="3261844" y="299631"/>
            <a:ext cx="2260270" cy="1356162"/>
          </a:xfrm>
          <a:custGeom>
            <a:avLst/>
            <a:gdLst>
              <a:gd name="connsiteX0" fmla="*/ 0 w 2260270"/>
              <a:gd name="connsiteY0" fmla="*/ 135616 h 1356162"/>
              <a:gd name="connsiteX1" fmla="*/ 135616 w 2260270"/>
              <a:gd name="connsiteY1" fmla="*/ 0 h 1356162"/>
              <a:gd name="connsiteX2" fmla="*/ 2124654 w 2260270"/>
              <a:gd name="connsiteY2" fmla="*/ 0 h 1356162"/>
              <a:gd name="connsiteX3" fmla="*/ 2260270 w 2260270"/>
              <a:gd name="connsiteY3" fmla="*/ 135616 h 1356162"/>
              <a:gd name="connsiteX4" fmla="*/ 2260270 w 2260270"/>
              <a:gd name="connsiteY4" fmla="*/ 1220546 h 1356162"/>
              <a:gd name="connsiteX5" fmla="*/ 2124654 w 2260270"/>
              <a:gd name="connsiteY5" fmla="*/ 1356162 h 1356162"/>
              <a:gd name="connsiteX6" fmla="*/ 135616 w 2260270"/>
              <a:gd name="connsiteY6" fmla="*/ 1356162 h 1356162"/>
              <a:gd name="connsiteX7" fmla="*/ 0 w 2260270"/>
              <a:gd name="connsiteY7" fmla="*/ 1220546 h 1356162"/>
              <a:gd name="connsiteX8" fmla="*/ 0 w 2260270"/>
              <a:gd name="connsiteY8" fmla="*/ 135616 h 1356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60270" h="1356162">
                <a:moveTo>
                  <a:pt x="0" y="135616"/>
                </a:moveTo>
                <a:cubicBezTo>
                  <a:pt x="0" y="60717"/>
                  <a:pt x="60717" y="0"/>
                  <a:pt x="135616" y="0"/>
                </a:cubicBezTo>
                <a:lnTo>
                  <a:pt x="2124654" y="0"/>
                </a:lnTo>
                <a:cubicBezTo>
                  <a:pt x="2199553" y="0"/>
                  <a:pt x="2260270" y="60717"/>
                  <a:pt x="2260270" y="135616"/>
                </a:cubicBezTo>
                <a:lnTo>
                  <a:pt x="2260270" y="1220546"/>
                </a:lnTo>
                <a:cubicBezTo>
                  <a:pt x="2260270" y="1295445"/>
                  <a:pt x="2199553" y="1356162"/>
                  <a:pt x="2124654" y="1356162"/>
                </a:cubicBezTo>
                <a:lnTo>
                  <a:pt x="135616" y="1356162"/>
                </a:lnTo>
                <a:cubicBezTo>
                  <a:pt x="60717" y="1356162"/>
                  <a:pt x="0" y="1295445"/>
                  <a:pt x="0" y="1220546"/>
                </a:cubicBezTo>
                <a:lnTo>
                  <a:pt x="0" y="135616"/>
                </a:lnTo>
                <a:close/>
              </a:path>
            </a:pathLst>
          </a:custGeom>
        </p:spPr>
        <p:style>
          <a:lnRef idx="2">
            <a:schemeClr val="lt1">
              <a:hueOff val="0"/>
              <a:satOff val="0"/>
              <a:lumOff val="0"/>
              <a:alphaOff val="0"/>
            </a:schemeClr>
          </a:lnRef>
          <a:fillRef idx="1">
            <a:schemeClr val="accent5">
              <a:hueOff val="-7095626"/>
              <a:satOff val="28436"/>
              <a:lumOff val="6163"/>
              <a:alphaOff val="0"/>
            </a:schemeClr>
          </a:fillRef>
          <a:effectRef idx="0">
            <a:schemeClr val="accent5">
              <a:hueOff val="-7095626"/>
              <a:satOff val="28436"/>
              <a:lumOff val="6163"/>
              <a:alphaOff val="0"/>
            </a:schemeClr>
          </a:effectRef>
          <a:fontRef idx="minor">
            <a:schemeClr val="lt1"/>
          </a:fontRef>
        </p:style>
        <p:txBody>
          <a:bodyPr spcFirstLastPara="0" vert="horz" wrap="square" lIns="104491" tIns="104491" rIns="104491" bIns="104491" numCol="1" spcCol="1270" anchor="ctr" anchorCtr="0">
            <a:noAutofit/>
          </a:bodyPr>
          <a:lstStyle/>
          <a:p>
            <a:pPr lvl="0" algn="ctr" defTabSz="755650">
              <a:lnSpc>
                <a:spcPct val="90000"/>
              </a:lnSpc>
              <a:spcBef>
                <a:spcPct val="0"/>
              </a:spcBef>
              <a:spcAft>
                <a:spcPct val="35000"/>
              </a:spcAft>
            </a:pPr>
            <a:r>
              <a:rPr lang="en-US" sz="1700" b="1" kern="1200" dirty="0">
                <a:solidFill>
                  <a:schemeClr val="tx1"/>
                </a:solidFill>
              </a:rPr>
              <a:t>They spread the word, and Jesus </a:t>
            </a:r>
            <a:r>
              <a:rPr lang="en-US" sz="2000" b="1" kern="1200" dirty="0">
                <a:solidFill>
                  <a:schemeClr val="accent2">
                    <a:lumMod val="50000"/>
                  </a:schemeClr>
                </a:solidFill>
              </a:rPr>
              <a:t>appeared</a:t>
            </a:r>
            <a:r>
              <a:rPr lang="en-US" sz="1700" b="1" kern="1200" dirty="0">
                <a:solidFill>
                  <a:schemeClr val="tx1"/>
                </a:solidFill>
              </a:rPr>
              <a:t> to many people, such as his disciples. </a:t>
            </a:r>
          </a:p>
        </p:txBody>
      </p:sp>
      <p:sp>
        <p:nvSpPr>
          <p:cNvPr id="17" name="Rectangle 16"/>
          <p:cNvSpPr/>
          <p:nvPr/>
        </p:nvSpPr>
        <p:spPr>
          <a:xfrm rot="5400000">
            <a:off x="5882283" y="1378173"/>
            <a:ext cx="1685376" cy="203424"/>
          </a:xfrm>
          <a:prstGeom prst="rect">
            <a:avLst/>
          </a:prstGeom>
        </p:spPr>
        <p:style>
          <a:lnRef idx="0">
            <a:schemeClr val="lt1">
              <a:hueOff val="0"/>
              <a:satOff val="0"/>
              <a:lumOff val="0"/>
              <a:alphaOff val="0"/>
            </a:schemeClr>
          </a:lnRef>
          <a:fillRef idx="1">
            <a:schemeClr val="accent5">
              <a:hueOff val="-9933876"/>
              <a:satOff val="39811"/>
              <a:lumOff val="8628"/>
              <a:alphaOff val="0"/>
            </a:schemeClr>
          </a:fillRef>
          <a:effectRef idx="0">
            <a:schemeClr val="accent5">
              <a:hueOff val="-9933876"/>
              <a:satOff val="39811"/>
              <a:lumOff val="8628"/>
              <a:alphaOff val="0"/>
            </a:schemeClr>
          </a:effectRef>
          <a:fontRef idx="minor">
            <a:schemeClr val="lt1">
              <a:hueOff val="0"/>
              <a:satOff val="0"/>
              <a:lumOff val="0"/>
              <a:alphaOff val="0"/>
            </a:schemeClr>
          </a:fontRef>
        </p:style>
      </p:sp>
      <p:sp>
        <p:nvSpPr>
          <p:cNvPr id="18" name="Freeform 17"/>
          <p:cNvSpPr/>
          <p:nvPr/>
        </p:nvSpPr>
        <p:spPr>
          <a:xfrm>
            <a:off x="6268004" y="299631"/>
            <a:ext cx="2260270" cy="1356162"/>
          </a:xfrm>
          <a:custGeom>
            <a:avLst/>
            <a:gdLst>
              <a:gd name="connsiteX0" fmla="*/ 0 w 2260270"/>
              <a:gd name="connsiteY0" fmla="*/ 135616 h 1356162"/>
              <a:gd name="connsiteX1" fmla="*/ 135616 w 2260270"/>
              <a:gd name="connsiteY1" fmla="*/ 0 h 1356162"/>
              <a:gd name="connsiteX2" fmla="*/ 2124654 w 2260270"/>
              <a:gd name="connsiteY2" fmla="*/ 0 h 1356162"/>
              <a:gd name="connsiteX3" fmla="*/ 2260270 w 2260270"/>
              <a:gd name="connsiteY3" fmla="*/ 135616 h 1356162"/>
              <a:gd name="connsiteX4" fmla="*/ 2260270 w 2260270"/>
              <a:gd name="connsiteY4" fmla="*/ 1220546 h 1356162"/>
              <a:gd name="connsiteX5" fmla="*/ 2124654 w 2260270"/>
              <a:gd name="connsiteY5" fmla="*/ 1356162 h 1356162"/>
              <a:gd name="connsiteX6" fmla="*/ 135616 w 2260270"/>
              <a:gd name="connsiteY6" fmla="*/ 1356162 h 1356162"/>
              <a:gd name="connsiteX7" fmla="*/ 0 w 2260270"/>
              <a:gd name="connsiteY7" fmla="*/ 1220546 h 1356162"/>
              <a:gd name="connsiteX8" fmla="*/ 0 w 2260270"/>
              <a:gd name="connsiteY8" fmla="*/ 135616 h 1356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60270" h="1356162">
                <a:moveTo>
                  <a:pt x="0" y="135616"/>
                </a:moveTo>
                <a:cubicBezTo>
                  <a:pt x="0" y="60717"/>
                  <a:pt x="60717" y="0"/>
                  <a:pt x="135616" y="0"/>
                </a:cubicBezTo>
                <a:lnTo>
                  <a:pt x="2124654" y="0"/>
                </a:lnTo>
                <a:cubicBezTo>
                  <a:pt x="2199553" y="0"/>
                  <a:pt x="2260270" y="60717"/>
                  <a:pt x="2260270" y="135616"/>
                </a:cubicBezTo>
                <a:lnTo>
                  <a:pt x="2260270" y="1220546"/>
                </a:lnTo>
                <a:cubicBezTo>
                  <a:pt x="2260270" y="1295445"/>
                  <a:pt x="2199553" y="1356162"/>
                  <a:pt x="2124654" y="1356162"/>
                </a:cubicBezTo>
                <a:lnTo>
                  <a:pt x="135616" y="1356162"/>
                </a:lnTo>
                <a:cubicBezTo>
                  <a:pt x="60717" y="1356162"/>
                  <a:pt x="0" y="1295445"/>
                  <a:pt x="0" y="1220546"/>
                </a:cubicBezTo>
                <a:lnTo>
                  <a:pt x="0" y="135616"/>
                </a:lnTo>
                <a:close/>
              </a:path>
            </a:pathLst>
          </a:custGeom>
        </p:spPr>
        <p:style>
          <a:lnRef idx="2">
            <a:schemeClr val="lt1">
              <a:hueOff val="0"/>
              <a:satOff val="0"/>
              <a:lumOff val="0"/>
              <a:alphaOff val="0"/>
            </a:schemeClr>
          </a:lnRef>
          <a:fillRef idx="1">
            <a:schemeClr val="accent5">
              <a:hueOff val="-8514751"/>
              <a:satOff val="34124"/>
              <a:lumOff val="7395"/>
              <a:alphaOff val="0"/>
            </a:schemeClr>
          </a:fillRef>
          <a:effectRef idx="0">
            <a:schemeClr val="accent5">
              <a:hueOff val="-8514751"/>
              <a:satOff val="34124"/>
              <a:lumOff val="7395"/>
              <a:alphaOff val="0"/>
            </a:schemeClr>
          </a:effectRef>
          <a:fontRef idx="minor">
            <a:schemeClr val="lt1"/>
          </a:fontRef>
        </p:style>
        <p:txBody>
          <a:bodyPr spcFirstLastPara="0" vert="horz" wrap="square" lIns="104491" tIns="104491" rIns="104491" bIns="104491" numCol="1" spcCol="1270" anchor="ctr" anchorCtr="0">
            <a:noAutofit/>
          </a:bodyPr>
          <a:lstStyle/>
          <a:p>
            <a:pPr lvl="0" algn="ctr" defTabSz="755650">
              <a:lnSpc>
                <a:spcPct val="90000"/>
              </a:lnSpc>
              <a:spcBef>
                <a:spcPct val="0"/>
              </a:spcBef>
              <a:spcAft>
                <a:spcPct val="35000"/>
              </a:spcAft>
            </a:pPr>
            <a:r>
              <a:rPr lang="en-US" sz="1700" b="1" kern="1200" dirty="0">
                <a:solidFill>
                  <a:schemeClr val="tx1"/>
                </a:solidFill>
              </a:rPr>
              <a:t>After 40 days, Jesus </a:t>
            </a:r>
            <a:r>
              <a:rPr lang="en-US" sz="2000" b="1" kern="1200" dirty="0">
                <a:solidFill>
                  <a:schemeClr val="accent2">
                    <a:lumMod val="50000"/>
                  </a:schemeClr>
                </a:solidFill>
              </a:rPr>
              <a:t>left the Earth </a:t>
            </a:r>
            <a:r>
              <a:rPr lang="en-US" sz="1700" b="1" kern="1200" dirty="0">
                <a:solidFill>
                  <a:schemeClr val="tx1"/>
                </a:solidFill>
              </a:rPr>
              <a:t>physically and </a:t>
            </a:r>
            <a:r>
              <a:rPr lang="en-US" sz="2000" b="1" kern="1200" dirty="0">
                <a:solidFill>
                  <a:schemeClr val="accent2">
                    <a:lumMod val="50000"/>
                  </a:schemeClr>
                </a:solidFill>
              </a:rPr>
              <a:t>returned to heaven</a:t>
            </a:r>
            <a:r>
              <a:rPr lang="en-US" sz="1700" b="1" kern="1200" dirty="0">
                <a:solidFill>
                  <a:schemeClr val="tx1"/>
                </a:solidFill>
              </a:rPr>
              <a:t>.</a:t>
            </a:r>
          </a:p>
        </p:txBody>
      </p:sp>
      <p:sp>
        <p:nvSpPr>
          <p:cNvPr id="19" name="Freeform 18"/>
          <p:cNvSpPr/>
          <p:nvPr/>
        </p:nvSpPr>
        <p:spPr>
          <a:xfrm>
            <a:off x="6268004" y="1994834"/>
            <a:ext cx="2260270" cy="1356162"/>
          </a:xfrm>
          <a:custGeom>
            <a:avLst/>
            <a:gdLst>
              <a:gd name="connsiteX0" fmla="*/ 0 w 2260270"/>
              <a:gd name="connsiteY0" fmla="*/ 135616 h 1356162"/>
              <a:gd name="connsiteX1" fmla="*/ 135616 w 2260270"/>
              <a:gd name="connsiteY1" fmla="*/ 0 h 1356162"/>
              <a:gd name="connsiteX2" fmla="*/ 2124654 w 2260270"/>
              <a:gd name="connsiteY2" fmla="*/ 0 h 1356162"/>
              <a:gd name="connsiteX3" fmla="*/ 2260270 w 2260270"/>
              <a:gd name="connsiteY3" fmla="*/ 135616 h 1356162"/>
              <a:gd name="connsiteX4" fmla="*/ 2260270 w 2260270"/>
              <a:gd name="connsiteY4" fmla="*/ 1220546 h 1356162"/>
              <a:gd name="connsiteX5" fmla="*/ 2124654 w 2260270"/>
              <a:gd name="connsiteY5" fmla="*/ 1356162 h 1356162"/>
              <a:gd name="connsiteX6" fmla="*/ 135616 w 2260270"/>
              <a:gd name="connsiteY6" fmla="*/ 1356162 h 1356162"/>
              <a:gd name="connsiteX7" fmla="*/ 0 w 2260270"/>
              <a:gd name="connsiteY7" fmla="*/ 1220546 h 1356162"/>
              <a:gd name="connsiteX8" fmla="*/ 0 w 2260270"/>
              <a:gd name="connsiteY8" fmla="*/ 135616 h 1356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60270" h="1356162">
                <a:moveTo>
                  <a:pt x="0" y="135616"/>
                </a:moveTo>
                <a:cubicBezTo>
                  <a:pt x="0" y="60717"/>
                  <a:pt x="60717" y="0"/>
                  <a:pt x="135616" y="0"/>
                </a:cubicBezTo>
                <a:lnTo>
                  <a:pt x="2124654" y="0"/>
                </a:lnTo>
                <a:cubicBezTo>
                  <a:pt x="2199553" y="0"/>
                  <a:pt x="2260270" y="60717"/>
                  <a:pt x="2260270" y="135616"/>
                </a:cubicBezTo>
                <a:lnTo>
                  <a:pt x="2260270" y="1220546"/>
                </a:lnTo>
                <a:cubicBezTo>
                  <a:pt x="2260270" y="1295445"/>
                  <a:pt x="2199553" y="1356162"/>
                  <a:pt x="2124654" y="1356162"/>
                </a:cubicBezTo>
                <a:lnTo>
                  <a:pt x="135616" y="1356162"/>
                </a:lnTo>
                <a:cubicBezTo>
                  <a:pt x="60717" y="1356162"/>
                  <a:pt x="0" y="1295445"/>
                  <a:pt x="0" y="1220546"/>
                </a:cubicBezTo>
                <a:lnTo>
                  <a:pt x="0" y="135616"/>
                </a:lnTo>
                <a:close/>
              </a:path>
            </a:pathLst>
          </a:custGeom>
        </p:spPr>
        <p:style>
          <a:lnRef idx="2">
            <a:schemeClr val="lt1">
              <a:hueOff val="0"/>
              <a:satOff val="0"/>
              <a:lumOff val="0"/>
              <a:alphaOff val="0"/>
            </a:schemeClr>
          </a:lnRef>
          <a:fillRef idx="1">
            <a:schemeClr val="accent5">
              <a:hueOff val="-9933876"/>
              <a:satOff val="39811"/>
              <a:lumOff val="8628"/>
              <a:alphaOff val="0"/>
            </a:schemeClr>
          </a:fillRef>
          <a:effectRef idx="0">
            <a:schemeClr val="accent5">
              <a:hueOff val="-9933876"/>
              <a:satOff val="39811"/>
              <a:lumOff val="8628"/>
              <a:alphaOff val="0"/>
            </a:schemeClr>
          </a:effectRef>
          <a:fontRef idx="minor">
            <a:schemeClr val="lt1"/>
          </a:fontRef>
        </p:style>
        <p:txBody>
          <a:bodyPr spcFirstLastPara="0" vert="horz" wrap="square" lIns="104491" tIns="104491" rIns="104491" bIns="104491" numCol="1" spcCol="1270" anchor="ctr" anchorCtr="0">
            <a:noAutofit/>
          </a:bodyPr>
          <a:lstStyle/>
          <a:p>
            <a:pPr lvl="0" algn="ctr" defTabSz="755650">
              <a:lnSpc>
                <a:spcPct val="90000"/>
              </a:lnSpc>
              <a:spcBef>
                <a:spcPct val="0"/>
              </a:spcBef>
              <a:spcAft>
                <a:spcPct val="35000"/>
              </a:spcAft>
            </a:pPr>
            <a:r>
              <a:rPr lang="en-US" sz="1700" b="1" kern="1200" dirty="0">
                <a:solidFill>
                  <a:schemeClr val="tx1"/>
                </a:solidFill>
              </a:rPr>
              <a:t>This event is called the </a:t>
            </a:r>
            <a:r>
              <a:rPr lang="en-US" sz="2000" b="1" kern="1200" dirty="0">
                <a:solidFill>
                  <a:schemeClr val="accent2">
                    <a:lumMod val="50000"/>
                  </a:schemeClr>
                </a:solidFill>
              </a:rPr>
              <a:t>ascension</a:t>
            </a:r>
            <a:r>
              <a:rPr lang="en-US" sz="1700" b="1" kern="1200" dirty="0">
                <a:solidFill>
                  <a:schemeClr val="tx1"/>
                </a:solidFill>
              </a:rPr>
              <a:t> – he ascended (went up) to heaven.</a:t>
            </a:r>
          </a:p>
        </p:txBody>
      </p:sp>
      <p:sp>
        <p:nvSpPr>
          <p:cNvPr id="3" name="TextBox 2"/>
          <p:cNvSpPr txBox="1"/>
          <p:nvPr/>
        </p:nvSpPr>
        <p:spPr>
          <a:xfrm>
            <a:off x="5724128" y="3717032"/>
            <a:ext cx="2952328" cy="2862322"/>
          </a:xfrm>
          <a:prstGeom prst="rect">
            <a:avLst/>
          </a:prstGeom>
          <a:solidFill>
            <a:schemeClr val="accent5">
              <a:lumMod val="20000"/>
              <a:lumOff val="80000"/>
            </a:schemeClr>
          </a:solidFill>
        </p:spPr>
        <p:txBody>
          <a:bodyPr wrap="square" rtlCol="0">
            <a:spAutoFit/>
          </a:bodyPr>
          <a:lstStyle/>
          <a:p>
            <a:pPr algn="ctr"/>
            <a:r>
              <a:rPr lang="en-GB" sz="6000" b="1" dirty="0"/>
              <a:t>What happens next?</a:t>
            </a:r>
          </a:p>
        </p:txBody>
      </p:sp>
    </p:spTree>
    <p:extLst>
      <p:ext uri="{BB962C8B-B14F-4D97-AF65-F5344CB8AC3E}">
        <p14:creationId xmlns:p14="http://schemas.microsoft.com/office/powerpoint/2010/main" val="2070520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10" grpId="0" animBg="1"/>
      <p:bldP spid="12" grpId="0" animBg="1"/>
      <p:bldP spid="14" grpId="0" animBg="1"/>
      <p:bldP spid="16" grpId="0" animBg="1"/>
      <p:bldP spid="18" grpId="0" animBg="1"/>
      <p:bldP spid="1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3322712" cy="1143000"/>
          </a:xfrm>
          <a:solidFill>
            <a:srgbClr val="7030A0"/>
          </a:solidFill>
        </p:spPr>
        <p:txBody>
          <a:bodyPr>
            <a:normAutofit/>
          </a:bodyPr>
          <a:lstStyle/>
          <a:p>
            <a:r>
              <a:rPr lang="en-GB" sz="6000" b="1" dirty="0">
                <a:solidFill>
                  <a:schemeClr val="bg1"/>
                </a:solidFill>
              </a:rPr>
              <a:t>Question</a:t>
            </a:r>
          </a:p>
        </p:txBody>
      </p:sp>
      <p:sp>
        <p:nvSpPr>
          <p:cNvPr id="3" name="Content Placeholder 2"/>
          <p:cNvSpPr>
            <a:spLocks noGrp="1"/>
          </p:cNvSpPr>
          <p:nvPr>
            <p:ph idx="1"/>
          </p:nvPr>
        </p:nvSpPr>
        <p:spPr>
          <a:xfrm>
            <a:off x="628700" y="1916832"/>
            <a:ext cx="4690864" cy="4752528"/>
          </a:xfrm>
          <a:solidFill>
            <a:schemeClr val="accent4">
              <a:lumMod val="40000"/>
              <a:lumOff val="60000"/>
            </a:schemeClr>
          </a:solidFill>
        </p:spPr>
        <p:txBody>
          <a:bodyPr/>
          <a:lstStyle/>
          <a:p>
            <a:pPr marL="0" indent="0" algn="ctr">
              <a:buNone/>
            </a:pPr>
            <a:r>
              <a:rPr lang="en-GB" b="1" dirty="0">
                <a:solidFill>
                  <a:srgbClr val="7030A0"/>
                </a:solidFill>
              </a:rPr>
              <a:t>‘Explain two ways in which learning about the </a:t>
            </a:r>
            <a:r>
              <a:rPr lang="en-GB" u="sng" dirty="0">
                <a:solidFill>
                  <a:srgbClr val="7030A0"/>
                </a:solidFill>
              </a:rPr>
              <a:t>crucifixion</a:t>
            </a:r>
            <a:r>
              <a:rPr lang="en-GB" b="1" dirty="0">
                <a:solidFill>
                  <a:srgbClr val="7030A0"/>
                </a:solidFill>
              </a:rPr>
              <a:t> may influence Christians today’ </a:t>
            </a:r>
          </a:p>
          <a:p>
            <a:pPr marL="0" indent="0" algn="ctr">
              <a:buNone/>
            </a:pPr>
            <a:r>
              <a:rPr lang="en-GB" dirty="0"/>
              <a:t>(4 marks)</a:t>
            </a:r>
          </a:p>
        </p:txBody>
      </p:sp>
      <p:sp>
        <p:nvSpPr>
          <p:cNvPr id="4" name="Rectangle: Folded Corner 3">
            <a:extLst>
              <a:ext uri="{FF2B5EF4-FFF2-40B4-BE49-F238E27FC236}">
                <a16:creationId xmlns:a16="http://schemas.microsoft.com/office/drawing/2014/main" id="{9D40F9BA-EDD1-42B2-989B-3A985FC5F8E3}"/>
              </a:ext>
            </a:extLst>
          </p:cNvPr>
          <p:cNvSpPr/>
          <p:nvPr/>
        </p:nvSpPr>
        <p:spPr>
          <a:xfrm>
            <a:off x="5724128" y="404664"/>
            <a:ext cx="3223477" cy="6048672"/>
          </a:xfrm>
          <a:prstGeom prst="foldedCorner">
            <a:avLst/>
          </a:prstGeom>
        </p:spPr>
        <p:style>
          <a:lnRef idx="2">
            <a:schemeClr val="accent6"/>
          </a:lnRef>
          <a:fillRef idx="1">
            <a:schemeClr val="lt1"/>
          </a:fillRef>
          <a:effectRef idx="0">
            <a:schemeClr val="accent6"/>
          </a:effectRef>
          <a:fontRef idx="minor">
            <a:schemeClr val="dk1"/>
          </a:fontRef>
        </p:style>
        <p:txBody>
          <a:bodyPr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en-GB" sz="2400" b="1" u="sng" dirty="0"/>
              <a:t>REMEMBER</a:t>
            </a:r>
            <a:r>
              <a:rPr lang="en-GB" sz="2400" b="1" dirty="0"/>
              <a:t>:</a:t>
            </a:r>
          </a:p>
          <a:p>
            <a:pPr algn="ctr"/>
            <a:endParaRPr lang="en-GB" sz="2400" b="1" dirty="0"/>
          </a:p>
          <a:p>
            <a:pPr algn="ctr"/>
            <a:r>
              <a:rPr lang="en-GB" sz="2400" b="1" dirty="0"/>
              <a:t>Make two separate points.</a:t>
            </a:r>
          </a:p>
          <a:p>
            <a:pPr algn="ctr"/>
            <a:r>
              <a:rPr lang="en-GB" sz="2400" b="1" dirty="0"/>
              <a:t> </a:t>
            </a:r>
          </a:p>
          <a:p>
            <a:pPr algn="ctr"/>
            <a:r>
              <a:rPr lang="en-GB" sz="2400" b="1" dirty="0"/>
              <a:t>Explain them both or back them up with examples.</a:t>
            </a:r>
          </a:p>
          <a:p>
            <a:pPr algn="ctr"/>
            <a:endParaRPr lang="en-GB" sz="2400" b="1" dirty="0"/>
          </a:p>
          <a:p>
            <a:pPr algn="ctr"/>
            <a:r>
              <a:rPr lang="en-GB" sz="2400" b="1" dirty="0"/>
              <a:t>Talk about the CRUCIFIXION, not RESURRECTION!</a:t>
            </a:r>
          </a:p>
        </p:txBody>
      </p:sp>
      <p:pic>
        <p:nvPicPr>
          <p:cNvPr id="5" name="Picture 4"/>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619672" y="4293096"/>
            <a:ext cx="2708920" cy="2708920"/>
          </a:xfrm>
          <a:prstGeom prst="rect">
            <a:avLst/>
          </a:prstGeom>
        </p:spPr>
      </p:pic>
    </p:spTree>
    <p:extLst>
      <p:ext uri="{BB962C8B-B14F-4D97-AF65-F5344CB8AC3E}">
        <p14:creationId xmlns:p14="http://schemas.microsoft.com/office/powerpoint/2010/main" val="36476493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506290"/>
          </a:xfrm>
          <a:solidFill>
            <a:schemeClr val="accent4">
              <a:lumMod val="20000"/>
              <a:lumOff val="80000"/>
            </a:schemeClr>
          </a:solidFill>
        </p:spPr>
        <p:txBody>
          <a:bodyPr>
            <a:normAutofit fontScale="90000"/>
          </a:bodyPr>
          <a:lstStyle/>
          <a:p>
            <a:pPr marL="0" indent="0"/>
            <a:r>
              <a:rPr lang="en-GB" b="1" dirty="0">
                <a:solidFill>
                  <a:srgbClr val="7030A0"/>
                </a:solidFill>
              </a:rPr>
              <a:t>‘Explain two ways in which learning about the </a:t>
            </a:r>
            <a:r>
              <a:rPr lang="en-GB" u="sng" dirty="0">
                <a:solidFill>
                  <a:srgbClr val="7030A0"/>
                </a:solidFill>
              </a:rPr>
              <a:t>crucifixion</a:t>
            </a:r>
            <a:r>
              <a:rPr lang="en-GB" b="1" dirty="0">
                <a:solidFill>
                  <a:srgbClr val="7030A0"/>
                </a:solidFill>
              </a:rPr>
              <a:t> may influence Christians today’ </a:t>
            </a:r>
            <a:br>
              <a:rPr lang="en-GB" b="1" dirty="0">
                <a:solidFill>
                  <a:srgbClr val="7030A0"/>
                </a:solidFill>
              </a:rPr>
            </a:br>
            <a:r>
              <a:rPr lang="en-GB" sz="3100" i="1" dirty="0"/>
              <a:t>(4 marks)</a:t>
            </a:r>
          </a:p>
        </p:txBody>
      </p:sp>
      <p:sp>
        <p:nvSpPr>
          <p:cNvPr id="3" name="Content Placeholder 2"/>
          <p:cNvSpPr>
            <a:spLocks noGrp="1"/>
          </p:cNvSpPr>
          <p:nvPr>
            <p:ph idx="1"/>
          </p:nvPr>
        </p:nvSpPr>
        <p:spPr>
          <a:xfrm>
            <a:off x="457200" y="2996952"/>
            <a:ext cx="8229600" cy="3528392"/>
          </a:xfrm>
          <a:solidFill>
            <a:schemeClr val="bg1"/>
          </a:solidFill>
        </p:spPr>
        <p:txBody>
          <a:bodyPr>
            <a:normAutofit fontScale="92500" lnSpcReduction="20000"/>
          </a:bodyPr>
          <a:lstStyle/>
          <a:p>
            <a:pPr marL="0" indent="0" algn="ctr">
              <a:buNone/>
            </a:pPr>
            <a:r>
              <a:rPr lang="en-US" sz="2400" b="1" dirty="0"/>
              <a:t>One way in which learning about the crucifixion may influence Christians today is that it will bring them strength.  By learning that Jesus physically suffered in the most horrific way, it might encourage them to know that God knows how we feel when we suffer in our lives.  For example, when we are poorly., and give them the strength to face challenges they face.</a:t>
            </a:r>
          </a:p>
          <a:p>
            <a:pPr marL="0" indent="0" algn="ctr">
              <a:buNone/>
            </a:pPr>
            <a:endParaRPr lang="en-US" sz="1100" b="1" dirty="0"/>
          </a:p>
          <a:p>
            <a:pPr marL="0" indent="0" algn="ctr">
              <a:buNone/>
            </a:pPr>
            <a:r>
              <a:rPr lang="en-US" sz="2400" b="1" dirty="0"/>
              <a:t>Another way learning about the crucifixion may influence Christians today is they may no longer fear what happens when we die.  Through the resurrection, Jesus atoned (paid the price for) our sins and opened the way into Heaven.  Christians may feel comforted by this and not longer fear death.  </a:t>
            </a:r>
            <a:endParaRPr lang="en-GB" sz="2400" b="1" dirty="0"/>
          </a:p>
        </p:txBody>
      </p:sp>
      <p:sp>
        <p:nvSpPr>
          <p:cNvPr id="4" name="Content Placeholder 2"/>
          <p:cNvSpPr txBox="1">
            <a:spLocks/>
          </p:cNvSpPr>
          <p:nvPr/>
        </p:nvSpPr>
        <p:spPr>
          <a:xfrm>
            <a:off x="611560" y="3014576"/>
            <a:ext cx="8229600" cy="3528392"/>
          </a:xfrm>
          <a:prstGeom prst="rect">
            <a:avLst/>
          </a:prstGeom>
          <a:solidFill>
            <a:schemeClr val="bg1"/>
          </a:solidFill>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US" sz="2400" b="1" dirty="0">
                <a:solidFill>
                  <a:srgbClr val="0070C0"/>
                </a:solidFill>
              </a:rPr>
              <a:t>One way in which learning about the crucifixion may influence Christians today is that it will bring them strength.  </a:t>
            </a:r>
            <a:r>
              <a:rPr lang="en-US" sz="2400" b="1" dirty="0">
                <a:solidFill>
                  <a:srgbClr val="00B050"/>
                </a:solidFill>
              </a:rPr>
              <a:t>By learning that Jesus physically suffered in the most horrific way, it might encourage them to know that God knows how we feel when we suffer in our lives.  For example, when we </a:t>
            </a:r>
            <a:r>
              <a:rPr lang="en-US" sz="2400" b="1">
                <a:solidFill>
                  <a:srgbClr val="00B050"/>
                </a:solidFill>
              </a:rPr>
              <a:t>are poorly, </a:t>
            </a:r>
            <a:r>
              <a:rPr lang="en-US" sz="2400" b="1" dirty="0">
                <a:solidFill>
                  <a:srgbClr val="00B050"/>
                </a:solidFill>
              </a:rPr>
              <a:t>and give them the strength to face challenges they face.</a:t>
            </a:r>
          </a:p>
          <a:p>
            <a:pPr marL="0" indent="0" algn="ctr">
              <a:buFont typeface="Arial" panose="020B0604020202020204" pitchFamily="34" charset="0"/>
              <a:buNone/>
            </a:pPr>
            <a:endParaRPr lang="en-US" sz="1100" b="1" dirty="0">
              <a:solidFill>
                <a:srgbClr val="00B050"/>
              </a:solidFill>
            </a:endParaRPr>
          </a:p>
          <a:p>
            <a:pPr marL="0" indent="0" algn="ctr">
              <a:buFont typeface="Arial" panose="020B0604020202020204" pitchFamily="34" charset="0"/>
              <a:buNone/>
            </a:pPr>
            <a:r>
              <a:rPr lang="en-US" sz="2400" b="1" dirty="0">
                <a:solidFill>
                  <a:srgbClr val="0070C0"/>
                </a:solidFill>
              </a:rPr>
              <a:t>Another way learning about the crucifixion may influence Christians today is they may no longer fear what happens when we die.  </a:t>
            </a:r>
            <a:r>
              <a:rPr lang="en-US" sz="2400" b="1" dirty="0">
                <a:solidFill>
                  <a:srgbClr val="00B050"/>
                </a:solidFill>
              </a:rPr>
              <a:t>Through the resurrection, Jesus atoned (paid the price for) our sins and opened the way into Heaven.  Christians may feel comforted by this and no longer fear death.  </a:t>
            </a:r>
            <a:endParaRPr lang="en-GB" sz="2400" b="1" dirty="0">
              <a:solidFill>
                <a:srgbClr val="00B050"/>
              </a:solidFill>
            </a:endParaRPr>
          </a:p>
        </p:txBody>
      </p:sp>
    </p:spTree>
    <p:extLst>
      <p:ext uri="{BB962C8B-B14F-4D97-AF65-F5344CB8AC3E}">
        <p14:creationId xmlns:p14="http://schemas.microsoft.com/office/powerpoint/2010/main" val="783794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ipe(up)">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up)">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up)">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4">
                                            <p:bg/>
                                          </p:spTgt>
                                        </p:tgtEl>
                                        <p:attrNameLst>
                                          <p:attrName>style.visibility</p:attrName>
                                        </p:attrNameLst>
                                      </p:cBhvr>
                                      <p:to>
                                        <p:strVal val="visible"/>
                                      </p:to>
                                    </p:set>
                                    <p:animEffect transition="in" filter="wipe(up)">
                                      <p:cBhvr>
                                        <p:cTn id="22" dur="500"/>
                                        <p:tgtEl>
                                          <p:spTgt spid="4">
                                            <p:bg/>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4">
                                            <p:txEl>
                                              <p:pRg st="0" end="0"/>
                                            </p:txEl>
                                          </p:spTgt>
                                        </p:tgtEl>
                                        <p:attrNameLst>
                                          <p:attrName>style.visibility</p:attrName>
                                        </p:attrNameLst>
                                      </p:cBhvr>
                                      <p:to>
                                        <p:strVal val="visible"/>
                                      </p:to>
                                    </p:set>
                                    <p:animEffect transition="in" filter="wipe(up)">
                                      <p:cBhvr>
                                        <p:cTn id="27" dur="500"/>
                                        <p:tgtEl>
                                          <p:spTgt spid="4">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4">
                                            <p:txEl>
                                              <p:pRg st="2" end="2"/>
                                            </p:txEl>
                                          </p:spTgt>
                                        </p:tgtEl>
                                        <p:attrNameLst>
                                          <p:attrName>style.visibility</p:attrName>
                                        </p:attrNameLst>
                                      </p:cBhvr>
                                      <p:to>
                                        <p:strVal val="visible"/>
                                      </p:to>
                                    </p:set>
                                    <p:animEffect transition="in" filter="wipe(up)">
                                      <p:cBhvr>
                                        <p:cTn id="32"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4" grpId="0" build="p"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lh6.googleusercontent.com/WlFLeya8bqmpbvaCPuLUpL-SsUG0dRSppgLKo-dP2eCVZTuaOwCPrEopdplRrsT6N3Re-r7-4bMdxJhf6LuBaATxuHCPVhwYyU6PA6awn7gm4JbnDi8uJfJEDMthVB_fX7vvEsWPwGaasLKF34GP5KvuXjoKB5a17IaxPo_xfaOOxL3qDu4YFw=s204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9632" y="2780928"/>
            <a:ext cx="6540658" cy="388843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Welcome Students! - Lessons - Blendspac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49514" y="188640"/>
            <a:ext cx="2133600" cy="2133600"/>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p:cNvSpPr>
            <a:spLocks noGrp="1"/>
          </p:cNvSpPr>
          <p:nvPr>
            <p:ph type="title"/>
          </p:nvPr>
        </p:nvSpPr>
        <p:spPr>
          <a:xfrm>
            <a:off x="251520" y="188640"/>
            <a:ext cx="6697994" cy="2376264"/>
          </a:xfrm>
          <a:solidFill>
            <a:srgbClr val="7030A0"/>
          </a:solidFill>
        </p:spPr>
        <p:txBody>
          <a:bodyPr>
            <a:normAutofit fontScale="90000"/>
          </a:bodyPr>
          <a:lstStyle/>
          <a:p>
            <a:r>
              <a:rPr lang="en-GB" sz="6000" b="1" dirty="0">
                <a:solidFill>
                  <a:schemeClr val="bg1"/>
                </a:solidFill>
              </a:rPr>
              <a:t>Can you explain this image might mean for Christians?</a:t>
            </a:r>
          </a:p>
        </p:txBody>
      </p:sp>
    </p:spTree>
    <p:extLst>
      <p:ext uri="{BB962C8B-B14F-4D97-AF65-F5344CB8AC3E}">
        <p14:creationId xmlns:p14="http://schemas.microsoft.com/office/powerpoint/2010/main" val="17338843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6" name="Picture 6" descr="Mountain Hill Png Clipart - Hill Png, Transparent Png - kindpng"/>
          <p:cNvPicPr>
            <a:picLocks noChangeAspect="1" noChangeArrowheads="1"/>
          </p:cNvPicPr>
          <p:nvPr/>
        </p:nvPicPr>
        <p:blipFill rotWithShape="1">
          <a:blip r:embed="rId3">
            <a:extLst>
              <a:ext uri="{28A0092B-C50C-407E-A947-70E740481C1C}">
                <a14:useLocalDpi xmlns:a14="http://schemas.microsoft.com/office/drawing/2010/main" val="0"/>
              </a:ext>
            </a:extLst>
          </a:blip>
          <a:srcRect b="5259"/>
          <a:stretch/>
        </p:blipFill>
        <p:spPr bwMode="auto">
          <a:xfrm>
            <a:off x="0" y="857250"/>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32347" y="5104398"/>
            <a:ext cx="1552074" cy="461665"/>
          </a:xfrm>
          <a:prstGeom prst="rect">
            <a:avLst/>
          </a:prstGeom>
          <a:solidFill>
            <a:srgbClr val="92D050"/>
          </a:solidFill>
        </p:spPr>
        <p:txBody>
          <a:bodyPr wrap="square" rtlCol="0">
            <a:spAutoFit/>
          </a:bodyPr>
          <a:lstStyle/>
          <a:p>
            <a:pPr algn="ctr"/>
            <a:r>
              <a:rPr lang="en-GB" sz="2400" b="1" dirty="0">
                <a:latin typeface="Trebuchet MS" panose="020B0603020202020204" pitchFamily="34" charset="0"/>
              </a:rPr>
              <a:t>Setting</a:t>
            </a:r>
          </a:p>
        </p:txBody>
      </p:sp>
      <p:sp>
        <p:nvSpPr>
          <p:cNvPr id="8" name="TextBox 7"/>
          <p:cNvSpPr txBox="1"/>
          <p:nvPr/>
        </p:nvSpPr>
        <p:spPr>
          <a:xfrm>
            <a:off x="908385" y="3025044"/>
            <a:ext cx="1762627" cy="830997"/>
          </a:xfrm>
          <a:prstGeom prst="rect">
            <a:avLst/>
          </a:prstGeom>
          <a:solidFill>
            <a:srgbClr val="92D050"/>
          </a:solidFill>
        </p:spPr>
        <p:txBody>
          <a:bodyPr wrap="square" rtlCol="0">
            <a:spAutoFit/>
          </a:bodyPr>
          <a:lstStyle/>
          <a:p>
            <a:pPr algn="ctr"/>
            <a:r>
              <a:rPr lang="en-GB" sz="2400" b="1" dirty="0">
                <a:latin typeface="Trebuchet MS" panose="020B0603020202020204" pitchFamily="34" charset="0"/>
              </a:rPr>
              <a:t>Incident &amp; disruption</a:t>
            </a:r>
          </a:p>
        </p:txBody>
      </p:sp>
      <p:sp>
        <p:nvSpPr>
          <p:cNvPr id="10" name="TextBox 9"/>
          <p:cNvSpPr txBox="1"/>
          <p:nvPr/>
        </p:nvSpPr>
        <p:spPr>
          <a:xfrm>
            <a:off x="2899610" y="1452777"/>
            <a:ext cx="1949116" cy="830997"/>
          </a:xfrm>
          <a:prstGeom prst="rect">
            <a:avLst/>
          </a:prstGeom>
          <a:solidFill>
            <a:srgbClr val="92D050"/>
          </a:solidFill>
        </p:spPr>
        <p:txBody>
          <a:bodyPr wrap="square" rtlCol="0">
            <a:spAutoFit/>
          </a:bodyPr>
          <a:lstStyle/>
          <a:p>
            <a:pPr algn="ctr"/>
            <a:r>
              <a:rPr lang="en-GB" sz="2400" b="1" dirty="0">
                <a:latin typeface="Trebuchet MS" panose="020B0603020202020204" pitchFamily="34" charset="0"/>
              </a:rPr>
              <a:t>Try to sort the problem</a:t>
            </a:r>
          </a:p>
        </p:txBody>
      </p:sp>
      <p:sp>
        <p:nvSpPr>
          <p:cNvPr id="11" name="TextBox 10"/>
          <p:cNvSpPr txBox="1"/>
          <p:nvPr/>
        </p:nvSpPr>
        <p:spPr>
          <a:xfrm>
            <a:off x="5745079" y="2621087"/>
            <a:ext cx="1907006" cy="830997"/>
          </a:xfrm>
          <a:prstGeom prst="rect">
            <a:avLst/>
          </a:prstGeom>
          <a:solidFill>
            <a:srgbClr val="92D050"/>
          </a:solidFill>
        </p:spPr>
        <p:txBody>
          <a:bodyPr wrap="square" rtlCol="0">
            <a:spAutoFit/>
          </a:bodyPr>
          <a:lstStyle/>
          <a:p>
            <a:pPr algn="ctr"/>
            <a:r>
              <a:rPr lang="en-GB" sz="2400" b="1" dirty="0">
                <a:latin typeface="Trebuchet MS" panose="020B0603020202020204" pitchFamily="34" charset="0"/>
              </a:rPr>
              <a:t>Unexpected hero</a:t>
            </a:r>
          </a:p>
        </p:txBody>
      </p:sp>
      <p:sp>
        <p:nvSpPr>
          <p:cNvPr id="12" name="TextBox 11"/>
          <p:cNvSpPr txBox="1"/>
          <p:nvPr/>
        </p:nvSpPr>
        <p:spPr>
          <a:xfrm>
            <a:off x="7146757" y="4885107"/>
            <a:ext cx="1816769" cy="461665"/>
          </a:xfrm>
          <a:prstGeom prst="rect">
            <a:avLst/>
          </a:prstGeom>
          <a:solidFill>
            <a:srgbClr val="92D050"/>
          </a:solidFill>
        </p:spPr>
        <p:txBody>
          <a:bodyPr wrap="square" rtlCol="0">
            <a:spAutoFit/>
          </a:bodyPr>
          <a:lstStyle/>
          <a:p>
            <a:pPr algn="ctr"/>
            <a:r>
              <a:rPr lang="en-GB" sz="2400" b="1" dirty="0">
                <a:latin typeface="Trebuchet MS" panose="020B0603020202020204" pitchFamily="34" charset="0"/>
              </a:rPr>
              <a:t>Salvation</a:t>
            </a:r>
          </a:p>
        </p:txBody>
      </p:sp>
      <p:sp>
        <p:nvSpPr>
          <p:cNvPr id="5" name="TextBox 4"/>
          <p:cNvSpPr txBox="1"/>
          <p:nvPr/>
        </p:nvSpPr>
        <p:spPr>
          <a:xfrm>
            <a:off x="6340642" y="546341"/>
            <a:ext cx="2622884" cy="1015663"/>
          </a:xfrm>
          <a:prstGeom prst="rect">
            <a:avLst/>
          </a:prstGeom>
          <a:solidFill>
            <a:srgbClr val="FF5757"/>
          </a:solidFill>
          <a:ln w="76200">
            <a:solidFill>
              <a:srgbClr val="CC99FF"/>
            </a:solidFill>
          </a:ln>
        </p:spPr>
        <p:txBody>
          <a:bodyPr wrap="square" rtlCol="0" anchor="ctr">
            <a:spAutoFit/>
          </a:bodyPr>
          <a:lstStyle/>
          <a:p>
            <a:pPr algn="ctr"/>
            <a:r>
              <a:rPr lang="en-GB" sz="3000" b="1" u="sng" dirty="0"/>
              <a:t>The Christian narrative</a:t>
            </a:r>
          </a:p>
        </p:txBody>
      </p:sp>
      <p:sp>
        <p:nvSpPr>
          <p:cNvPr id="6" name="TextBox 5"/>
          <p:cNvSpPr txBox="1"/>
          <p:nvPr/>
        </p:nvSpPr>
        <p:spPr>
          <a:xfrm>
            <a:off x="3212431" y="3507760"/>
            <a:ext cx="2550696" cy="1708160"/>
          </a:xfrm>
          <a:prstGeom prst="rect">
            <a:avLst/>
          </a:prstGeom>
          <a:solidFill>
            <a:srgbClr val="CC99FF"/>
          </a:solidFill>
          <a:ln w="57150">
            <a:solidFill>
              <a:srgbClr val="7030A0"/>
            </a:solidFill>
          </a:ln>
        </p:spPr>
        <p:txBody>
          <a:bodyPr wrap="square" rtlCol="0">
            <a:spAutoFit/>
          </a:bodyPr>
          <a:lstStyle/>
          <a:p>
            <a:pPr algn="ctr"/>
            <a:r>
              <a:rPr lang="en-GB" sz="2100" b="1" dirty="0">
                <a:latin typeface="Trebuchet MS" panose="020B0603020202020204" pitchFamily="34" charset="0"/>
              </a:rPr>
              <a:t>The Bible is a ‘narrative’.  It is telling a ‘big story’ of God’s dealings with humanity</a:t>
            </a:r>
          </a:p>
        </p:txBody>
      </p:sp>
      <p:sp>
        <p:nvSpPr>
          <p:cNvPr id="7" name="TextBox 6"/>
          <p:cNvSpPr txBox="1"/>
          <p:nvPr/>
        </p:nvSpPr>
        <p:spPr>
          <a:xfrm>
            <a:off x="132347" y="4735065"/>
            <a:ext cx="2237874" cy="323165"/>
          </a:xfrm>
          <a:prstGeom prst="rect">
            <a:avLst/>
          </a:prstGeom>
          <a:solidFill>
            <a:srgbClr val="DCB9FF"/>
          </a:solidFill>
        </p:spPr>
        <p:txBody>
          <a:bodyPr wrap="square" rtlCol="0">
            <a:spAutoFit/>
          </a:bodyPr>
          <a:lstStyle/>
          <a:p>
            <a:pPr algn="ctr"/>
            <a:r>
              <a:rPr lang="en-GB" sz="1500" b="1" dirty="0">
                <a:latin typeface="Trebuchet MS" panose="020B0603020202020204" pitchFamily="34" charset="0"/>
              </a:rPr>
              <a:t>God creates the world</a:t>
            </a:r>
          </a:p>
        </p:txBody>
      </p:sp>
      <p:sp>
        <p:nvSpPr>
          <p:cNvPr id="18" name="TextBox 17"/>
          <p:cNvSpPr txBox="1"/>
          <p:nvPr/>
        </p:nvSpPr>
        <p:spPr>
          <a:xfrm>
            <a:off x="634666" y="2269081"/>
            <a:ext cx="2237874" cy="784830"/>
          </a:xfrm>
          <a:prstGeom prst="rect">
            <a:avLst/>
          </a:prstGeom>
          <a:solidFill>
            <a:srgbClr val="DCB9FF"/>
          </a:solidFill>
        </p:spPr>
        <p:txBody>
          <a:bodyPr wrap="square" rtlCol="0">
            <a:spAutoFit/>
          </a:bodyPr>
          <a:lstStyle/>
          <a:p>
            <a:pPr algn="ctr"/>
            <a:r>
              <a:rPr lang="en-GB" sz="1500" b="1" dirty="0">
                <a:latin typeface="Trebuchet MS" panose="020B0603020202020204" pitchFamily="34" charset="0"/>
              </a:rPr>
              <a:t>The Fall (separation between God &amp; humanity)</a:t>
            </a:r>
          </a:p>
        </p:txBody>
      </p:sp>
      <p:sp>
        <p:nvSpPr>
          <p:cNvPr id="19" name="TextBox 18"/>
          <p:cNvSpPr txBox="1"/>
          <p:nvPr/>
        </p:nvSpPr>
        <p:spPr>
          <a:xfrm>
            <a:off x="2755230" y="921862"/>
            <a:ext cx="2237874" cy="553998"/>
          </a:xfrm>
          <a:prstGeom prst="rect">
            <a:avLst/>
          </a:prstGeom>
          <a:solidFill>
            <a:srgbClr val="DCB9FF"/>
          </a:solidFill>
        </p:spPr>
        <p:txBody>
          <a:bodyPr wrap="square" rtlCol="0">
            <a:spAutoFit/>
          </a:bodyPr>
          <a:lstStyle/>
          <a:p>
            <a:pPr algn="ctr"/>
            <a:r>
              <a:rPr lang="en-GB" sz="1500" b="1" dirty="0">
                <a:latin typeface="Trebuchet MS" panose="020B0603020202020204" pitchFamily="34" charset="0"/>
              </a:rPr>
              <a:t>People of God &amp; prophets e.g. Moses</a:t>
            </a:r>
          </a:p>
        </p:txBody>
      </p:sp>
      <p:sp>
        <p:nvSpPr>
          <p:cNvPr id="20" name="TextBox 19"/>
          <p:cNvSpPr txBox="1"/>
          <p:nvPr/>
        </p:nvSpPr>
        <p:spPr>
          <a:xfrm>
            <a:off x="5579644" y="2119040"/>
            <a:ext cx="2529640" cy="553998"/>
          </a:xfrm>
          <a:prstGeom prst="rect">
            <a:avLst/>
          </a:prstGeom>
          <a:solidFill>
            <a:srgbClr val="DCB9FF"/>
          </a:solidFill>
        </p:spPr>
        <p:txBody>
          <a:bodyPr wrap="square" rtlCol="0">
            <a:spAutoFit/>
          </a:bodyPr>
          <a:lstStyle/>
          <a:p>
            <a:pPr algn="ctr"/>
            <a:r>
              <a:rPr lang="en-GB" sz="1500" b="1" dirty="0">
                <a:latin typeface="Trebuchet MS" panose="020B0603020202020204" pitchFamily="34" charset="0"/>
              </a:rPr>
              <a:t>Jesus is born &amp; teaches people.  Dies for our sins</a:t>
            </a:r>
          </a:p>
        </p:txBody>
      </p:sp>
      <p:sp>
        <p:nvSpPr>
          <p:cNvPr id="21" name="TextBox 20"/>
          <p:cNvSpPr txBox="1"/>
          <p:nvPr/>
        </p:nvSpPr>
        <p:spPr>
          <a:xfrm>
            <a:off x="6936205" y="4123359"/>
            <a:ext cx="2237874" cy="784830"/>
          </a:xfrm>
          <a:prstGeom prst="rect">
            <a:avLst/>
          </a:prstGeom>
          <a:solidFill>
            <a:srgbClr val="DCB9FF"/>
          </a:solidFill>
        </p:spPr>
        <p:txBody>
          <a:bodyPr wrap="square" rtlCol="0">
            <a:spAutoFit/>
          </a:bodyPr>
          <a:lstStyle/>
          <a:p>
            <a:pPr algn="ctr"/>
            <a:r>
              <a:rPr lang="en-GB" sz="1500" b="1" dirty="0">
                <a:latin typeface="Trebuchet MS" panose="020B0603020202020204" pitchFamily="34" charset="0"/>
              </a:rPr>
              <a:t>Humanity &amp; God back together.  The Kingdom of God.</a:t>
            </a:r>
          </a:p>
        </p:txBody>
      </p:sp>
      <p:sp>
        <p:nvSpPr>
          <p:cNvPr id="17" name="Rectangle 16"/>
          <p:cNvSpPr/>
          <p:nvPr/>
        </p:nvSpPr>
        <p:spPr>
          <a:xfrm>
            <a:off x="395536" y="6032215"/>
            <a:ext cx="7920879" cy="584775"/>
          </a:xfrm>
          <a:prstGeom prst="rect">
            <a:avLst/>
          </a:prstGeom>
          <a:solidFill>
            <a:srgbClr val="7030A0"/>
          </a:solidFill>
          <a:ln w="76200">
            <a:solidFill>
              <a:srgbClr val="FF3399"/>
            </a:solidFill>
          </a:ln>
        </p:spPr>
        <p:txBody>
          <a:bodyPr wrap="square">
            <a:spAutoFit/>
          </a:bodyPr>
          <a:lstStyle/>
          <a:p>
            <a:r>
              <a:rPr lang="en-GB" sz="3200" b="1" u="sng" dirty="0">
                <a:solidFill>
                  <a:schemeClr val="bg1"/>
                </a:solidFill>
              </a:rPr>
              <a:t>Salvation</a:t>
            </a:r>
            <a:r>
              <a:rPr lang="en-GB" sz="3200" dirty="0">
                <a:solidFill>
                  <a:schemeClr val="bg1"/>
                </a:solidFill>
              </a:rPr>
              <a:t> = To be ‘saved’ from a bad situation</a:t>
            </a:r>
          </a:p>
        </p:txBody>
      </p:sp>
      <p:pic>
        <p:nvPicPr>
          <p:cNvPr id="22" name="Picture 2" descr="Download and share clipart about Key Clip Art Keys Clipart - Key Clipart,  Find more high quality free transparent png c… | Clip art, Winter pictures,  Clipart image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5382187">
            <a:off x="7952125" y="5832495"/>
            <a:ext cx="921086" cy="9210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45037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500"/>
                                        <p:tgtEl>
                                          <p:spTgt spid="6"/>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fade">
                                      <p:cBhvr>
                                        <p:cTn id="37" dur="500"/>
                                        <p:tgtEl>
                                          <p:spTgt spid="7"/>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fade">
                                      <p:cBhvr>
                                        <p:cTn id="42" dur="500"/>
                                        <p:tgtEl>
                                          <p:spTgt spid="18"/>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fade">
                                      <p:cBhvr>
                                        <p:cTn id="47" dur="500"/>
                                        <p:tgtEl>
                                          <p:spTgt spid="19"/>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fade">
                                      <p:cBhvr>
                                        <p:cTn id="52" dur="500"/>
                                        <p:tgtEl>
                                          <p:spTgt spid="20"/>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fade">
                                      <p:cBhvr>
                                        <p:cTn id="57" dur="500"/>
                                        <p:tgtEl>
                                          <p:spTgt spid="21"/>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17"/>
                                        </p:tgtEl>
                                        <p:attrNameLst>
                                          <p:attrName>style.visibility</p:attrName>
                                        </p:attrNameLst>
                                      </p:cBhvr>
                                      <p:to>
                                        <p:strVal val="visible"/>
                                      </p:to>
                                    </p:set>
                                    <p:animEffect transition="in" filter="fade">
                                      <p:cBhvr>
                                        <p:cTn id="62" dur="500"/>
                                        <p:tgtEl>
                                          <p:spTgt spid="17"/>
                                        </p:tgtEl>
                                      </p:cBhvr>
                                    </p:animEffect>
                                  </p:childTnLst>
                                </p:cTn>
                              </p:par>
                              <p:par>
                                <p:cTn id="63" presetID="10" presetClass="entr" presetSubtype="0" fill="hold" nodeType="with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fade">
                                      <p:cBhvr>
                                        <p:cTn id="65"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P spid="10" grpId="0" animBg="1"/>
      <p:bldP spid="11" grpId="0" animBg="1"/>
      <p:bldP spid="12" grpId="0" animBg="1"/>
      <p:bldP spid="6" grpId="0" animBg="1"/>
      <p:bldP spid="7" grpId="0" animBg="1"/>
      <p:bldP spid="18" grpId="0" animBg="1"/>
      <p:bldP spid="19" grpId="0" animBg="1"/>
      <p:bldP spid="20" grpId="0" animBg="1"/>
      <p:bldP spid="21" grpId="0" animBg="1"/>
      <p:bldP spid="1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3.bp.blogspot.com/-457f_e2mEcw/TgtG9DMrfTI/AAAAAAAAAJQ/f_3qWL2yPKo/s1600/Original+Sin+Jesus+Messiah.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1412776"/>
            <a:ext cx="8431482" cy="50405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86675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The Resurrection of Jesus Christ: Infallible Proofs | Answers in Genesi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251521" y="404664"/>
            <a:ext cx="4752528" cy="1569660"/>
          </a:xfrm>
          <a:prstGeom prst="rect">
            <a:avLst/>
          </a:prstGeom>
          <a:solidFill>
            <a:srgbClr val="7030A0"/>
          </a:solidFill>
          <a:ln w="76200">
            <a:solidFill>
              <a:srgbClr val="FF3399"/>
            </a:solidFill>
          </a:ln>
        </p:spPr>
        <p:txBody>
          <a:bodyPr wrap="square">
            <a:spAutoFit/>
          </a:bodyPr>
          <a:lstStyle/>
          <a:p>
            <a:r>
              <a:rPr lang="en-GB" sz="3200" b="1" u="sng" dirty="0">
                <a:solidFill>
                  <a:schemeClr val="bg1"/>
                </a:solidFill>
              </a:rPr>
              <a:t>Resurrection</a:t>
            </a:r>
            <a:r>
              <a:rPr lang="en-GB" sz="3200" dirty="0">
                <a:solidFill>
                  <a:schemeClr val="bg1"/>
                </a:solidFill>
              </a:rPr>
              <a:t> = To ‘rise’ from the dead; come back to life</a:t>
            </a:r>
          </a:p>
        </p:txBody>
      </p:sp>
      <p:pic>
        <p:nvPicPr>
          <p:cNvPr id="6" name="Picture 2" descr="Download and share clipart about Key Clip Art Keys Clipart - Key Clipart,  Find more high quality free transparent png c… | Clip art, Winter pictures,  Clipart image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5382187">
            <a:off x="2003263" y="1513780"/>
            <a:ext cx="921086" cy="921086"/>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3995936" y="6381328"/>
            <a:ext cx="5652120" cy="369332"/>
          </a:xfrm>
          <a:prstGeom prst="rect">
            <a:avLst/>
          </a:prstGeom>
        </p:spPr>
        <p:txBody>
          <a:bodyPr wrap="square">
            <a:spAutoFit/>
          </a:bodyPr>
          <a:lstStyle/>
          <a:p>
            <a:r>
              <a:rPr lang="en-GB" dirty="0">
                <a:hlinkClick r:id="rId4"/>
              </a:rPr>
              <a:t>https://www.youtube.com/watch?v=qmQGzbVH-sA</a:t>
            </a:r>
            <a:r>
              <a:rPr lang="en-GB" dirty="0"/>
              <a:t> </a:t>
            </a:r>
          </a:p>
        </p:txBody>
      </p:sp>
    </p:spTree>
    <p:extLst>
      <p:ext uri="{BB962C8B-B14F-4D97-AF65-F5344CB8AC3E}">
        <p14:creationId xmlns:p14="http://schemas.microsoft.com/office/powerpoint/2010/main" val="1204341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79512" y="548680"/>
            <a:ext cx="8640960" cy="5632311"/>
          </a:xfrm>
          <a:prstGeom prst="rect">
            <a:avLst/>
          </a:prstGeom>
          <a:solidFill>
            <a:schemeClr val="accent5">
              <a:lumMod val="20000"/>
              <a:lumOff val="80000"/>
            </a:schemeClr>
          </a:solidFill>
        </p:spPr>
        <p:txBody>
          <a:bodyPr wrap="square">
            <a:spAutoFit/>
          </a:bodyPr>
          <a:lstStyle/>
          <a:p>
            <a:r>
              <a:rPr lang="en-US" sz="2000" b="1" dirty="0">
                <a:solidFill>
                  <a:srgbClr val="000000"/>
                </a:solidFill>
                <a:latin typeface="system-ui"/>
              </a:rPr>
              <a:t>LUKE 24 </a:t>
            </a:r>
            <a:r>
              <a:rPr lang="en-US" sz="2000" dirty="0">
                <a:solidFill>
                  <a:srgbClr val="000000"/>
                </a:solidFill>
                <a:latin typeface="system-ui"/>
              </a:rPr>
              <a:t>On the first day of the week, very early in the morning, the women took the spices they had prepared and went to the tomb. </a:t>
            </a:r>
            <a:r>
              <a:rPr lang="en-US" sz="2000" b="1" baseline="30000" dirty="0">
                <a:solidFill>
                  <a:srgbClr val="000000"/>
                </a:solidFill>
                <a:latin typeface="system-ui"/>
              </a:rPr>
              <a:t>2 </a:t>
            </a:r>
            <a:r>
              <a:rPr lang="en-US" sz="2000" dirty="0">
                <a:solidFill>
                  <a:srgbClr val="000000"/>
                </a:solidFill>
                <a:latin typeface="system-ui"/>
              </a:rPr>
              <a:t>They found the stone rolled away from the tomb, </a:t>
            </a:r>
            <a:r>
              <a:rPr lang="en-US" sz="2000" b="1" baseline="30000" dirty="0">
                <a:solidFill>
                  <a:srgbClr val="000000"/>
                </a:solidFill>
                <a:latin typeface="system-ui"/>
              </a:rPr>
              <a:t>3 </a:t>
            </a:r>
            <a:r>
              <a:rPr lang="en-US" sz="2000" dirty="0">
                <a:solidFill>
                  <a:srgbClr val="000000"/>
                </a:solidFill>
                <a:latin typeface="system-ui"/>
              </a:rPr>
              <a:t>but when they entered, they did not find the body of the Lord Jesus. </a:t>
            </a:r>
            <a:r>
              <a:rPr lang="en-US" sz="2000" b="1" baseline="30000" dirty="0">
                <a:solidFill>
                  <a:srgbClr val="000000"/>
                </a:solidFill>
                <a:latin typeface="system-ui"/>
              </a:rPr>
              <a:t>4 </a:t>
            </a:r>
            <a:r>
              <a:rPr lang="en-US" sz="2000" dirty="0">
                <a:solidFill>
                  <a:srgbClr val="000000"/>
                </a:solidFill>
                <a:latin typeface="system-ui"/>
              </a:rPr>
              <a:t>While they were wondering about this, suddenly two men in clothes that gleamed like lightning stood beside them. </a:t>
            </a:r>
            <a:r>
              <a:rPr lang="en-US" sz="2000" b="1" baseline="30000" dirty="0">
                <a:solidFill>
                  <a:srgbClr val="000000"/>
                </a:solidFill>
                <a:latin typeface="system-ui"/>
              </a:rPr>
              <a:t>5 </a:t>
            </a:r>
            <a:r>
              <a:rPr lang="en-US" sz="2000" dirty="0">
                <a:solidFill>
                  <a:srgbClr val="000000"/>
                </a:solidFill>
                <a:latin typeface="system-ui"/>
              </a:rPr>
              <a:t>In their fright the women bowed down with their faces to the ground, but the men said to them, “Why do you look for the living among the dead? </a:t>
            </a:r>
            <a:r>
              <a:rPr lang="en-US" sz="2000" b="1" baseline="30000" dirty="0">
                <a:solidFill>
                  <a:srgbClr val="000000"/>
                </a:solidFill>
                <a:latin typeface="system-ui"/>
              </a:rPr>
              <a:t>6 </a:t>
            </a:r>
            <a:r>
              <a:rPr lang="en-US" sz="2000" dirty="0">
                <a:solidFill>
                  <a:srgbClr val="000000"/>
                </a:solidFill>
                <a:latin typeface="system-ui"/>
              </a:rPr>
              <a:t>He is not here; he has risen! Remember how he told you, while he was still with you in Galilee: </a:t>
            </a:r>
            <a:r>
              <a:rPr lang="en-US" sz="2000" b="1" baseline="30000" dirty="0">
                <a:solidFill>
                  <a:srgbClr val="000000"/>
                </a:solidFill>
                <a:latin typeface="system-ui"/>
              </a:rPr>
              <a:t>7 </a:t>
            </a:r>
            <a:r>
              <a:rPr lang="en-US" sz="2000" dirty="0">
                <a:solidFill>
                  <a:srgbClr val="000000"/>
                </a:solidFill>
                <a:latin typeface="system-ui"/>
              </a:rPr>
              <a:t>‘The Son of Man must be delivered over to the hands of sinners, be crucified and on the third day be raised again.’ ” </a:t>
            </a:r>
            <a:r>
              <a:rPr lang="en-US" sz="2000" b="1" baseline="30000" dirty="0">
                <a:solidFill>
                  <a:srgbClr val="000000"/>
                </a:solidFill>
                <a:latin typeface="system-ui"/>
              </a:rPr>
              <a:t>8 </a:t>
            </a:r>
            <a:r>
              <a:rPr lang="en-US" sz="2000" dirty="0">
                <a:solidFill>
                  <a:srgbClr val="000000"/>
                </a:solidFill>
                <a:latin typeface="system-ui"/>
              </a:rPr>
              <a:t>Then they remembered his words.</a:t>
            </a:r>
          </a:p>
          <a:p>
            <a:r>
              <a:rPr lang="en-US" sz="2000" b="1" baseline="30000" dirty="0">
                <a:solidFill>
                  <a:srgbClr val="000000"/>
                </a:solidFill>
                <a:latin typeface="system-ui"/>
              </a:rPr>
              <a:t>9 </a:t>
            </a:r>
            <a:r>
              <a:rPr lang="en-US" sz="2000" dirty="0">
                <a:solidFill>
                  <a:srgbClr val="000000"/>
                </a:solidFill>
                <a:latin typeface="system-ui"/>
              </a:rPr>
              <a:t>When they came back from the tomb, they told all these things to the Eleven and to all the others. </a:t>
            </a:r>
            <a:r>
              <a:rPr lang="en-US" sz="2000" b="1" baseline="30000" dirty="0">
                <a:solidFill>
                  <a:srgbClr val="000000"/>
                </a:solidFill>
                <a:latin typeface="system-ui"/>
              </a:rPr>
              <a:t>10 </a:t>
            </a:r>
            <a:r>
              <a:rPr lang="en-US" sz="2000" dirty="0">
                <a:solidFill>
                  <a:srgbClr val="000000"/>
                </a:solidFill>
                <a:latin typeface="system-ui"/>
              </a:rPr>
              <a:t>It was Mary Magdalene, Joanna, Mary the mother of James, and the others with them who told this to the apostles. </a:t>
            </a:r>
            <a:r>
              <a:rPr lang="en-US" sz="2000" b="1" baseline="30000" dirty="0">
                <a:solidFill>
                  <a:srgbClr val="000000"/>
                </a:solidFill>
                <a:latin typeface="system-ui"/>
              </a:rPr>
              <a:t>11 </a:t>
            </a:r>
            <a:r>
              <a:rPr lang="en-US" sz="2000" dirty="0">
                <a:solidFill>
                  <a:srgbClr val="000000"/>
                </a:solidFill>
                <a:latin typeface="system-ui"/>
              </a:rPr>
              <a:t>But they did not believe the women, because their words seemed to them like nonsense. </a:t>
            </a:r>
            <a:r>
              <a:rPr lang="en-US" sz="2000" b="1" baseline="30000" dirty="0">
                <a:solidFill>
                  <a:srgbClr val="000000"/>
                </a:solidFill>
                <a:latin typeface="system-ui"/>
              </a:rPr>
              <a:t>12 </a:t>
            </a:r>
            <a:r>
              <a:rPr lang="en-US" sz="2000" dirty="0">
                <a:solidFill>
                  <a:srgbClr val="000000"/>
                </a:solidFill>
                <a:latin typeface="system-ui"/>
              </a:rPr>
              <a:t>Peter, however, got up and ran to the tomb. Bending over, he saw the strips of linen lying by themselves, and he went away, wondering to himself what had happened.</a:t>
            </a:r>
            <a:endParaRPr lang="en-US" sz="2000" b="0" i="0" dirty="0">
              <a:solidFill>
                <a:srgbClr val="000000"/>
              </a:solidFill>
              <a:effectLst/>
              <a:latin typeface="system-ui"/>
            </a:endParaRPr>
          </a:p>
        </p:txBody>
      </p:sp>
    </p:spTree>
    <p:extLst>
      <p:ext uri="{BB962C8B-B14F-4D97-AF65-F5344CB8AC3E}">
        <p14:creationId xmlns:p14="http://schemas.microsoft.com/office/powerpoint/2010/main" val="25631765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51520" y="980728"/>
            <a:ext cx="8352928" cy="5324535"/>
          </a:xfrm>
          <a:prstGeom prst="rect">
            <a:avLst/>
          </a:prstGeom>
          <a:solidFill>
            <a:schemeClr val="accent5">
              <a:lumMod val="20000"/>
              <a:lumOff val="80000"/>
            </a:schemeClr>
          </a:solidFill>
        </p:spPr>
        <p:txBody>
          <a:bodyPr wrap="square">
            <a:spAutoFit/>
          </a:bodyPr>
          <a:lstStyle/>
          <a:p>
            <a:r>
              <a:rPr lang="en-US" sz="2000" b="1" dirty="0">
                <a:solidFill>
                  <a:srgbClr val="000000"/>
                </a:solidFill>
                <a:latin typeface="system-ui"/>
              </a:rPr>
              <a:t>MATTHEW 28 </a:t>
            </a:r>
            <a:r>
              <a:rPr lang="en-US" sz="2000" dirty="0">
                <a:solidFill>
                  <a:srgbClr val="000000"/>
                </a:solidFill>
                <a:latin typeface="system-ui"/>
              </a:rPr>
              <a:t>After the Sabbath, at dawn on the first day of the week, Mary Magdalene and the other Mary went to look at the tomb.</a:t>
            </a:r>
          </a:p>
          <a:p>
            <a:r>
              <a:rPr lang="en-US" sz="2000" b="1" baseline="30000" dirty="0">
                <a:solidFill>
                  <a:srgbClr val="000000"/>
                </a:solidFill>
                <a:latin typeface="system-ui"/>
              </a:rPr>
              <a:t>2 </a:t>
            </a:r>
            <a:r>
              <a:rPr lang="en-US" sz="2000" dirty="0">
                <a:solidFill>
                  <a:srgbClr val="000000"/>
                </a:solidFill>
                <a:latin typeface="system-ui"/>
              </a:rPr>
              <a:t>There was a violent earthquake, for an angel of the Lord came down from heaven and, going to the tomb, rolled back the stone and sat on it. </a:t>
            </a:r>
            <a:r>
              <a:rPr lang="en-US" sz="2000" b="1" baseline="30000" dirty="0">
                <a:solidFill>
                  <a:srgbClr val="000000"/>
                </a:solidFill>
                <a:latin typeface="system-ui"/>
              </a:rPr>
              <a:t>3 </a:t>
            </a:r>
            <a:r>
              <a:rPr lang="en-US" sz="2000" dirty="0">
                <a:solidFill>
                  <a:srgbClr val="000000"/>
                </a:solidFill>
                <a:latin typeface="system-ui"/>
              </a:rPr>
              <a:t>His appearance was like lightning, and his clothes were white as snow. </a:t>
            </a:r>
            <a:r>
              <a:rPr lang="en-US" sz="2000" b="1" baseline="30000" dirty="0">
                <a:solidFill>
                  <a:srgbClr val="000000"/>
                </a:solidFill>
                <a:latin typeface="system-ui"/>
              </a:rPr>
              <a:t>4 </a:t>
            </a:r>
            <a:r>
              <a:rPr lang="en-US" sz="2000" dirty="0">
                <a:solidFill>
                  <a:srgbClr val="000000"/>
                </a:solidFill>
                <a:latin typeface="system-ui"/>
              </a:rPr>
              <a:t>The guards were so afraid of him that they shook and became like dead men.</a:t>
            </a:r>
          </a:p>
          <a:p>
            <a:r>
              <a:rPr lang="en-US" sz="2000" b="1" baseline="30000" dirty="0">
                <a:solidFill>
                  <a:srgbClr val="000000"/>
                </a:solidFill>
                <a:latin typeface="system-ui"/>
              </a:rPr>
              <a:t>5 </a:t>
            </a:r>
            <a:r>
              <a:rPr lang="en-US" sz="2000" dirty="0">
                <a:solidFill>
                  <a:srgbClr val="000000"/>
                </a:solidFill>
                <a:latin typeface="system-ui"/>
              </a:rPr>
              <a:t>The angel said to the women, “Do not be afraid, for I know that you are looking for Jesus, who was crucified. </a:t>
            </a:r>
            <a:r>
              <a:rPr lang="en-US" sz="2000" b="1" baseline="30000" dirty="0">
                <a:solidFill>
                  <a:srgbClr val="000000"/>
                </a:solidFill>
                <a:latin typeface="system-ui"/>
              </a:rPr>
              <a:t>6 </a:t>
            </a:r>
            <a:r>
              <a:rPr lang="en-US" sz="2000" dirty="0">
                <a:solidFill>
                  <a:srgbClr val="000000"/>
                </a:solidFill>
                <a:latin typeface="system-ui"/>
              </a:rPr>
              <a:t>He is not here; he has risen, just as he said. Come and see the place where he lay. </a:t>
            </a:r>
            <a:r>
              <a:rPr lang="en-US" sz="2000" b="1" baseline="30000" dirty="0">
                <a:solidFill>
                  <a:srgbClr val="000000"/>
                </a:solidFill>
                <a:latin typeface="system-ui"/>
              </a:rPr>
              <a:t>7 </a:t>
            </a:r>
            <a:r>
              <a:rPr lang="en-US" sz="2000" dirty="0">
                <a:solidFill>
                  <a:srgbClr val="000000"/>
                </a:solidFill>
                <a:latin typeface="system-ui"/>
              </a:rPr>
              <a:t>Then go quickly and tell his disciples: ‘He has risen from the dead and is going ahead of you into Galilee. There you will see him.’ Now I have told you.”</a:t>
            </a:r>
          </a:p>
          <a:p>
            <a:r>
              <a:rPr lang="en-US" sz="2000" b="1" baseline="30000" dirty="0">
                <a:solidFill>
                  <a:srgbClr val="000000"/>
                </a:solidFill>
                <a:latin typeface="system-ui"/>
              </a:rPr>
              <a:t>8 </a:t>
            </a:r>
            <a:r>
              <a:rPr lang="en-US" sz="2000" dirty="0">
                <a:solidFill>
                  <a:srgbClr val="000000"/>
                </a:solidFill>
                <a:latin typeface="system-ui"/>
              </a:rPr>
              <a:t>So the women hurried away from the tomb, afraid yet filled with joy, and ran to tell his disciples. </a:t>
            </a:r>
            <a:r>
              <a:rPr lang="en-US" sz="2000" b="1" baseline="30000" dirty="0">
                <a:solidFill>
                  <a:srgbClr val="000000"/>
                </a:solidFill>
                <a:latin typeface="system-ui"/>
              </a:rPr>
              <a:t>9 </a:t>
            </a:r>
            <a:r>
              <a:rPr lang="en-US" sz="2000" dirty="0">
                <a:solidFill>
                  <a:srgbClr val="000000"/>
                </a:solidFill>
                <a:latin typeface="system-ui"/>
              </a:rPr>
              <a:t>Suddenly Jesus met them. “Greetings,” he said. They came to him, clasped his feet and worshiped him. </a:t>
            </a:r>
            <a:r>
              <a:rPr lang="en-US" sz="2000" b="1" baseline="30000" dirty="0">
                <a:solidFill>
                  <a:srgbClr val="000000"/>
                </a:solidFill>
                <a:latin typeface="system-ui"/>
              </a:rPr>
              <a:t>10 </a:t>
            </a:r>
            <a:r>
              <a:rPr lang="en-US" sz="2000" dirty="0">
                <a:solidFill>
                  <a:srgbClr val="000000"/>
                </a:solidFill>
                <a:latin typeface="system-ui"/>
              </a:rPr>
              <a:t>Then Jesus said to them, “Do not be afraid. Go and tell my brothers to go to Galilee; there they will see me.”</a:t>
            </a:r>
            <a:endParaRPr lang="en-US" sz="2000" b="0" i="0" dirty="0">
              <a:solidFill>
                <a:srgbClr val="000000"/>
              </a:solidFill>
              <a:effectLst/>
              <a:latin typeface="system-ui"/>
            </a:endParaRPr>
          </a:p>
        </p:txBody>
      </p:sp>
    </p:spTree>
    <p:extLst>
      <p:ext uri="{BB962C8B-B14F-4D97-AF65-F5344CB8AC3E}">
        <p14:creationId xmlns:p14="http://schemas.microsoft.com/office/powerpoint/2010/main" val="31132294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15008" y="150615"/>
            <a:ext cx="7957392" cy="1470025"/>
          </a:xfrm>
          <a:solidFill>
            <a:srgbClr val="7030A0"/>
          </a:solidFill>
        </p:spPr>
        <p:txBody>
          <a:bodyPr>
            <a:noAutofit/>
          </a:bodyPr>
          <a:lstStyle/>
          <a:p>
            <a:pPr algn="l"/>
            <a:r>
              <a:rPr lang="en-GB" sz="4800" u="sng" dirty="0">
                <a:solidFill>
                  <a:schemeClr val="bg1"/>
                </a:solidFill>
              </a:rPr>
              <a:t>Unscramble</a:t>
            </a:r>
            <a:r>
              <a:rPr lang="en-GB" sz="4800" b="1" dirty="0">
                <a:solidFill>
                  <a:schemeClr val="bg1"/>
                </a:solidFill>
              </a:rPr>
              <a:t> the anagrams and </a:t>
            </a:r>
            <a:r>
              <a:rPr lang="en-GB" sz="4800" u="sng" dirty="0">
                <a:solidFill>
                  <a:schemeClr val="bg1"/>
                </a:solidFill>
              </a:rPr>
              <a:t>define</a:t>
            </a:r>
            <a:r>
              <a:rPr lang="en-GB" sz="4800" b="1" dirty="0">
                <a:solidFill>
                  <a:schemeClr val="bg1"/>
                </a:solidFill>
              </a:rPr>
              <a:t> the keywords!</a:t>
            </a:r>
          </a:p>
        </p:txBody>
      </p:sp>
      <p:sp>
        <p:nvSpPr>
          <p:cNvPr id="3" name="Subtitle 2"/>
          <p:cNvSpPr>
            <a:spLocks noGrp="1"/>
          </p:cNvSpPr>
          <p:nvPr>
            <p:ph type="subTitle" idx="1"/>
          </p:nvPr>
        </p:nvSpPr>
        <p:spPr>
          <a:xfrm>
            <a:off x="185519" y="1700808"/>
            <a:ext cx="7017642" cy="5013176"/>
          </a:xfrm>
          <a:solidFill>
            <a:schemeClr val="accent5">
              <a:lumMod val="20000"/>
              <a:lumOff val="80000"/>
            </a:schemeClr>
          </a:solidFill>
        </p:spPr>
        <p:txBody>
          <a:bodyPr anchor="ctr">
            <a:normAutofit fontScale="92500" lnSpcReduction="20000"/>
          </a:bodyPr>
          <a:lstStyle/>
          <a:p>
            <a:pPr algn="l"/>
            <a:r>
              <a:rPr lang="en-US" sz="4000" b="1" dirty="0">
                <a:solidFill>
                  <a:srgbClr val="7030A0"/>
                </a:solidFill>
              </a:rPr>
              <a:t>Sacrifice</a:t>
            </a:r>
            <a:r>
              <a:rPr lang="en-US" sz="4000" dirty="0">
                <a:solidFill>
                  <a:schemeClr val="tx1">
                    <a:lumMod val="85000"/>
                    <a:lumOff val="15000"/>
                  </a:schemeClr>
                </a:solidFill>
              </a:rPr>
              <a:t> = to give up something for someone else; Jesus’ sacrifice for us</a:t>
            </a:r>
            <a:endParaRPr lang="en-US" sz="4000" b="1" dirty="0">
              <a:solidFill>
                <a:schemeClr val="tx1">
                  <a:lumMod val="85000"/>
                  <a:lumOff val="15000"/>
                </a:schemeClr>
              </a:solidFill>
            </a:endParaRPr>
          </a:p>
          <a:p>
            <a:pPr algn="l"/>
            <a:r>
              <a:rPr lang="en-US" sz="4000" b="1" dirty="0">
                <a:solidFill>
                  <a:srgbClr val="7030A0"/>
                </a:solidFill>
              </a:rPr>
              <a:t>Prophecy</a:t>
            </a:r>
            <a:r>
              <a:rPr lang="en-US" sz="4000" dirty="0">
                <a:solidFill>
                  <a:schemeClr val="tx1">
                    <a:lumMod val="85000"/>
                    <a:lumOff val="15000"/>
                  </a:schemeClr>
                </a:solidFill>
              </a:rPr>
              <a:t> = a prediction of what will happen in the future</a:t>
            </a:r>
            <a:endParaRPr lang="en-US" sz="4000" b="1" dirty="0">
              <a:solidFill>
                <a:schemeClr val="tx1">
                  <a:lumMod val="85000"/>
                  <a:lumOff val="15000"/>
                </a:schemeClr>
              </a:solidFill>
            </a:endParaRPr>
          </a:p>
          <a:p>
            <a:pPr algn="l"/>
            <a:r>
              <a:rPr lang="en-US" sz="4000" b="1" dirty="0">
                <a:solidFill>
                  <a:srgbClr val="7030A0"/>
                </a:solidFill>
              </a:rPr>
              <a:t>Betrayal</a:t>
            </a:r>
            <a:r>
              <a:rPr lang="en-US" sz="4000" dirty="0">
                <a:solidFill>
                  <a:schemeClr val="tx1">
                    <a:lumMod val="85000"/>
                    <a:lumOff val="15000"/>
                  </a:schemeClr>
                </a:solidFill>
              </a:rPr>
              <a:t> = to act disloyally or to break a person’s trust</a:t>
            </a:r>
            <a:endParaRPr lang="en-US" sz="4000" b="1" dirty="0">
              <a:solidFill>
                <a:schemeClr val="tx1">
                  <a:lumMod val="85000"/>
                  <a:lumOff val="15000"/>
                </a:schemeClr>
              </a:solidFill>
            </a:endParaRPr>
          </a:p>
          <a:p>
            <a:pPr algn="l"/>
            <a:r>
              <a:rPr lang="en-US" sz="4000" b="1" dirty="0">
                <a:solidFill>
                  <a:srgbClr val="7030A0"/>
                </a:solidFill>
              </a:rPr>
              <a:t>Blasphemy</a:t>
            </a:r>
            <a:r>
              <a:rPr lang="en-US" sz="4000" dirty="0">
                <a:solidFill>
                  <a:schemeClr val="tx1">
                    <a:lumMod val="85000"/>
                    <a:lumOff val="15000"/>
                  </a:schemeClr>
                </a:solidFill>
              </a:rPr>
              <a:t> = the crime of speaking disrespectfully about God or claiming to be God</a:t>
            </a:r>
            <a:endParaRPr lang="en-GB" sz="2400" dirty="0"/>
          </a:p>
        </p:txBody>
      </p:sp>
      <p:pic>
        <p:nvPicPr>
          <p:cNvPr id="6" name="Picture 2" descr="Welcome Students! - Lessons - Blendspac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05600" y="703778"/>
            <a:ext cx="2133600" cy="21336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Download and share clipart about Key Clip Art Keys Clipart - Key Clipart,  Find more high quality free transparent png c… | Clip art, Winter pictures,  Clipart image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5382187">
            <a:off x="7320410" y="4898590"/>
            <a:ext cx="1130159" cy="1130159"/>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7239546" y="3027016"/>
            <a:ext cx="1665732" cy="1754326"/>
          </a:xfrm>
          <a:prstGeom prst="rect">
            <a:avLst/>
          </a:prstGeom>
          <a:solidFill>
            <a:srgbClr val="FF99CC"/>
          </a:solidFill>
          <a:ln w="76200">
            <a:solidFill>
              <a:srgbClr val="7030A0"/>
            </a:solidFill>
          </a:ln>
        </p:spPr>
        <p:txBody>
          <a:bodyPr wrap="square" rtlCol="0">
            <a:spAutoFit/>
          </a:bodyPr>
          <a:lstStyle/>
          <a:p>
            <a:pPr algn="ctr"/>
            <a:r>
              <a:rPr lang="en-US" dirty="0">
                <a:latin typeface="Comic Sans MS" panose="030F0702030302020204" pitchFamily="66" charset="0"/>
              </a:rPr>
              <a:t>Add these into your key word glossaries at the back of your book</a:t>
            </a:r>
            <a:endParaRPr lang="en-GB" dirty="0">
              <a:latin typeface="Comic Sans MS" panose="030F0702030302020204" pitchFamily="66" charset="0"/>
            </a:endParaRPr>
          </a:p>
        </p:txBody>
      </p:sp>
    </p:spTree>
    <p:extLst>
      <p:ext uri="{BB962C8B-B14F-4D97-AF65-F5344CB8AC3E}">
        <p14:creationId xmlns:p14="http://schemas.microsoft.com/office/powerpoint/2010/main" val="13728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
                                            <p:bg/>
                                          </p:spTgt>
                                        </p:tgtEl>
                                        <p:attrNameLst>
                                          <p:attrName>style.visibility</p:attrName>
                                        </p:attrNameLst>
                                      </p:cBhvr>
                                      <p:to>
                                        <p:strVal val="visible"/>
                                      </p:to>
                                    </p:set>
                                    <p:animEffect transition="in" filter="wipe(up)">
                                      <p:cBhvr>
                                        <p:cTn id="12" dur="500"/>
                                        <p:tgtEl>
                                          <p:spTgt spid="3">
                                            <p:bg/>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wipe(up)">
                                      <p:cBhvr>
                                        <p:cTn id="17" dur="5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wipe(up)">
                                      <p:cBhvr>
                                        <p:cTn id="22" dur="500"/>
                                        <p:tgtEl>
                                          <p:spTgt spid="3">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wipe(up)">
                                      <p:cBhvr>
                                        <p:cTn id="27" dur="500"/>
                                        <p:tgtEl>
                                          <p:spTgt spid="3">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Effect transition="in" filter="wipe(up)">
                                      <p:cBhvr>
                                        <p:cTn id="3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ASCENSION DAY - May 18, 2023 - National Today"/>
          <p:cNvPicPr>
            <a:picLocks noChangeAspect="1" noChangeArrowheads="1"/>
          </p:cNvPicPr>
          <p:nvPr/>
        </p:nvPicPr>
        <p:blipFill rotWithShape="1">
          <a:blip r:embed="rId2">
            <a:extLst>
              <a:ext uri="{28A0092B-C50C-407E-A947-70E740481C1C}">
                <a14:useLocalDpi xmlns:a14="http://schemas.microsoft.com/office/drawing/2010/main" val="0"/>
              </a:ext>
            </a:extLst>
          </a:blip>
          <a:srcRect l="12768" t="2978" r="11468" b="2712"/>
          <a:stretch/>
        </p:blipFill>
        <p:spPr bwMode="auto">
          <a:xfrm>
            <a:off x="467544" y="0"/>
            <a:ext cx="4204175" cy="5233297"/>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5048346" y="75725"/>
            <a:ext cx="3988150" cy="6524863"/>
          </a:xfrm>
          <a:prstGeom prst="rect">
            <a:avLst/>
          </a:prstGeom>
          <a:solidFill>
            <a:schemeClr val="accent5">
              <a:lumMod val="20000"/>
              <a:lumOff val="80000"/>
            </a:schemeClr>
          </a:solidFill>
        </p:spPr>
        <p:txBody>
          <a:bodyPr wrap="square">
            <a:spAutoFit/>
          </a:bodyPr>
          <a:lstStyle/>
          <a:p>
            <a:r>
              <a:rPr lang="en-US" sz="1900" b="1" baseline="30000" dirty="0">
                <a:solidFill>
                  <a:srgbClr val="000000"/>
                </a:solidFill>
                <a:latin typeface="system-ui"/>
              </a:rPr>
              <a:t>7 </a:t>
            </a:r>
            <a:r>
              <a:rPr lang="en-US" sz="1900" dirty="0">
                <a:solidFill>
                  <a:srgbClr val="000000"/>
                </a:solidFill>
                <a:latin typeface="system-ui"/>
              </a:rPr>
              <a:t>He said to them: “It is not for you to know the times or dates the Father has set by his own authority. </a:t>
            </a:r>
            <a:r>
              <a:rPr lang="en-US" sz="1900" b="1" baseline="30000" dirty="0">
                <a:solidFill>
                  <a:srgbClr val="000000"/>
                </a:solidFill>
                <a:latin typeface="system-ui"/>
              </a:rPr>
              <a:t>8 </a:t>
            </a:r>
            <a:r>
              <a:rPr lang="en-US" sz="1900" dirty="0">
                <a:solidFill>
                  <a:srgbClr val="000000"/>
                </a:solidFill>
                <a:latin typeface="system-ui"/>
              </a:rPr>
              <a:t>But you will receive power when the Holy Spirit comes on you; and you will be my witnesses in Jerusalem, and in all Judea and Samaria, and to the ends of the earth.”</a:t>
            </a:r>
          </a:p>
          <a:p>
            <a:r>
              <a:rPr lang="en-US" sz="1900" b="1" baseline="30000" dirty="0">
                <a:solidFill>
                  <a:srgbClr val="000000"/>
                </a:solidFill>
                <a:latin typeface="system-ui"/>
              </a:rPr>
              <a:t>9 </a:t>
            </a:r>
            <a:r>
              <a:rPr lang="en-US" sz="1900" dirty="0">
                <a:solidFill>
                  <a:srgbClr val="000000"/>
                </a:solidFill>
                <a:latin typeface="system-ui"/>
              </a:rPr>
              <a:t>After he said this, he was taken up before their very eyes, and a cloud hid him from their sight.</a:t>
            </a:r>
          </a:p>
          <a:p>
            <a:r>
              <a:rPr lang="en-US" sz="1900" b="1" baseline="30000" dirty="0">
                <a:solidFill>
                  <a:srgbClr val="000000"/>
                </a:solidFill>
                <a:latin typeface="system-ui"/>
              </a:rPr>
              <a:t>10 </a:t>
            </a:r>
            <a:r>
              <a:rPr lang="en-US" sz="1900" dirty="0">
                <a:solidFill>
                  <a:srgbClr val="000000"/>
                </a:solidFill>
                <a:latin typeface="system-ui"/>
              </a:rPr>
              <a:t>They were looking intently up into the sky as he was going, when suddenly two men dressed in white stood beside them. </a:t>
            </a:r>
            <a:r>
              <a:rPr lang="en-US" sz="1900" b="1" baseline="30000" dirty="0">
                <a:solidFill>
                  <a:srgbClr val="000000"/>
                </a:solidFill>
                <a:latin typeface="system-ui"/>
              </a:rPr>
              <a:t>11 </a:t>
            </a:r>
            <a:r>
              <a:rPr lang="en-US" sz="1900" dirty="0">
                <a:solidFill>
                  <a:srgbClr val="000000"/>
                </a:solidFill>
                <a:latin typeface="system-ui"/>
              </a:rPr>
              <a:t>“Men of Galilee,” they said, “why do you stand here looking into the sky? This same Jesus, who has been taken from you into heaven, will come back in the same way you have seen him go into heaven.”</a:t>
            </a:r>
            <a:endParaRPr lang="en-US" sz="1900" b="0" i="0" dirty="0">
              <a:solidFill>
                <a:srgbClr val="000000"/>
              </a:solidFill>
              <a:effectLst/>
              <a:latin typeface="system-ui"/>
            </a:endParaRPr>
          </a:p>
        </p:txBody>
      </p:sp>
      <p:sp>
        <p:nvSpPr>
          <p:cNvPr id="7" name="Rectangle 6"/>
          <p:cNvSpPr/>
          <p:nvPr/>
        </p:nvSpPr>
        <p:spPr>
          <a:xfrm>
            <a:off x="331417" y="5517232"/>
            <a:ext cx="4572000" cy="1015663"/>
          </a:xfrm>
          <a:prstGeom prst="rect">
            <a:avLst/>
          </a:prstGeom>
          <a:solidFill>
            <a:srgbClr val="7030A0"/>
          </a:solidFill>
          <a:ln w="76200">
            <a:solidFill>
              <a:srgbClr val="FF3399"/>
            </a:solidFill>
          </a:ln>
        </p:spPr>
        <p:txBody>
          <a:bodyPr>
            <a:spAutoFit/>
          </a:bodyPr>
          <a:lstStyle/>
          <a:p>
            <a:r>
              <a:rPr lang="en-GB" sz="2000" b="1" u="sng" dirty="0">
                <a:solidFill>
                  <a:schemeClr val="bg1"/>
                </a:solidFill>
              </a:rPr>
              <a:t>Ascension</a:t>
            </a:r>
            <a:r>
              <a:rPr lang="en-GB" sz="2000" dirty="0">
                <a:solidFill>
                  <a:schemeClr val="bg1"/>
                </a:solidFill>
              </a:rPr>
              <a:t> = the event, 40 days after the resurrection, when Jesus returned to God, the Father, in Heaven</a:t>
            </a:r>
          </a:p>
        </p:txBody>
      </p:sp>
      <p:pic>
        <p:nvPicPr>
          <p:cNvPr id="8" name="Picture 2" descr="Download and share clipart about Key Clip Art Keys Clipart - Key Clipart,  Find more high quality free transparent png c… | Clip art, Winter pictures,  Clipart image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5382187">
            <a:off x="4053583" y="5078751"/>
            <a:ext cx="921086" cy="9210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5508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1"/>
          <p:cNvSpPr/>
          <p:nvPr/>
        </p:nvSpPr>
        <p:spPr>
          <a:xfrm>
            <a:off x="2738623" y="2096852"/>
            <a:ext cx="3672408" cy="2664296"/>
          </a:xfrm>
          <a:prstGeom prst="cloud">
            <a:avLst/>
          </a:prstGeom>
          <a:ln w="38100"/>
        </p:spPr>
        <p:style>
          <a:lnRef idx="2">
            <a:schemeClr val="accent3"/>
          </a:lnRef>
          <a:fillRef idx="1">
            <a:schemeClr val="lt1"/>
          </a:fillRef>
          <a:effectRef idx="0">
            <a:schemeClr val="accent3"/>
          </a:effectRef>
          <a:fontRef idx="minor">
            <a:schemeClr val="dk1"/>
          </a:fontRef>
        </p:style>
        <p:txBody>
          <a:bodyPr rtlCol="0" anchor="ctr"/>
          <a:lstStyle/>
          <a:p>
            <a:pPr algn="ctr"/>
            <a:r>
              <a:rPr lang="en-GB" sz="4000" b="1" dirty="0"/>
              <a:t>But why does it all matter?</a:t>
            </a:r>
          </a:p>
        </p:txBody>
      </p:sp>
      <p:sp>
        <p:nvSpPr>
          <p:cNvPr id="3" name="TextBox 2"/>
          <p:cNvSpPr txBox="1"/>
          <p:nvPr/>
        </p:nvSpPr>
        <p:spPr>
          <a:xfrm>
            <a:off x="292696" y="428471"/>
            <a:ext cx="3384376" cy="1200329"/>
          </a:xfrm>
          <a:prstGeom prst="rect">
            <a:avLst/>
          </a:prstGeom>
          <a:solidFill>
            <a:schemeClr val="accent4">
              <a:lumMod val="40000"/>
              <a:lumOff val="60000"/>
            </a:schemeClr>
          </a:solidFill>
        </p:spPr>
        <p:txBody>
          <a:bodyPr wrap="square" rtlCol="0">
            <a:spAutoFit/>
          </a:bodyPr>
          <a:lstStyle/>
          <a:p>
            <a:pPr algn="ctr"/>
            <a:r>
              <a:rPr lang="en-GB" dirty="0"/>
              <a:t>Christians believe the </a:t>
            </a:r>
            <a:r>
              <a:rPr lang="en-GB" b="1" dirty="0">
                <a:solidFill>
                  <a:srgbClr val="C00000"/>
                </a:solidFill>
              </a:rPr>
              <a:t>crucifixion</a:t>
            </a:r>
            <a:r>
              <a:rPr lang="en-GB" dirty="0"/>
              <a:t> was when Jesus took the </a:t>
            </a:r>
            <a:r>
              <a:rPr lang="en-GB" b="1" dirty="0">
                <a:solidFill>
                  <a:srgbClr val="C00000"/>
                </a:solidFill>
              </a:rPr>
              <a:t>punishment</a:t>
            </a:r>
            <a:r>
              <a:rPr lang="en-GB" dirty="0"/>
              <a:t> for our sins. They have been </a:t>
            </a:r>
            <a:r>
              <a:rPr lang="en-GB" b="1" dirty="0">
                <a:solidFill>
                  <a:srgbClr val="C00000"/>
                </a:solidFill>
              </a:rPr>
              <a:t>atoned</a:t>
            </a:r>
            <a:r>
              <a:rPr lang="en-GB" dirty="0"/>
              <a:t> for.</a:t>
            </a:r>
          </a:p>
        </p:txBody>
      </p:sp>
      <p:sp>
        <p:nvSpPr>
          <p:cNvPr id="4" name="TextBox 3"/>
          <p:cNvSpPr txBox="1"/>
          <p:nvPr/>
        </p:nvSpPr>
        <p:spPr>
          <a:xfrm>
            <a:off x="147187" y="2232851"/>
            <a:ext cx="2052228" cy="2585323"/>
          </a:xfrm>
          <a:prstGeom prst="rect">
            <a:avLst/>
          </a:prstGeom>
          <a:solidFill>
            <a:schemeClr val="accent4">
              <a:lumMod val="40000"/>
              <a:lumOff val="60000"/>
            </a:schemeClr>
          </a:solidFill>
        </p:spPr>
        <p:txBody>
          <a:bodyPr wrap="square" rtlCol="0">
            <a:spAutoFit/>
          </a:bodyPr>
          <a:lstStyle/>
          <a:p>
            <a:pPr algn="ctr"/>
            <a:r>
              <a:rPr lang="en-GB" dirty="0"/>
              <a:t>The </a:t>
            </a:r>
            <a:r>
              <a:rPr lang="en-GB" b="1" dirty="0">
                <a:solidFill>
                  <a:srgbClr val="C00000"/>
                </a:solidFill>
              </a:rPr>
              <a:t>crucifixion</a:t>
            </a:r>
            <a:r>
              <a:rPr lang="en-GB" dirty="0"/>
              <a:t> shows that suffering is </a:t>
            </a:r>
            <a:r>
              <a:rPr lang="en-GB" b="1" dirty="0">
                <a:solidFill>
                  <a:srgbClr val="C00000"/>
                </a:solidFill>
              </a:rPr>
              <a:t>part of life</a:t>
            </a:r>
            <a:r>
              <a:rPr lang="en-GB" dirty="0"/>
              <a:t>, and that Jesus/God </a:t>
            </a:r>
            <a:r>
              <a:rPr lang="en-GB" b="1" dirty="0">
                <a:solidFill>
                  <a:srgbClr val="C00000"/>
                </a:solidFill>
              </a:rPr>
              <a:t>suffers</a:t>
            </a:r>
            <a:r>
              <a:rPr lang="en-GB" dirty="0"/>
              <a:t> along </a:t>
            </a:r>
            <a:r>
              <a:rPr lang="en-GB" b="1" dirty="0">
                <a:solidFill>
                  <a:srgbClr val="C00000"/>
                </a:solidFill>
              </a:rPr>
              <a:t>with us</a:t>
            </a:r>
            <a:r>
              <a:rPr lang="en-GB" dirty="0"/>
              <a:t>. They </a:t>
            </a:r>
            <a:r>
              <a:rPr lang="en-GB" b="1" dirty="0">
                <a:solidFill>
                  <a:srgbClr val="C00000"/>
                </a:solidFill>
              </a:rPr>
              <a:t>understand</a:t>
            </a:r>
            <a:r>
              <a:rPr lang="en-GB" dirty="0"/>
              <a:t> what we are going through.</a:t>
            </a:r>
          </a:p>
        </p:txBody>
      </p:sp>
      <p:sp>
        <p:nvSpPr>
          <p:cNvPr id="5" name="TextBox 4"/>
          <p:cNvSpPr txBox="1"/>
          <p:nvPr/>
        </p:nvSpPr>
        <p:spPr>
          <a:xfrm>
            <a:off x="5808940" y="4481082"/>
            <a:ext cx="2795507" cy="1200329"/>
          </a:xfrm>
          <a:prstGeom prst="rect">
            <a:avLst/>
          </a:prstGeom>
          <a:solidFill>
            <a:schemeClr val="accent4">
              <a:lumMod val="40000"/>
              <a:lumOff val="60000"/>
            </a:schemeClr>
          </a:solidFill>
        </p:spPr>
        <p:txBody>
          <a:bodyPr wrap="square" rtlCol="0">
            <a:spAutoFit/>
          </a:bodyPr>
          <a:lstStyle/>
          <a:p>
            <a:pPr algn="ctr"/>
            <a:r>
              <a:rPr lang="en-GB" dirty="0"/>
              <a:t>The </a:t>
            </a:r>
            <a:r>
              <a:rPr lang="en-GB" b="1" dirty="0">
                <a:solidFill>
                  <a:srgbClr val="C00000"/>
                </a:solidFill>
              </a:rPr>
              <a:t>resurrection</a:t>
            </a:r>
            <a:r>
              <a:rPr lang="en-GB" dirty="0"/>
              <a:t> shows that death is </a:t>
            </a:r>
            <a:r>
              <a:rPr lang="en-GB" b="1" dirty="0">
                <a:solidFill>
                  <a:srgbClr val="C00000"/>
                </a:solidFill>
              </a:rPr>
              <a:t>not the end</a:t>
            </a:r>
            <a:r>
              <a:rPr lang="en-GB" dirty="0"/>
              <a:t>.  So there is no need to </a:t>
            </a:r>
            <a:r>
              <a:rPr lang="en-GB" b="1" dirty="0">
                <a:solidFill>
                  <a:srgbClr val="C00000"/>
                </a:solidFill>
              </a:rPr>
              <a:t>fear</a:t>
            </a:r>
            <a:r>
              <a:rPr lang="en-GB" dirty="0"/>
              <a:t> death.</a:t>
            </a:r>
          </a:p>
        </p:txBody>
      </p:sp>
      <p:sp>
        <p:nvSpPr>
          <p:cNvPr id="6" name="TextBox 5"/>
          <p:cNvSpPr txBox="1"/>
          <p:nvPr/>
        </p:nvSpPr>
        <p:spPr>
          <a:xfrm>
            <a:off x="3930755" y="364831"/>
            <a:ext cx="3168352" cy="646331"/>
          </a:xfrm>
          <a:prstGeom prst="rect">
            <a:avLst/>
          </a:prstGeom>
          <a:solidFill>
            <a:schemeClr val="accent4">
              <a:lumMod val="40000"/>
              <a:lumOff val="60000"/>
            </a:schemeClr>
          </a:solidFill>
        </p:spPr>
        <p:txBody>
          <a:bodyPr wrap="square" rtlCol="0">
            <a:spAutoFit/>
          </a:bodyPr>
          <a:lstStyle/>
          <a:p>
            <a:r>
              <a:rPr lang="en-GB" dirty="0"/>
              <a:t>The </a:t>
            </a:r>
            <a:r>
              <a:rPr lang="en-GB" b="1" dirty="0">
                <a:solidFill>
                  <a:srgbClr val="C00000"/>
                </a:solidFill>
              </a:rPr>
              <a:t>resurrection</a:t>
            </a:r>
            <a:r>
              <a:rPr lang="en-GB" dirty="0"/>
              <a:t> shows that good </a:t>
            </a:r>
            <a:r>
              <a:rPr lang="en-GB" b="1" dirty="0">
                <a:solidFill>
                  <a:srgbClr val="C00000"/>
                </a:solidFill>
              </a:rPr>
              <a:t>triumphs</a:t>
            </a:r>
            <a:r>
              <a:rPr lang="en-GB" dirty="0"/>
              <a:t> over evil.</a:t>
            </a:r>
          </a:p>
        </p:txBody>
      </p:sp>
      <p:sp>
        <p:nvSpPr>
          <p:cNvPr id="7" name="TextBox 6"/>
          <p:cNvSpPr txBox="1"/>
          <p:nvPr/>
        </p:nvSpPr>
        <p:spPr>
          <a:xfrm>
            <a:off x="7099107" y="1099170"/>
            <a:ext cx="1950021" cy="1477328"/>
          </a:xfrm>
          <a:prstGeom prst="rect">
            <a:avLst/>
          </a:prstGeom>
          <a:solidFill>
            <a:schemeClr val="accent4">
              <a:lumMod val="40000"/>
              <a:lumOff val="60000"/>
            </a:schemeClr>
          </a:solidFill>
        </p:spPr>
        <p:txBody>
          <a:bodyPr wrap="square" rtlCol="0">
            <a:spAutoFit/>
          </a:bodyPr>
          <a:lstStyle/>
          <a:p>
            <a:pPr algn="ctr"/>
            <a:r>
              <a:rPr lang="en-GB" dirty="0"/>
              <a:t>The </a:t>
            </a:r>
            <a:r>
              <a:rPr lang="en-GB" b="1" dirty="0">
                <a:solidFill>
                  <a:srgbClr val="C00000"/>
                </a:solidFill>
              </a:rPr>
              <a:t>resurrection</a:t>
            </a:r>
            <a:r>
              <a:rPr lang="en-GB" dirty="0"/>
              <a:t> proves that Jesus is the </a:t>
            </a:r>
            <a:r>
              <a:rPr lang="en-GB" b="1" dirty="0">
                <a:solidFill>
                  <a:srgbClr val="C00000"/>
                </a:solidFill>
              </a:rPr>
              <a:t>son of God </a:t>
            </a:r>
            <a:r>
              <a:rPr lang="en-GB" dirty="0"/>
              <a:t>– as no human has this </a:t>
            </a:r>
            <a:r>
              <a:rPr lang="en-GB" b="1" dirty="0">
                <a:solidFill>
                  <a:srgbClr val="C00000"/>
                </a:solidFill>
              </a:rPr>
              <a:t>power</a:t>
            </a:r>
            <a:r>
              <a:rPr lang="en-GB" dirty="0"/>
              <a:t>.</a:t>
            </a:r>
          </a:p>
        </p:txBody>
      </p:sp>
      <p:sp>
        <p:nvSpPr>
          <p:cNvPr id="8" name="TextBox 7"/>
          <p:cNvSpPr txBox="1"/>
          <p:nvPr/>
        </p:nvSpPr>
        <p:spPr>
          <a:xfrm>
            <a:off x="724744" y="5229200"/>
            <a:ext cx="2952328" cy="1477328"/>
          </a:xfrm>
          <a:prstGeom prst="rect">
            <a:avLst/>
          </a:prstGeom>
          <a:solidFill>
            <a:schemeClr val="accent4">
              <a:lumMod val="40000"/>
              <a:lumOff val="60000"/>
            </a:schemeClr>
          </a:solidFill>
        </p:spPr>
        <p:txBody>
          <a:bodyPr wrap="square" rtlCol="0">
            <a:spAutoFit/>
          </a:bodyPr>
          <a:lstStyle/>
          <a:p>
            <a:pPr algn="ctr"/>
            <a:r>
              <a:rPr lang="en-GB" dirty="0"/>
              <a:t>The </a:t>
            </a:r>
            <a:r>
              <a:rPr lang="en-GB" b="1" dirty="0">
                <a:solidFill>
                  <a:srgbClr val="C00000"/>
                </a:solidFill>
              </a:rPr>
              <a:t>resurrection</a:t>
            </a:r>
            <a:r>
              <a:rPr lang="en-GB" dirty="0"/>
              <a:t> and </a:t>
            </a:r>
            <a:r>
              <a:rPr lang="en-GB" b="1" dirty="0">
                <a:solidFill>
                  <a:srgbClr val="C00000"/>
                </a:solidFill>
              </a:rPr>
              <a:t>crucifixion</a:t>
            </a:r>
            <a:r>
              <a:rPr lang="en-GB" dirty="0"/>
              <a:t> influences </a:t>
            </a:r>
            <a:r>
              <a:rPr lang="en-GB" b="1" dirty="0">
                <a:solidFill>
                  <a:srgbClr val="C00000"/>
                </a:solidFill>
              </a:rPr>
              <a:t>culture</a:t>
            </a:r>
            <a:r>
              <a:rPr lang="en-GB" dirty="0"/>
              <a:t> – people now ask God for </a:t>
            </a:r>
            <a:r>
              <a:rPr lang="en-GB" b="1" dirty="0">
                <a:solidFill>
                  <a:srgbClr val="C00000"/>
                </a:solidFill>
              </a:rPr>
              <a:t>forgiveness</a:t>
            </a:r>
            <a:r>
              <a:rPr lang="en-GB" dirty="0"/>
              <a:t> around </a:t>
            </a:r>
            <a:r>
              <a:rPr lang="en-GB" b="1" dirty="0">
                <a:solidFill>
                  <a:srgbClr val="C00000"/>
                </a:solidFill>
              </a:rPr>
              <a:t>Easter</a:t>
            </a:r>
            <a:r>
              <a:rPr lang="en-GB" dirty="0"/>
              <a:t> time.</a:t>
            </a:r>
          </a:p>
        </p:txBody>
      </p:sp>
      <p:cxnSp>
        <p:nvCxnSpPr>
          <p:cNvPr id="10" name="Straight Arrow Connector 9"/>
          <p:cNvCxnSpPr/>
          <p:nvPr/>
        </p:nvCxnSpPr>
        <p:spPr>
          <a:xfrm flipH="1" flipV="1">
            <a:off x="3099722" y="1556792"/>
            <a:ext cx="752198" cy="792089"/>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stCxn id="2" idx="3"/>
          </p:cNvCxnSpPr>
          <p:nvPr/>
        </p:nvCxnSpPr>
        <p:spPr>
          <a:xfrm flipV="1">
            <a:off x="4574827" y="1081057"/>
            <a:ext cx="331302" cy="1168129"/>
          </a:xfrm>
          <a:prstGeom prst="straightConnector1">
            <a:avLst/>
          </a:prstGeom>
          <a:ln w="571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4936385" y="4639904"/>
            <a:ext cx="872555" cy="371972"/>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V="1">
            <a:off x="6048790" y="2026957"/>
            <a:ext cx="901449" cy="365061"/>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H="1">
            <a:off x="2699792" y="4530142"/>
            <a:ext cx="651958" cy="606028"/>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stCxn id="2" idx="2"/>
          </p:cNvCxnSpPr>
          <p:nvPr/>
        </p:nvCxnSpPr>
        <p:spPr>
          <a:xfrm flipH="1" flipV="1">
            <a:off x="2145409" y="3393157"/>
            <a:ext cx="604605" cy="35843"/>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4248839" y="5803523"/>
            <a:ext cx="4572000" cy="923330"/>
          </a:xfrm>
          <a:prstGeom prst="rect">
            <a:avLst/>
          </a:prstGeom>
          <a:solidFill>
            <a:srgbClr val="7030A0"/>
          </a:solidFill>
          <a:ln w="76200">
            <a:solidFill>
              <a:srgbClr val="FF3399"/>
            </a:solidFill>
          </a:ln>
        </p:spPr>
        <p:txBody>
          <a:bodyPr>
            <a:spAutoFit/>
          </a:bodyPr>
          <a:lstStyle/>
          <a:p>
            <a:r>
              <a:rPr lang="en-GB" b="1" u="sng" dirty="0">
                <a:solidFill>
                  <a:schemeClr val="bg1"/>
                </a:solidFill>
              </a:rPr>
              <a:t>Atone</a:t>
            </a:r>
            <a:r>
              <a:rPr lang="en-GB" dirty="0">
                <a:solidFill>
                  <a:schemeClr val="bg1"/>
                </a:solidFill>
              </a:rPr>
              <a:t> = pay the price for/make amends for/make up for. Our sins were buried with Jesus.</a:t>
            </a:r>
          </a:p>
        </p:txBody>
      </p:sp>
      <p:pic>
        <p:nvPicPr>
          <p:cNvPr id="21" name="Picture 2" descr="Download and share clipart about Key Clip Art Keys Clipart - Key Clipart,  Find more high quality free transparent png c… | Clip art, Winter pictures,  Clipart image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5382187">
            <a:off x="8111518" y="5626862"/>
            <a:ext cx="921086" cy="921086"/>
          </a:xfrm>
          <a:prstGeom prst="rect">
            <a:avLst/>
          </a:prstGeom>
          <a:noFill/>
          <a:extLst>
            <a:ext uri="{909E8E84-426E-40DD-AFC4-6F175D3DCCD1}">
              <a14:hiddenFill xmlns:a14="http://schemas.microsoft.com/office/drawing/2010/main">
                <a:solidFill>
                  <a:srgbClr val="FFFFFF"/>
                </a:solidFill>
              </a14:hiddenFill>
            </a:ext>
          </a:extLst>
        </p:spPr>
      </p:pic>
      <p:sp>
        <p:nvSpPr>
          <p:cNvPr id="22" name="TextBox 21"/>
          <p:cNvSpPr txBox="1"/>
          <p:nvPr/>
        </p:nvSpPr>
        <p:spPr>
          <a:xfrm>
            <a:off x="6933723" y="3136468"/>
            <a:ext cx="2089550" cy="1200329"/>
          </a:xfrm>
          <a:prstGeom prst="rect">
            <a:avLst/>
          </a:prstGeom>
          <a:solidFill>
            <a:schemeClr val="accent4">
              <a:lumMod val="40000"/>
              <a:lumOff val="60000"/>
            </a:schemeClr>
          </a:solidFill>
        </p:spPr>
        <p:txBody>
          <a:bodyPr wrap="square" rtlCol="0">
            <a:spAutoFit/>
          </a:bodyPr>
          <a:lstStyle/>
          <a:p>
            <a:pPr algn="ctr"/>
            <a:r>
              <a:rPr lang="en-GB" dirty="0"/>
              <a:t>Without the  </a:t>
            </a:r>
            <a:r>
              <a:rPr lang="en-GB" b="1" dirty="0">
                <a:solidFill>
                  <a:srgbClr val="C00000"/>
                </a:solidFill>
              </a:rPr>
              <a:t>resurrection</a:t>
            </a:r>
            <a:r>
              <a:rPr lang="en-GB" dirty="0"/>
              <a:t> there would be  </a:t>
            </a:r>
            <a:r>
              <a:rPr lang="en-GB" b="1" dirty="0">
                <a:solidFill>
                  <a:srgbClr val="C00000"/>
                </a:solidFill>
              </a:rPr>
              <a:t>no Christian faith.</a:t>
            </a:r>
            <a:endParaRPr lang="en-GB" dirty="0"/>
          </a:p>
        </p:txBody>
      </p:sp>
      <p:cxnSp>
        <p:nvCxnSpPr>
          <p:cNvPr id="23" name="Straight Arrow Connector 22"/>
          <p:cNvCxnSpPr/>
          <p:nvPr/>
        </p:nvCxnSpPr>
        <p:spPr>
          <a:xfrm>
            <a:off x="6048790" y="3837818"/>
            <a:ext cx="901449" cy="146947"/>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19356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fade">
                                      <p:cBhvr>
                                        <p:cTn id="15" dur="500"/>
                                        <p:tgtEl>
                                          <p:spTgt spid="20"/>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500"/>
                                        <p:tgtEl>
                                          <p:spTgt spid="3"/>
                                        </p:tgtEl>
                                      </p:cBhvr>
                                    </p:animEffect>
                                  </p:childTnLst>
                                </p:cTn>
                              </p:par>
                              <p:par>
                                <p:cTn id="24" presetID="10" presetClass="entr" presetSubtype="0" fill="hold"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500"/>
                                        <p:tgtEl>
                                          <p:spTgt spid="10"/>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fade">
                                      <p:cBhvr>
                                        <p:cTn id="31" dur="500"/>
                                        <p:tgtEl>
                                          <p:spTgt spid="17"/>
                                        </p:tgtEl>
                                      </p:cBhvr>
                                    </p:animEffect>
                                  </p:childTnLst>
                                </p:cTn>
                              </p:par>
                              <p:par>
                                <p:cTn id="32" presetID="10" presetClass="entr" presetSubtype="0" fill="hold" nodeType="withEffect">
                                  <p:stCondLst>
                                    <p:cond delay="0"/>
                                  </p:stCondLst>
                                  <p:childTnLst>
                                    <p:set>
                                      <p:cBhvr>
                                        <p:cTn id="33" dur="1" fill="hold">
                                          <p:stCondLst>
                                            <p:cond delay="0"/>
                                          </p:stCondLst>
                                        </p:cTn>
                                        <p:tgtEl>
                                          <p:spTgt spid="21"/>
                                        </p:tgtEl>
                                        <p:attrNameLst>
                                          <p:attrName>style.visibility</p:attrName>
                                        </p:attrNameLst>
                                      </p:cBhvr>
                                      <p:to>
                                        <p:strVal val="visible"/>
                                      </p:to>
                                    </p:set>
                                    <p:animEffect transition="in" filter="fade">
                                      <p:cBhvr>
                                        <p:cTn id="34" dur="500"/>
                                        <p:tgtEl>
                                          <p:spTgt spid="21"/>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500"/>
                                        <p:tgtEl>
                                          <p:spTgt spid="6"/>
                                        </p:tgtEl>
                                      </p:cBhvr>
                                    </p:animEffect>
                                  </p:childTnLst>
                                </p:cTn>
                              </p:par>
                              <p:par>
                                <p:cTn id="40" presetID="10" presetClass="entr" presetSubtype="0" fill="hold" nodeType="with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fade">
                                      <p:cBhvr>
                                        <p:cTn id="42" dur="500"/>
                                        <p:tgtEl>
                                          <p:spTgt spid="12"/>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fade">
                                      <p:cBhvr>
                                        <p:cTn id="47" dur="500"/>
                                        <p:tgtEl>
                                          <p:spTgt spid="16"/>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7"/>
                                        </p:tgtEl>
                                        <p:attrNameLst>
                                          <p:attrName>style.visibility</p:attrName>
                                        </p:attrNameLst>
                                      </p:cBhvr>
                                      <p:to>
                                        <p:strVal val="visible"/>
                                      </p:to>
                                    </p:set>
                                    <p:animEffect transition="in" filter="fade">
                                      <p:cBhvr>
                                        <p:cTn id="50" dur="500"/>
                                        <p:tgtEl>
                                          <p:spTgt spid="7"/>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fade">
                                      <p:cBhvr>
                                        <p:cTn id="55" dur="500"/>
                                        <p:tgtEl>
                                          <p:spTgt spid="23"/>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22"/>
                                        </p:tgtEl>
                                        <p:attrNameLst>
                                          <p:attrName>style.visibility</p:attrName>
                                        </p:attrNameLst>
                                      </p:cBhvr>
                                      <p:to>
                                        <p:strVal val="visible"/>
                                      </p:to>
                                    </p:set>
                                    <p:animEffect transition="in" filter="fade">
                                      <p:cBhvr>
                                        <p:cTn id="58" dur="500"/>
                                        <p:tgtEl>
                                          <p:spTgt spid="22"/>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nodeType="click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fade">
                                      <p:cBhvr>
                                        <p:cTn id="63" dur="500"/>
                                        <p:tgtEl>
                                          <p:spTgt spid="14"/>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5"/>
                                        </p:tgtEl>
                                        <p:attrNameLst>
                                          <p:attrName>style.visibility</p:attrName>
                                        </p:attrNameLst>
                                      </p:cBhvr>
                                      <p:to>
                                        <p:strVal val="visible"/>
                                      </p:to>
                                    </p:set>
                                    <p:animEffect transition="in" filter="fade">
                                      <p:cBhvr>
                                        <p:cTn id="6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P spid="17" grpId="0" animBg="1"/>
      <p:bldP spid="2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520" y="404664"/>
            <a:ext cx="8712967" cy="830997"/>
          </a:xfrm>
          <a:prstGeom prst="rect">
            <a:avLst/>
          </a:prstGeom>
          <a:solidFill>
            <a:srgbClr val="7030A0"/>
          </a:solidFill>
          <a:ln w="76200">
            <a:solidFill>
              <a:srgbClr val="FF3399"/>
            </a:solidFill>
          </a:ln>
        </p:spPr>
        <p:txBody>
          <a:bodyPr wrap="square">
            <a:spAutoFit/>
          </a:bodyPr>
          <a:lstStyle/>
          <a:p>
            <a:pPr algn="ctr"/>
            <a:r>
              <a:rPr lang="en-GB" sz="4800" b="1" u="sng" dirty="0">
                <a:solidFill>
                  <a:schemeClr val="bg1"/>
                </a:solidFill>
              </a:rPr>
              <a:t>Interpretations of ‘resurrection’</a:t>
            </a:r>
            <a:endParaRPr lang="en-GB" sz="4800" dirty="0">
              <a:solidFill>
                <a:schemeClr val="bg1"/>
              </a:solidFill>
            </a:endParaRPr>
          </a:p>
        </p:txBody>
      </p:sp>
      <p:sp>
        <p:nvSpPr>
          <p:cNvPr id="4" name="TextBox 3"/>
          <p:cNvSpPr txBox="1"/>
          <p:nvPr/>
        </p:nvSpPr>
        <p:spPr>
          <a:xfrm>
            <a:off x="755576" y="1607895"/>
            <a:ext cx="7488832" cy="954107"/>
          </a:xfrm>
          <a:prstGeom prst="rect">
            <a:avLst/>
          </a:prstGeom>
          <a:solidFill>
            <a:srgbClr val="FF3399"/>
          </a:solidFill>
          <a:ln w="76200">
            <a:solidFill>
              <a:srgbClr val="7030A0"/>
            </a:solidFill>
          </a:ln>
        </p:spPr>
        <p:txBody>
          <a:bodyPr wrap="square" rtlCol="0">
            <a:spAutoFit/>
          </a:bodyPr>
          <a:lstStyle/>
          <a:p>
            <a:pPr algn="ctr"/>
            <a:r>
              <a:rPr lang="en-US" sz="2800" b="1" dirty="0"/>
              <a:t>There are different beliefs about what happens when a person who has died is resurrected.  </a:t>
            </a:r>
            <a:endParaRPr lang="en-GB" sz="2800" b="1" dirty="0"/>
          </a:p>
        </p:txBody>
      </p:sp>
      <p:sp>
        <p:nvSpPr>
          <p:cNvPr id="5" name="TextBox 4"/>
          <p:cNvSpPr txBox="1"/>
          <p:nvPr/>
        </p:nvSpPr>
        <p:spPr>
          <a:xfrm>
            <a:off x="179512" y="3127859"/>
            <a:ext cx="2592288" cy="1938992"/>
          </a:xfrm>
          <a:prstGeom prst="rect">
            <a:avLst/>
          </a:prstGeom>
          <a:solidFill>
            <a:srgbClr val="FFCCFF"/>
          </a:solidFill>
        </p:spPr>
        <p:txBody>
          <a:bodyPr wrap="square" rtlCol="0">
            <a:spAutoFit/>
          </a:bodyPr>
          <a:lstStyle/>
          <a:p>
            <a:pPr algn="ctr"/>
            <a:r>
              <a:rPr lang="en-US" sz="2400" b="1" dirty="0"/>
              <a:t>Some believe that a person’s soul is resurrected very soon after death occurs. </a:t>
            </a:r>
            <a:endParaRPr lang="en-GB" sz="2400" b="1" dirty="0"/>
          </a:p>
        </p:txBody>
      </p:sp>
      <p:sp>
        <p:nvSpPr>
          <p:cNvPr id="6" name="TextBox 5"/>
          <p:cNvSpPr txBox="1"/>
          <p:nvPr/>
        </p:nvSpPr>
        <p:spPr>
          <a:xfrm>
            <a:off x="3203848" y="2934236"/>
            <a:ext cx="2376264" cy="2677656"/>
          </a:xfrm>
          <a:prstGeom prst="rect">
            <a:avLst/>
          </a:prstGeom>
          <a:solidFill>
            <a:srgbClr val="FFCCFF"/>
          </a:solidFill>
        </p:spPr>
        <p:txBody>
          <a:bodyPr wrap="square" rtlCol="0">
            <a:spAutoFit/>
          </a:bodyPr>
          <a:lstStyle/>
          <a:p>
            <a:pPr algn="ctr"/>
            <a:r>
              <a:rPr lang="en-US" sz="2400" b="1" dirty="0"/>
              <a:t>Others believe that some time in the future, when Jesus returns to judge, the dead will be raised.</a:t>
            </a:r>
            <a:endParaRPr lang="en-GB" sz="2400" b="1" dirty="0"/>
          </a:p>
        </p:txBody>
      </p:sp>
      <p:sp>
        <p:nvSpPr>
          <p:cNvPr id="7" name="TextBox 6"/>
          <p:cNvSpPr txBox="1"/>
          <p:nvPr/>
        </p:nvSpPr>
        <p:spPr>
          <a:xfrm>
            <a:off x="6228184" y="2934236"/>
            <a:ext cx="2376264" cy="2862322"/>
          </a:xfrm>
          <a:prstGeom prst="rect">
            <a:avLst/>
          </a:prstGeom>
          <a:solidFill>
            <a:srgbClr val="FFCCFF"/>
          </a:solidFill>
        </p:spPr>
        <p:txBody>
          <a:bodyPr wrap="square" rtlCol="0">
            <a:spAutoFit/>
          </a:bodyPr>
          <a:lstStyle/>
          <a:p>
            <a:pPr algn="ctr"/>
            <a:r>
              <a:rPr lang="en-US" b="1" dirty="0"/>
              <a:t>The Catholic and some Orthodox Churches are clear that this resurrection will be a bodily one and will once again receive their old body but transformed into a glorified state in which suffering will not exist.</a:t>
            </a:r>
            <a:endParaRPr lang="en-GB" b="1" dirty="0"/>
          </a:p>
        </p:txBody>
      </p:sp>
    </p:spTree>
    <p:extLst>
      <p:ext uri="{BB962C8B-B14F-4D97-AF65-F5344CB8AC3E}">
        <p14:creationId xmlns:p14="http://schemas.microsoft.com/office/powerpoint/2010/main" val="4030086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39552" y="188640"/>
            <a:ext cx="8136904" cy="3108543"/>
          </a:xfrm>
          <a:prstGeom prst="rect">
            <a:avLst/>
          </a:prstGeom>
          <a:solidFill>
            <a:srgbClr val="FFCCFF"/>
          </a:solidFill>
        </p:spPr>
        <p:txBody>
          <a:bodyPr wrap="square" rtlCol="0">
            <a:spAutoFit/>
          </a:bodyPr>
          <a:lstStyle/>
          <a:p>
            <a:pPr algn="ctr"/>
            <a:r>
              <a:rPr lang="en-US" sz="2800" b="1" dirty="0"/>
              <a:t>‘The crucifixion is more important to Christians than the resurrection’</a:t>
            </a:r>
          </a:p>
          <a:p>
            <a:r>
              <a:rPr lang="en-US" sz="2800" dirty="0"/>
              <a:t>Evaluate this statement, in your answer you should:</a:t>
            </a:r>
          </a:p>
          <a:p>
            <a:pPr marL="457200" indent="-457200">
              <a:buFont typeface="Arial" panose="020B0604020202020204" pitchFamily="34" charset="0"/>
              <a:buChar char="•"/>
            </a:pPr>
            <a:r>
              <a:rPr lang="en-US" sz="2800" dirty="0"/>
              <a:t>Refer to Christian teaching</a:t>
            </a:r>
          </a:p>
          <a:p>
            <a:pPr marL="457200" indent="-457200">
              <a:buFont typeface="Arial" panose="020B0604020202020204" pitchFamily="34" charset="0"/>
              <a:buChar char="•"/>
            </a:pPr>
            <a:r>
              <a:rPr lang="en-US" sz="2800" dirty="0"/>
              <a:t>Give detailed judgements to support this statement</a:t>
            </a:r>
          </a:p>
          <a:p>
            <a:pPr marL="457200" indent="-457200">
              <a:buFont typeface="Arial" panose="020B0604020202020204" pitchFamily="34" charset="0"/>
              <a:buChar char="•"/>
            </a:pPr>
            <a:r>
              <a:rPr lang="en-US" sz="2800" dirty="0"/>
              <a:t>Give detailed arguments to support a different view</a:t>
            </a:r>
          </a:p>
          <a:p>
            <a:pPr marL="457200" indent="-457200">
              <a:buFont typeface="Arial" panose="020B0604020202020204" pitchFamily="34" charset="0"/>
              <a:buChar char="•"/>
            </a:pPr>
            <a:r>
              <a:rPr lang="en-US" sz="2800" dirty="0"/>
              <a:t>Reach a justified conclusion</a:t>
            </a:r>
            <a:endParaRPr lang="en-GB" sz="2800" dirty="0"/>
          </a:p>
        </p:txBody>
      </p:sp>
    </p:spTree>
    <p:extLst>
      <p:ext uri="{BB962C8B-B14F-4D97-AF65-F5344CB8AC3E}">
        <p14:creationId xmlns:p14="http://schemas.microsoft.com/office/powerpoint/2010/main" val="9587312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229600" cy="1680442"/>
          </a:xfrm>
          <a:solidFill>
            <a:srgbClr val="7030A0"/>
          </a:solidFill>
        </p:spPr>
        <p:txBody>
          <a:bodyPr>
            <a:noAutofit/>
          </a:bodyPr>
          <a:lstStyle/>
          <a:p>
            <a:r>
              <a:rPr lang="en-GB" sz="6000" b="1" dirty="0">
                <a:solidFill>
                  <a:schemeClr val="bg1"/>
                </a:solidFill>
              </a:rPr>
              <a:t>Why is the cross so important to Christians?</a:t>
            </a:r>
          </a:p>
        </p:txBody>
      </p:sp>
      <p:pic>
        <p:nvPicPr>
          <p:cNvPr id="2050" name="Picture 2" descr="Image result for cros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87824" y="1844824"/>
            <a:ext cx="3096344" cy="4628878"/>
          </a:xfrm>
          <a:prstGeom prst="rect">
            <a:avLst/>
          </a:prstGeom>
          <a:noFill/>
          <a:extLst>
            <a:ext uri="{909E8E84-426E-40DD-AFC4-6F175D3DCCD1}">
              <a14:hiddenFill xmlns:a14="http://schemas.microsoft.com/office/drawing/2010/main">
                <a:solidFill>
                  <a:srgbClr val="FFFFFF"/>
                </a:solidFill>
              </a14:hiddenFill>
            </a:ext>
          </a:extLst>
        </p:spPr>
      </p:pic>
      <p:sp>
        <p:nvSpPr>
          <p:cNvPr id="3" name="Rounded Rectangle 2"/>
          <p:cNvSpPr/>
          <p:nvPr/>
        </p:nvSpPr>
        <p:spPr>
          <a:xfrm>
            <a:off x="395536" y="4365104"/>
            <a:ext cx="2736304" cy="1944216"/>
          </a:xfrm>
          <a:prstGeom prst="roundRect">
            <a:avLst/>
          </a:prstGeom>
          <a:ln w="38100"/>
        </p:spPr>
        <p:style>
          <a:lnRef idx="2">
            <a:schemeClr val="accent3"/>
          </a:lnRef>
          <a:fillRef idx="1">
            <a:schemeClr val="lt1"/>
          </a:fillRef>
          <a:effectRef idx="0">
            <a:schemeClr val="accent3"/>
          </a:effectRef>
          <a:fontRef idx="minor">
            <a:schemeClr val="dk1"/>
          </a:fontRef>
        </p:style>
        <p:txBody>
          <a:bodyPr rtlCol="0" anchor="ctr"/>
          <a:lstStyle/>
          <a:p>
            <a:pPr algn="ctr"/>
            <a:r>
              <a:rPr lang="en-GB" sz="2400" b="1" dirty="0"/>
              <a:t>CRUCIFIXION</a:t>
            </a:r>
          </a:p>
          <a:p>
            <a:pPr algn="ctr"/>
            <a:endParaRPr lang="en-GB" sz="2400" b="1" dirty="0"/>
          </a:p>
          <a:p>
            <a:pPr algn="ctr"/>
            <a:r>
              <a:rPr lang="en-GB" sz="2400" b="1" dirty="0"/>
              <a:t>The killing of Jesus upon the cross.</a:t>
            </a:r>
          </a:p>
        </p:txBody>
      </p:sp>
      <p:sp>
        <p:nvSpPr>
          <p:cNvPr id="5" name="Rounded Rectangle 4"/>
          <p:cNvSpPr/>
          <p:nvPr/>
        </p:nvSpPr>
        <p:spPr>
          <a:xfrm>
            <a:off x="6023562" y="4355698"/>
            <a:ext cx="2736304" cy="1944216"/>
          </a:xfrm>
          <a:prstGeom prst="roundRect">
            <a:avLst/>
          </a:prstGeom>
          <a:ln w="38100"/>
        </p:spPr>
        <p:style>
          <a:lnRef idx="2">
            <a:schemeClr val="accent3"/>
          </a:lnRef>
          <a:fillRef idx="1">
            <a:schemeClr val="lt1"/>
          </a:fillRef>
          <a:effectRef idx="0">
            <a:schemeClr val="accent3"/>
          </a:effectRef>
          <a:fontRef idx="minor">
            <a:schemeClr val="dk1"/>
          </a:fontRef>
        </p:style>
        <p:txBody>
          <a:bodyPr rtlCol="0" anchor="ctr"/>
          <a:lstStyle/>
          <a:p>
            <a:pPr algn="ctr"/>
            <a:r>
              <a:rPr lang="en-GB" sz="3200" b="1" dirty="0"/>
              <a:t>Crux</a:t>
            </a:r>
          </a:p>
          <a:p>
            <a:pPr algn="ctr"/>
            <a:r>
              <a:rPr lang="en-GB" sz="3200" b="1" dirty="0"/>
              <a:t>Cruz</a:t>
            </a:r>
          </a:p>
          <a:p>
            <a:pPr algn="ctr"/>
            <a:r>
              <a:rPr lang="en-GB" sz="3200" b="1" dirty="0"/>
              <a:t>Crucify</a:t>
            </a:r>
          </a:p>
        </p:txBody>
      </p:sp>
      <p:sp>
        <p:nvSpPr>
          <p:cNvPr id="4" name="Rectangle 3"/>
          <p:cNvSpPr/>
          <p:nvPr/>
        </p:nvSpPr>
        <p:spPr>
          <a:xfrm>
            <a:off x="3239852" y="2708920"/>
            <a:ext cx="2592288" cy="2308324"/>
          </a:xfrm>
          <a:prstGeom prst="rect">
            <a:avLst/>
          </a:prstGeom>
          <a:solidFill>
            <a:srgbClr val="7030A0"/>
          </a:solidFill>
        </p:spPr>
        <p:txBody>
          <a:bodyPr wrap="square">
            <a:spAutoFit/>
          </a:bodyPr>
          <a:lstStyle/>
          <a:p>
            <a:pPr algn="ctr"/>
            <a:r>
              <a:rPr lang="en-GB" sz="2400" b="1" dirty="0">
                <a:solidFill>
                  <a:schemeClr val="bg1"/>
                </a:solidFill>
                <a:latin typeface="Comic Sans MS" panose="030F0702030302020204" pitchFamily="66" charset="0"/>
              </a:rPr>
              <a:t>Why might it comfort them to always remember the sacrifice he made?</a:t>
            </a:r>
          </a:p>
        </p:txBody>
      </p:sp>
    </p:spTree>
    <p:extLst>
      <p:ext uri="{BB962C8B-B14F-4D97-AF65-F5344CB8AC3E}">
        <p14:creationId xmlns:p14="http://schemas.microsoft.com/office/powerpoint/2010/main" val="1513431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a:blip r:embed="rId3" cstate="print">
            <a:clrChange>
              <a:clrFrom>
                <a:srgbClr val="FFFFFD"/>
              </a:clrFrom>
              <a:clrTo>
                <a:srgbClr val="FFFFFD">
                  <a:alpha val="0"/>
                </a:srgbClr>
              </a:clrTo>
            </a:clrChange>
            <a:extLst>
              <a:ext uri="{28A0092B-C50C-407E-A947-70E740481C1C}">
                <a14:useLocalDpi xmlns:a14="http://schemas.microsoft.com/office/drawing/2010/main" val="0"/>
              </a:ext>
            </a:extLst>
          </a:blip>
          <a:stretch>
            <a:fillRect/>
          </a:stretch>
        </p:blipFill>
        <p:spPr>
          <a:xfrm flipH="1">
            <a:off x="7236296" y="5041464"/>
            <a:ext cx="1907704" cy="2067568"/>
          </a:xfrm>
          <a:prstGeom prst="rect">
            <a:avLst/>
          </a:prstGeom>
        </p:spPr>
      </p:pic>
      <p:pic>
        <p:nvPicPr>
          <p:cNvPr id="14" name="Picture 13"/>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4301" y="5269726"/>
            <a:ext cx="1600572" cy="1600572"/>
          </a:xfrm>
          <a:prstGeom prst="rect">
            <a:avLst/>
          </a:prstGeom>
        </p:spPr>
      </p:pic>
      <p:sp>
        <p:nvSpPr>
          <p:cNvPr id="2" name="Title 1"/>
          <p:cNvSpPr>
            <a:spLocks noGrp="1"/>
          </p:cNvSpPr>
          <p:nvPr>
            <p:ph type="title"/>
          </p:nvPr>
        </p:nvSpPr>
        <p:spPr>
          <a:xfrm>
            <a:off x="457200" y="140494"/>
            <a:ext cx="8229600" cy="1143000"/>
          </a:xfrm>
          <a:solidFill>
            <a:srgbClr val="7030A0"/>
          </a:solidFill>
        </p:spPr>
        <p:txBody>
          <a:bodyPr>
            <a:normAutofit/>
          </a:bodyPr>
          <a:lstStyle/>
          <a:p>
            <a:r>
              <a:rPr lang="en-GB" sz="6000" b="1" dirty="0">
                <a:solidFill>
                  <a:schemeClr val="bg1"/>
                </a:solidFill>
              </a:rPr>
              <a:t>Did Jesus deserve to die?</a:t>
            </a:r>
          </a:p>
        </p:txBody>
      </p:sp>
      <p:graphicFrame>
        <p:nvGraphicFramePr>
          <p:cNvPr id="7" name="Table 6"/>
          <p:cNvGraphicFramePr>
            <a:graphicFrameLocks noGrp="1"/>
          </p:cNvGraphicFramePr>
          <p:nvPr/>
        </p:nvGraphicFramePr>
        <p:xfrm>
          <a:off x="647564" y="1484784"/>
          <a:ext cx="7848872" cy="694825"/>
        </p:xfrm>
        <a:graphic>
          <a:graphicData uri="http://schemas.openxmlformats.org/drawingml/2006/table">
            <a:tbl>
              <a:tblPr firstRow="1" bandRow="1">
                <a:tableStyleId>{5C22544A-7EE6-4342-B048-85BDC9FD1C3A}</a:tableStyleId>
              </a:tblPr>
              <a:tblGrid>
                <a:gridCol w="3924436">
                  <a:extLst>
                    <a:ext uri="{9D8B030D-6E8A-4147-A177-3AD203B41FA5}">
                      <a16:colId xmlns:a16="http://schemas.microsoft.com/office/drawing/2014/main" val="4123316041"/>
                    </a:ext>
                  </a:extLst>
                </a:gridCol>
                <a:gridCol w="3924436">
                  <a:extLst>
                    <a:ext uri="{9D8B030D-6E8A-4147-A177-3AD203B41FA5}">
                      <a16:colId xmlns:a16="http://schemas.microsoft.com/office/drawing/2014/main" val="4210187336"/>
                    </a:ext>
                  </a:extLst>
                </a:gridCol>
              </a:tblGrid>
              <a:tr h="69482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Yes, he was disrupting the peace!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No, he was innocent and good!</a:t>
                      </a:r>
                    </a:p>
                  </a:txBody>
                  <a:tcPr/>
                </a:tc>
                <a:extLst>
                  <a:ext uri="{0D108BD9-81ED-4DB2-BD59-A6C34878D82A}">
                    <a16:rowId xmlns:a16="http://schemas.microsoft.com/office/drawing/2014/main" val="100496527"/>
                  </a:ext>
                </a:extLst>
              </a:tr>
            </a:tbl>
          </a:graphicData>
        </a:graphic>
      </p:graphicFrame>
      <p:graphicFrame>
        <p:nvGraphicFramePr>
          <p:cNvPr id="12" name="Table 11"/>
          <p:cNvGraphicFramePr>
            <a:graphicFrameLocks noGrp="1"/>
          </p:cNvGraphicFramePr>
          <p:nvPr/>
        </p:nvGraphicFramePr>
        <p:xfrm>
          <a:off x="647564" y="1484784"/>
          <a:ext cx="7848872" cy="694825"/>
        </p:xfrm>
        <a:graphic>
          <a:graphicData uri="http://schemas.openxmlformats.org/drawingml/2006/table">
            <a:tbl>
              <a:tblPr firstRow="1" bandRow="1">
                <a:tableStyleId>{5C22544A-7EE6-4342-B048-85BDC9FD1C3A}</a:tableStyleId>
              </a:tblPr>
              <a:tblGrid>
                <a:gridCol w="3924436">
                  <a:extLst>
                    <a:ext uri="{9D8B030D-6E8A-4147-A177-3AD203B41FA5}">
                      <a16:colId xmlns:a16="http://schemas.microsoft.com/office/drawing/2014/main" val="4123316041"/>
                    </a:ext>
                  </a:extLst>
                </a:gridCol>
                <a:gridCol w="3924436">
                  <a:extLst>
                    <a:ext uri="{9D8B030D-6E8A-4147-A177-3AD203B41FA5}">
                      <a16:colId xmlns:a16="http://schemas.microsoft.com/office/drawing/2014/main" val="4210187336"/>
                    </a:ext>
                  </a:extLst>
                </a:gridCol>
              </a:tblGrid>
              <a:tr h="69482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dirty="0"/>
                        <a:t>Yes, he was disrupting the peace!</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dirty="0"/>
                        <a:t>No, he was innocent and good!</a:t>
                      </a:r>
                    </a:p>
                  </a:txBody>
                  <a:tcPr anchor="ctr"/>
                </a:tc>
                <a:extLst>
                  <a:ext uri="{0D108BD9-81ED-4DB2-BD59-A6C34878D82A}">
                    <a16:rowId xmlns:a16="http://schemas.microsoft.com/office/drawing/2014/main" val="100496527"/>
                  </a:ext>
                </a:extLst>
              </a:tr>
            </a:tbl>
          </a:graphicData>
        </a:graphic>
      </p:graphicFrame>
      <p:graphicFrame>
        <p:nvGraphicFramePr>
          <p:cNvPr id="13" name="Table 12"/>
          <p:cNvGraphicFramePr>
            <a:graphicFrameLocks noGrp="1"/>
          </p:cNvGraphicFramePr>
          <p:nvPr>
            <p:extLst>
              <p:ext uri="{D42A27DB-BD31-4B8C-83A1-F6EECF244321}">
                <p14:modId xmlns:p14="http://schemas.microsoft.com/office/powerpoint/2010/main" val="2221074373"/>
              </p:ext>
            </p:extLst>
          </p:nvPr>
        </p:nvGraphicFramePr>
        <p:xfrm>
          <a:off x="647564" y="2209536"/>
          <a:ext cx="7848872" cy="1346654"/>
        </p:xfrm>
        <a:graphic>
          <a:graphicData uri="http://schemas.openxmlformats.org/drawingml/2006/table">
            <a:tbl>
              <a:tblPr firstRow="1" bandRow="1">
                <a:tableStyleId>{69CF1AB2-1976-4502-BF36-3FF5EA218861}</a:tableStyleId>
              </a:tblPr>
              <a:tblGrid>
                <a:gridCol w="3924436">
                  <a:extLst>
                    <a:ext uri="{9D8B030D-6E8A-4147-A177-3AD203B41FA5}">
                      <a16:colId xmlns:a16="http://schemas.microsoft.com/office/drawing/2014/main" val="4123316041"/>
                    </a:ext>
                  </a:extLst>
                </a:gridCol>
                <a:gridCol w="3924436">
                  <a:extLst>
                    <a:ext uri="{9D8B030D-6E8A-4147-A177-3AD203B41FA5}">
                      <a16:colId xmlns:a16="http://schemas.microsoft.com/office/drawing/2014/main" val="4210187336"/>
                    </a:ext>
                  </a:extLst>
                </a:gridCol>
              </a:tblGrid>
              <a:tr h="134665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0" b="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0" b="0" dirty="0"/>
                    </a:p>
                  </a:txBody>
                  <a:tcPr/>
                </a:tc>
                <a:extLst>
                  <a:ext uri="{0D108BD9-81ED-4DB2-BD59-A6C34878D82A}">
                    <a16:rowId xmlns:a16="http://schemas.microsoft.com/office/drawing/2014/main" val="3575341642"/>
                  </a:ext>
                </a:extLst>
              </a:tr>
            </a:tbl>
          </a:graphicData>
        </a:graphic>
      </p:graphicFrame>
    </p:spTree>
    <p:extLst>
      <p:ext uri="{BB962C8B-B14F-4D97-AF65-F5344CB8AC3E}">
        <p14:creationId xmlns:p14="http://schemas.microsoft.com/office/powerpoint/2010/main" val="18951299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a:blip r:embed="rId3" cstate="print">
            <a:clrChange>
              <a:clrFrom>
                <a:srgbClr val="FFFFFD"/>
              </a:clrFrom>
              <a:clrTo>
                <a:srgbClr val="FFFFFD">
                  <a:alpha val="0"/>
                </a:srgbClr>
              </a:clrTo>
            </a:clrChange>
            <a:extLst>
              <a:ext uri="{28A0092B-C50C-407E-A947-70E740481C1C}">
                <a14:useLocalDpi xmlns:a14="http://schemas.microsoft.com/office/drawing/2010/main" val="0"/>
              </a:ext>
            </a:extLst>
          </a:blip>
          <a:stretch>
            <a:fillRect/>
          </a:stretch>
        </p:blipFill>
        <p:spPr>
          <a:xfrm flipH="1">
            <a:off x="7236296" y="5041464"/>
            <a:ext cx="1907704" cy="2067568"/>
          </a:xfrm>
          <a:prstGeom prst="rect">
            <a:avLst/>
          </a:prstGeom>
        </p:spPr>
      </p:pic>
      <p:pic>
        <p:nvPicPr>
          <p:cNvPr id="14" name="Picture 13"/>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4301" y="5269726"/>
            <a:ext cx="1600572" cy="1600572"/>
          </a:xfrm>
          <a:prstGeom prst="rect">
            <a:avLst/>
          </a:prstGeom>
        </p:spPr>
      </p:pic>
      <p:sp>
        <p:nvSpPr>
          <p:cNvPr id="2" name="Title 1"/>
          <p:cNvSpPr>
            <a:spLocks noGrp="1"/>
          </p:cNvSpPr>
          <p:nvPr>
            <p:ph type="title"/>
          </p:nvPr>
        </p:nvSpPr>
        <p:spPr>
          <a:xfrm>
            <a:off x="457200" y="140494"/>
            <a:ext cx="8229600" cy="1143000"/>
          </a:xfrm>
          <a:solidFill>
            <a:srgbClr val="7030A0"/>
          </a:solidFill>
        </p:spPr>
        <p:txBody>
          <a:bodyPr>
            <a:normAutofit/>
          </a:bodyPr>
          <a:lstStyle/>
          <a:p>
            <a:r>
              <a:rPr lang="en-GB" sz="6000" b="1" dirty="0">
                <a:solidFill>
                  <a:schemeClr val="bg1"/>
                </a:solidFill>
              </a:rPr>
              <a:t>Did Jesus deserve to die?</a:t>
            </a:r>
          </a:p>
        </p:txBody>
      </p:sp>
      <p:graphicFrame>
        <p:nvGraphicFramePr>
          <p:cNvPr id="7" name="Table 6"/>
          <p:cNvGraphicFramePr>
            <a:graphicFrameLocks noGrp="1"/>
          </p:cNvGraphicFramePr>
          <p:nvPr>
            <p:extLst>
              <p:ext uri="{D42A27DB-BD31-4B8C-83A1-F6EECF244321}">
                <p14:modId xmlns:p14="http://schemas.microsoft.com/office/powerpoint/2010/main" val="478546384"/>
              </p:ext>
            </p:extLst>
          </p:nvPr>
        </p:nvGraphicFramePr>
        <p:xfrm>
          <a:off x="647564" y="1484784"/>
          <a:ext cx="7848872" cy="694825"/>
        </p:xfrm>
        <a:graphic>
          <a:graphicData uri="http://schemas.openxmlformats.org/drawingml/2006/table">
            <a:tbl>
              <a:tblPr firstRow="1" bandRow="1">
                <a:tableStyleId>{5C22544A-7EE6-4342-B048-85BDC9FD1C3A}</a:tableStyleId>
              </a:tblPr>
              <a:tblGrid>
                <a:gridCol w="3924436">
                  <a:extLst>
                    <a:ext uri="{9D8B030D-6E8A-4147-A177-3AD203B41FA5}">
                      <a16:colId xmlns:a16="http://schemas.microsoft.com/office/drawing/2014/main" val="4123316041"/>
                    </a:ext>
                  </a:extLst>
                </a:gridCol>
                <a:gridCol w="3924436">
                  <a:extLst>
                    <a:ext uri="{9D8B030D-6E8A-4147-A177-3AD203B41FA5}">
                      <a16:colId xmlns:a16="http://schemas.microsoft.com/office/drawing/2014/main" val="4210187336"/>
                    </a:ext>
                  </a:extLst>
                </a:gridCol>
              </a:tblGrid>
              <a:tr h="69482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Yes, he was disrupting the peace!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No, he was innocent and good!</a:t>
                      </a:r>
                    </a:p>
                  </a:txBody>
                  <a:tcPr/>
                </a:tc>
                <a:extLst>
                  <a:ext uri="{0D108BD9-81ED-4DB2-BD59-A6C34878D82A}">
                    <a16:rowId xmlns:a16="http://schemas.microsoft.com/office/drawing/2014/main" val="100496527"/>
                  </a:ext>
                </a:extLst>
              </a:tr>
            </a:tbl>
          </a:graphicData>
        </a:graphic>
      </p:graphicFrame>
      <p:graphicFrame>
        <p:nvGraphicFramePr>
          <p:cNvPr id="12" name="Table 11"/>
          <p:cNvGraphicFramePr>
            <a:graphicFrameLocks noGrp="1"/>
          </p:cNvGraphicFramePr>
          <p:nvPr>
            <p:extLst>
              <p:ext uri="{D42A27DB-BD31-4B8C-83A1-F6EECF244321}">
                <p14:modId xmlns:p14="http://schemas.microsoft.com/office/powerpoint/2010/main" val="1676655289"/>
              </p:ext>
            </p:extLst>
          </p:nvPr>
        </p:nvGraphicFramePr>
        <p:xfrm>
          <a:off x="647564" y="1484784"/>
          <a:ext cx="7848872" cy="694825"/>
        </p:xfrm>
        <a:graphic>
          <a:graphicData uri="http://schemas.openxmlformats.org/drawingml/2006/table">
            <a:tbl>
              <a:tblPr firstRow="1" bandRow="1">
                <a:tableStyleId>{5C22544A-7EE6-4342-B048-85BDC9FD1C3A}</a:tableStyleId>
              </a:tblPr>
              <a:tblGrid>
                <a:gridCol w="3924436">
                  <a:extLst>
                    <a:ext uri="{9D8B030D-6E8A-4147-A177-3AD203B41FA5}">
                      <a16:colId xmlns:a16="http://schemas.microsoft.com/office/drawing/2014/main" val="4123316041"/>
                    </a:ext>
                  </a:extLst>
                </a:gridCol>
                <a:gridCol w="3924436">
                  <a:extLst>
                    <a:ext uri="{9D8B030D-6E8A-4147-A177-3AD203B41FA5}">
                      <a16:colId xmlns:a16="http://schemas.microsoft.com/office/drawing/2014/main" val="4210187336"/>
                    </a:ext>
                  </a:extLst>
                </a:gridCol>
              </a:tblGrid>
              <a:tr h="69482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dirty="0"/>
                        <a:t>Yes, he was disrupting the peace!</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dirty="0"/>
                        <a:t>No, he was innocent and good!</a:t>
                      </a:r>
                    </a:p>
                  </a:txBody>
                  <a:tcPr anchor="ctr"/>
                </a:tc>
                <a:extLst>
                  <a:ext uri="{0D108BD9-81ED-4DB2-BD59-A6C34878D82A}">
                    <a16:rowId xmlns:a16="http://schemas.microsoft.com/office/drawing/2014/main" val="100496527"/>
                  </a:ext>
                </a:extLst>
              </a:tr>
            </a:tbl>
          </a:graphicData>
        </a:graphic>
      </p:graphicFrame>
      <p:graphicFrame>
        <p:nvGraphicFramePr>
          <p:cNvPr id="13" name="Table 12"/>
          <p:cNvGraphicFramePr>
            <a:graphicFrameLocks noGrp="1"/>
          </p:cNvGraphicFramePr>
          <p:nvPr>
            <p:extLst>
              <p:ext uri="{D42A27DB-BD31-4B8C-83A1-F6EECF244321}">
                <p14:modId xmlns:p14="http://schemas.microsoft.com/office/powerpoint/2010/main" val="1492644931"/>
              </p:ext>
            </p:extLst>
          </p:nvPr>
        </p:nvGraphicFramePr>
        <p:xfrm>
          <a:off x="647564" y="2209536"/>
          <a:ext cx="7848872" cy="3358334"/>
        </p:xfrm>
        <a:graphic>
          <a:graphicData uri="http://schemas.openxmlformats.org/drawingml/2006/table">
            <a:tbl>
              <a:tblPr firstRow="1" bandRow="1">
                <a:tableStyleId>{69CF1AB2-1976-4502-BF36-3FF5EA218861}</a:tableStyleId>
              </a:tblPr>
              <a:tblGrid>
                <a:gridCol w="3924436">
                  <a:extLst>
                    <a:ext uri="{9D8B030D-6E8A-4147-A177-3AD203B41FA5}">
                      <a16:colId xmlns:a16="http://schemas.microsoft.com/office/drawing/2014/main" val="4123316041"/>
                    </a:ext>
                  </a:extLst>
                </a:gridCol>
                <a:gridCol w="3924436">
                  <a:extLst>
                    <a:ext uri="{9D8B030D-6E8A-4147-A177-3AD203B41FA5}">
                      <a16:colId xmlns:a16="http://schemas.microsoft.com/office/drawing/2014/main" val="4210187336"/>
                    </a:ext>
                  </a:extLst>
                </a:gridCol>
              </a:tblGrid>
              <a:tr h="134665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b="0" dirty="0"/>
                        <a:t>The Sanhedrin (Council of Jewish leaders) felt that Jesus was becoming too powerful and was a risk to their own authority.</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b="0" dirty="0"/>
                        <a:t>Even Pontius Pilate, the Roman Governor,  couldn’t find anything that Jesus had done wrong – he tried to get the public to free him.</a:t>
                      </a:r>
                    </a:p>
                  </a:txBody>
                  <a:tcPr anchor="ctr"/>
                </a:tc>
                <a:extLst>
                  <a:ext uri="{0D108BD9-81ED-4DB2-BD59-A6C34878D82A}">
                    <a16:rowId xmlns:a16="http://schemas.microsoft.com/office/drawing/2014/main" val="3575341642"/>
                  </a:ext>
                </a:extLst>
              </a:tr>
              <a:tr h="122413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dirty="0"/>
                        <a:t>He was claiming to be God (blasphemy).</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dirty="0"/>
                        <a:t>One of the Romans said ‘Surely this man was the Son of God!’ (Mark 15.39) when he realised that Jesus had done nothing wrong.</a:t>
                      </a:r>
                    </a:p>
                  </a:txBody>
                  <a:tcPr anchor="ctr"/>
                </a:tc>
                <a:extLst>
                  <a:ext uri="{0D108BD9-81ED-4DB2-BD59-A6C34878D82A}">
                    <a16:rowId xmlns:a16="http://schemas.microsoft.com/office/drawing/2014/main" val="700964513"/>
                  </a:ext>
                </a:extLst>
              </a:tr>
              <a:tr h="402557">
                <a:tc>
                  <a:txBody>
                    <a:bodyPr/>
                    <a:lstStyle/>
                    <a:p>
                      <a:pPr algn="ctr"/>
                      <a:r>
                        <a:rPr lang="en-GB" sz="2000" dirty="0"/>
                        <a:t>He was causing upheaval in society.</a:t>
                      </a:r>
                    </a:p>
                  </a:txBody>
                  <a:tcPr anchor="ctr"/>
                </a:tc>
                <a:tc>
                  <a:txBody>
                    <a:bodyPr/>
                    <a:lstStyle/>
                    <a:p>
                      <a:pPr algn="ctr"/>
                      <a:r>
                        <a:rPr lang="en-GB" sz="2000" dirty="0"/>
                        <a:t>He had made</a:t>
                      </a:r>
                      <a:r>
                        <a:rPr lang="en-GB" sz="2000" baseline="0" dirty="0"/>
                        <a:t> a lot of positive changes in the community.</a:t>
                      </a:r>
                      <a:endParaRPr lang="en-GB" sz="2000" dirty="0"/>
                    </a:p>
                  </a:txBody>
                  <a:tcPr anchor="ctr"/>
                </a:tc>
                <a:extLst>
                  <a:ext uri="{0D108BD9-81ED-4DB2-BD59-A6C34878D82A}">
                    <a16:rowId xmlns:a16="http://schemas.microsoft.com/office/drawing/2014/main" val="870683971"/>
                  </a:ext>
                </a:extLst>
              </a:tr>
            </a:tbl>
          </a:graphicData>
        </a:graphic>
      </p:graphicFrame>
      <p:sp>
        <p:nvSpPr>
          <p:cNvPr id="3" name="Rounded Rectangle 2"/>
          <p:cNvSpPr/>
          <p:nvPr/>
        </p:nvSpPr>
        <p:spPr>
          <a:xfrm>
            <a:off x="755576" y="2209536"/>
            <a:ext cx="3744416" cy="129147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ounded Rectangle 8"/>
          <p:cNvSpPr/>
          <p:nvPr/>
        </p:nvSpPr>
        <p:spPr>
          <a:xfrm>
            <a:off x="765985" y="3558211"/>
            <a:ext cx="3744416" cy="129147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ounded Rectangle 9"/>
          <p:cNvSpPr/>
          <p:nvPr/>
        </p:nvSpPr>
        <p:spPr>
          <a:xfrm>
            <a:off x="768868" y="4893472"/>
            <a:ext cx="3744416" cy="67439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ounded Rectangle 10"/>
          <p:cNvSpPr/>
          <p:nvPr/>
        </p:nvSpPr>
        <p:spPr>
          <a:xfrm>
            <a:off x="4648599" y="2219385"/>
            <a:ext cx="3744416" cy="129147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ounded Rectangle 15"/>
          <p:cNvSpPr/>
          <p:nvPr/>
        </p:nvSpPr>
        <p:spPr>
          <a:xfrm>
            <a:off x="4648599" y="3558211"/>
            <a:ext cx="3744416" cy="129147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ounded Rectangle 16"/>
          <p:cNvSpPr/>
          <p:nvPr/>
        </p:nvSpPr>
        <p:spPr>
          <a:xfrm>
            <a:off x="4632652" y="4915366"/>
            <a:ext cx="3744416" cy="67439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388529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9"/>
                                        </p:tgtEl>
                                      </p:cBhvr>
                                    </p:animEffect>
                                    <p:set>
                                      <p:cBhvr>
                                        <p:cTn id="12" dur="1" fill="hold">
                                          <p:stCondLst>
                                            <p:cond delay="499"/>
                                          </p:stCondLst>
                                        </p:cTn>
                                        <p:tgtEl>
                                          <p:spTgt spid="9"/>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10"/>
                                        </p:tgtEl>
                                      </p:cBhvr>
                                    </p:animEffect>
                                    <p:set>
                                      <p:cBhvr>
                                        <p:cTn id="17" dur="1" fill="hold">
                                          <p:stCondLst>
                                            <p:cond delay="499"/>
                                          </p:stCondLst>
                                        </p:cTn>
                                        <p:tgtEl>
                                          <p:spTgt spid="10"/>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0" nodeType="clickEffect">
                                  <p:stCondLst>
                                    <p:cond delay="0"/>
                                  </p:stCondLst>
                                  <p:childTnLst>
                                    <p:animEffect transition="out" filter="fade">
                                      <p:cBhvr>
                                        <p:cTn id="21" dur="500"/>
                                        <p:tgtEl>
                                          <p:spTgt spid="11"/>
                                        </p:tgtEl>
                                      </p:cBhvr>
                                    </p:animEffect>
                                    <p:set>
                                      <p:cBhvr>
                                        <p:cTn id="22" dur="1" fill="hold">
                                          <p:stCondLst>
                                            <p:cond delay="499"/>
                                          </p:stCondLst>
                                        </p:cTn>
                                        <p:tgtEl>
                                          <p:spTgt spid="11"/>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grpId="0" nodeType="clickEffect">
                                  <p:stCondLst>
                                    <p:cond delay="0"/>
                                  </p:stCondLst>
                                  <p:childTnLst>
                                    <p:animEffect transition="out" filter="fade">
                                      <p:cBhvr>
                                        <p:cTn id="26" dur="500"/>
                                        <p:tgtEl>
                                          <p:spTgt spid="16"/>
                                        </p:tgtEl>
                                      </p:cBhvr>
                                    </p:animEffect>
                                    <p:set>
                                      <p:cBhvr>
                                        <p:cTn id="27" dur="1" fill="hold">
                                          <p:stCondLst>
                                            <p:cond delay="499"/>
                                          </p:stCondLst>
                                        </p:cTn>
                                        <p:tgtEl>
                                          <p:spTgt spid="16"/>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grpId="0" nodeType="clickEffect">
                                  <p:stCondLst>
                                    <p:cond delay="0"/>
                                  </p:stCondLst>
                                  <p:childTnLst>
                                    <p:animEffect transition="out" filter="fade">
                                      <p:cBhvr>
                                        <p:cTn id="31" dur="500"/>
                                        <p:tgtEl>
                                          <p:spTgt spid="17"/>
                                        </p:tgtEl>
                                      </p:cBhvr>
                                    </p:animEffect>
                                    <p:set>
                                      <p:cBhvr>
                                        <p:cTn id="32" dur="1" fill="hold">
                                          <p:stCondLst>
                                            <p:cond delay="499"/>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9" grpId="0" animBg="1"/>
      <p:bldP spid="10" grpId="0" animBg="1"/>
      <p:bldP spid="11" grpId="0" animBg="1"/>
      <p:bldP spid="16" grpId="0" animBg="1"/>
      <p:bldP spid="1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332656"/>
            <a:ext cx="8640960" cy="1863080"/>
          </a:xfrm>
          <a:solidFill>
            <a:srgbClr val="7030A0"/>
          </a:solidFill>
        </p:spPr>
        <p:txBody>
          <a:bodyPr>
            <a:normAutofit fontScale="90000"/>
          </a:bodyPr>
          <a:lstStyle/>
          <a:p>
            <a:r>
              <a:rPr lang="en-GB" b="1" dirty="0">
                <a:solidFill>
                  <a:schemeClr val="bg1"/>
                </a:solidFill>
              </a:rPr>
              <a:t>Pretend you are a lawyer either defending or trying to persecute Jesus… what would be your closing speech?</a:t>
            </a:r>
          </a:p>
        </p:txBody>
      </p:sp>
      <p:sp>
        <p:nvSpPr>
          <p:cNvPr id="3" name="Content Placeholder 2"/>
          <p:cNvSpPr>
            <a:spLocks noGrp="1"/>
          </p:cNvSpPr>
          <p:nvPr>
            <p:ph idx="1"/>
          </p:nvPr>
        </p:nvSpPr>
        <p:spPr>
          <a:xfrm>
            <a:off x="222120" y="2708920"/>
            <a:ext cx="5915000" cy="3273227"/>
          </a:xfrm>
          <a:solidFill>
            <a:schemeClr val="accent4">
              <a:lumMod val="20000"/>
              <a:lumOff val="80000"/>
            </a:schemeClr>
          </a:solidFill>
        </p:spPr>
        <p:txBody>
          <a:bodyPr anchor="ctr">
            <a:normAutofit/>
          </a:bodyPr>
          <a:lstStyle/>
          <a:p>
            <a:pPr marL="0" indent="0">
              <a:buNone/>
            </a:pPr>
            <a:r>
              <a:rPr lang="en-GB" sz="2400" b="1" i="1" dirty="0"/>
              <a:t>You might want to think about…</a:t>
            </a:r>
          </a:p>
          <a:p>
            <a:r>
              <a:rPr lang="en-GB" sz="2400" dirty="0"/>
              <a:t>The </a:t>
            </a:r>
            <a:r>
              <a:rPr lang="en-GB" sz="2400" b="1" dirty="0">
                <a:solidFill>
                  <a:srgbClr val="C00000"/>
                </a:solidFill>
              </a:rPr>
              <a:t>crime</a:t>
            </a:r>
            <a:r>
              <a:rPr lang="en-GB" sz="2400" dirty="0"/>
              <a:t> he was accused of (</a:t>
            </a:r>
            <a:r>
              <a:rPr lang="en-GB" sz="2400" b="1" dirty="0">
                <a:solidFill>
                  <a:srgbClr val="C00000"/>
                </a:solidFill>
              </a:rPr>
              <a:t>blasphemy</a:t>
            </a:r>
            <a:r>
              <a:rPr lang="en-GB" sz="2400" dirty="0"/>
              <a:t>)</a:t>
            </a:r>
          </a:p>
          <a:p>
            <a:r>
              <a:rPr lang="en-GB" sz="2400" dirty="0"/>
              <a:t>The </a:t>
            </a:r>
            <a:r>
              <a:rPr lang="en-GB" sz="2400" b="1" dirty="0">
                <a:solidFill>
                  <a:srgbClr val="C00000"/>
                </a:solidFill>
              </a:rPr>
              <a:t>good</a:t>
            </a:r>
            <a:r>
              <a:rPr lang="en-GB" sz="2400" dirty="0"/>
              <a:t> he had done in the </a:t>
            </a:r>
            <a:r>
              <a:rPr lang="en-GB" sz="2400" b="1" dirty="0">
                <a:solidFill>
                  <a:srgbClr val="C00000"/>
                </a:solidFill>
              </a:rPr>
              <a:t>community</a:t>
            </a:r>
          </a:p>
          <a:p>
            <a:r>
              <a:rPr lang="en-GB" sz="2400" dirty="0"/>
              <a:t>The fact that key Roman officials </a:t>
            </a:r>
            <a:r>
              <a:rPr lang="en-GB" sz="2400" b="1" dirty="0">
                <a:solidFill>
                  <a:srgbClr val="C00000"/>
                </a:solidFill>
              </a:rPr>
              <a:t>didn’t </a:t>
            </a:r>
            <a:r>
              <a:rPr lang="en-GB" sz="2400" dirty="0"/>
              <a:t>think he’d done </a:t>
            </a:r>
            <a:r>
              <a:rPr lang="en-GB" sz="2400" b="1" dirty="0">
                <a:solidFill>
                  <a:srgbClr val="C00000"/>
                </a:solidFill>
              </a:rPr>
              <a:t>anything wrong</a:t>
            </a:r>
          </a:p>
          <a:p>
            <a:r>
              <a:rPr lang="en-GB" sz="2400" dirty="0"/>
              <a:t>The </a:t>
            </a:r>
            <a:r>
              <a:rPr lang="en-GB" sz="2400" b="1" dirty="0">
                <a:solidFill>
                  <a:srgbClr val="C00000"/>
                </a:solidFill>
              </a:rPr>
              <a:t>upheaval</a:t>
            </a:r>
            <a:r>
              <a:rPr lang="en-GB" sz="2400" dirty="0"/>
              <a:t> he had caused in society</a:t>
            </a:r>
          </a:p>
          <a:p>
            <a:r>
              <a:rPr lang="en-GB" sz="2400" dirty="0"/>
              <a:t>The </a:t>
            </a:r>
            <a:r>
              <a:rPr lang="en-GB" sz="2400" b="1" dirty="0">
                <a:solidFill>
                  <a:srgbClr val="C00000"/>
                </a:solidFill>
              </a:rPr>
              <a:t>threat</a:t>
            </a:r>
            <a:r>
              <a:rPr lang="en-GB" sz="2400" dirty="0"/>
              <a:t> to Jewish </a:t>
            </a:r>
            <a:r>
              <a:rPr lang="en-GB" sz="2400" b="1" dirty="0">
                <a:solidFill>
                  <a:srgbClr val="C00000"/>
                </a:solidFill>
              </a:rPr>
              <a:t>authority</a:t>
            </a:r>
          </a:p>
        </p:txBody>
      </p:sp>
      <p:pic>
        <p:nvPicPr>
          <p:cNvPr id="4" name="Picture 3"/>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012160" y="3131479"/>
            <a:ext cx="2985195" cy="2985195"/>
          </a:xfrm>
          <a:prstGeom prst="rect">
            <a:avLst/>
          </a:prstGeom>
        </p:spPr>
      </p:pic>
    </p:spTree>
    <p:extLst>
      <p:ext uri="{BB962C8B-B14F-4D97-AF65-F5344CB8AC3E}">
        <p14:creationId xmlns:p14="http://schemas.microsoft.com/office/powerpoint/2010/main" val="15295771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Image result for crucifixion injuri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541925"/>
            <a:ext cx="8930159" cy="57673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55909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Image result for crucifixion injuri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584" y="366305"/>
            <a:ext cx="7344816" cy="59644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39024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6981"/>
            <a:ext cx="6840760" cy="1143000"/>
          </a:xfrm>
          <a:solidFill>
            <a:srgbClr val="7030A0"/>
          </a:solidFill>
        </p:spPr>
        <p:txBody>
          <a:bodyPr>
            <a:normAutofit/>
          </a:bodyPr>
          <a:lstStyle/>
          <a:p>
            <a:pPr algn="l"/>
            <a:r>
              <a:rPr lang="en-GB" sz="6000" b="1" dirty="0">
                <a:solidFill>
                  <a:schemeClr val="bg1"/>
                </a:solidFill>
              </a:rPr>
              <a:t>Describe the scene…</a:t>
            </a:r>
          </a:p>
        </p:txBody>
      </p:sp>
      <p:sp>
        <p:nvSpPr>
          <p:cNvPr id="3" name="Content Placeholder 2"/>
          <p:cNvSpPr>
            <a:spLocks noGrp="1"/>
          </p:cNvSpPr>
          <p:nvPr>
            <p:ph idx="1"/>
          </p:nvPr>
        </p:nvSpPr>
        <p:spPr>
          <a:xfrm>
            <a:off x="251520" y="1324659"/>
            <a:ext cx="6768752" cy="5200685"/>
          </a:xfrm>
          <a:solidFill>
            <a:schemeClr val="accent4">
              <a:lumMod val="20000"/>
              <a:lumOff val="80000"/>
            </a:schemeClr>
          </a:solidFill>
        </p:spPr>
        <p:txBody>
          <a:bodyPr>
            <a:normAutofit lnSpcReduction="10000"/>
          </a:bodyPr>
          <a:lstStyle/>
          <a:p>
            <a:pPr marL="0" indent="0">
              <a:buNone/>
            </a:pPr>
            <a:r>
              <a:rPr lang="en-GB" dirty="0"/>
              <a:t>If you were at the crucifixion, what would you </a:t>
            </a:r>
            <a:r>
              <a:rPr lang="en-GB" b="1" dirty="0">
                <a:solidFill>
                  <a:srgbClr val="C00000"/>
                </a:solidFill>
              </a:rPr>
              <a:t>see</a:t>
            </a:r>
            <a:r>
              <a:rPr lang="en-GB" dirty="0"/>
              <a:t>, </a:t>
            </a:r>
            <a:r>
              <a:rPr lang="en-GB" b="1" dirty="0">
                <a:solidFill>
                  <a:srgbClr val="C00000"/>
                </a:solidFill>
              </a:rPr>
              <a:t>hear</a:t>
            </a:r>
            <a:r>
              <a:rPr lang="en-GB" dirty="0"/>
              <a:t> and </a:t>
            </a:r>
            <a:r>
              <a:rPr lang="en-GB" b="1" dirty="0">
                <a:solidFill>
                  <a:srgbClr val="C00000"/>
                </a:solidFill>
              </a:rPr>
              <a:t>feel</a:t>
            </a:r>
            <a:r>
              <a:rPr lang="en-GB" dirty="0"/>
              <a:t>?</a:t>
            </a:r>
          </a:p>
          <a:p>
            <a:pPr marL="0" indent="0">
              <a:buNone/>
            </a:pPr>
            <a:endParaRPr lang="en-GB" dirty="0"/>
          </a:p>
          <a:p>
            <a:pPr marL="0" indent="0">
              <a:buNone/>
            </a:pPr>
            <a:r>
              <a:rPr lang="en-GB" sz="2400" dirty="0"/>
              <a:t>You might want to mention…</a:t>
            </a:r>
          </a:p>
          <a:p>
            <a:r>
              <a:rPr lang="en-GB" sz="2400" dirty="0"/>
              <a:t>Jesus’s </a:t>
            </a:r>
            <a:r>
              <a:rPr lang="en-GB" sz="2400" b="1" dirty="0">
                <a:solidFill>
                  <a:srgbClr val="C00000"/>
                </a:solidFill>
              </a:rPr>
              <a:t>injuries</a:t>
            </a:r>
          </a:p>
          <a:p>
            <a:r>
              <a:rPr lang="en-GB" sz="2400" dirty="0"/>
              <a:t>The </a:t>
            </a:r>
            <a:r>
              <a:rPr lang="en-GB" sz="2400" b="1" dirty="0">
                <a:solidFill>
                  <a:srgbClr val="C00000"/>
                </a:solidFill>
              </a:rPr>
              <a:t>anger</a:t>
            </a:r>
            <a:r>
              <a:rPr lang="en-GB" sz="2400" dirty="0"/>
              <a:t> of the crowd</a:t>
            </a:r>
          </a:p>
          <a:p>
            <a:r>
              <a:rPr lang="en-GB" sz="2400" dirty="0"/>
              <a:t>The </a:t>
            </a:r>
            <a:r>
              <a:rPr lang="en-GB" sz="2400" b="1" dirty="0">
                <a:solidFill>
                  <a:srgbClr val="C00000"/>
                </a:solidFill>
              </a:rPr>
              <a:t>fear</a:t>
            </a:r>
            <a:r>
              <a:rPr lang="en-GB" sz="2400" dirty="0"/>
              <a:t> of his followers</a:t>
            </a:r>
          </a:p>
          <a:p>
            <a:r>
              <a:rPr lang="en-GB" sz="2400" dirty="0"/>
              <a:t>His final words – ‘</a:t>
            </a:r>
            <a:r>
              <a:rPr lang="en-GB" sz="2400" b="1" dirty="0">
                <a:solidFill>
                  <a:srgbClr val="C00000"/>
                </a:solidFill>
              </a:rPr>
              <a:t>Father, into your hands, commit my spirit</a:t>
            </a:r>
            <a:r>
              <a:rPr lang="en-GB" sz="2400" dirty="0"/>
              <a:t>’ – Luke 23:46</a:t>
            </a:r>
          </a:p>
          <a:p>
            <a:r>
              <a:rPr lang="en-GB" sz="2400" dirty="0"/>
              <a:t>The fact that Jesus was a </a:t>
            </a:r>
            <a:r>
              <a:rPr lang="en-GB" sz="2400" b="1" dirty="0">
                <a:solidFill>
                  <a:srgbClr val="C00000"/>
                </a:solidFill>
              </a:rPr>
              <a:t>good</a:t>
            </a:r>
            <a:r>
              <a:rPr lang="en-GB" sz="2400" dirty="0"/>
              <a:t> man right until the end – he </a:t>
            </a:r>
            <a:r>
              <a:rPr lang="en-GB" sz="2400" b="1" dirty="0">
                <a:solidFill>
                  <a:srgbClr val="C00000"/>
                </a:solidFill>
              </a:rPr>
              <a:t>forgave</a:t>
            </a:r>
            <a:r>
              <a:rPr lang="en-GB" sz="2400" dirty="0"/>
              <a:t> the guards and </a:t>
            </a:r>
            <a:r>
              <a:rPr lang="en-GB" sz="2400" b="1" dirty="0">
                <a:solidFill>
                  <a:srgbClr val="C00000"/>
                </a:solidFill>
              </a:rPr>
              <a:t>comforted</a:t>
            </a:r>
            <a:r>
              <a:rPr lang="en-GB" sz="2400" dirty="0"/>
              <a:t> one of the criminals beside him.</a:t>
            </a:r>
            <a:endParaRPr lang="en-GB"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26369" y="980728"/>
            <a:ext cx="2920298" cy="3384376"/>
          </a:xfrm>
          <a:prstGeom prst="rect">
            <a:avLst/>
          </a:prstGeom>
        </p:spPr>
      </p:pic>
    </p:spTree>
    <p:extLst>
      <p:ext uri="{BB962C8B-B14F-4D97-AF65-F5344CB8AC3E}">
        <p14:creationId xmlns:p14="http://schemas.microsoft.com/office/powerpoint/2010/main" val="407690250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67e4d28b-84d4-496d-83de-d60e9caa6883" xsi:nil="true"/>
    <lcf76f155ced4ddcb4097134ff3c332f xmlns="53038477-11b9-4b50-bb37-4d087f9619fe">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192A4A55472C344C950E4EEA7993E1ED" ma:contentTypeVersion="16" ma:contentTypeDescription="Create a new document." ma:contentTypeScope="" ma:versionID="b7744696b3d076ef9bff60097adfd134">
  <xsd:schema xmlns:xsd="http://www.w3.org/2001/XMLSchema" xmlns:xs="http://www.w3.org/2001/XMLSchema" xmlns:p="http://schemas.microsoft.com/office/2006/metadata/properties" xmlns:ns2="53038477-11b9-4b50-bb37-4d087f9619fe" xmlns:ns3="67e4d28b-84d4-496d-83de-d60e9caa6883" targetNamespace="http://schemas.microsoft.com/office/2006/metadata/properties" ma:root="true" ma:fieldsID="2a4fa58840d1624a6eb32f615feb3adf" ns2:_="" ns3:_="">
    <xsd:import namespace="53038477-11b9-4b50-bb37-4d087f9619fe"/>
    <xsd:import namespace="67e4d28b-84d4-496d-83de-d60e9caa6883"/>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ServiceAutoKeyPoints" minOccurs="0"/>
                <xsd:element ref="ns2:MediaServiceKeyPoints"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3038477-11b9-4b50-bb37-4d087f9619f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95f39a2c-7ee1-4bc3-873a-f84a6ad208d8"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67e4d28b-84d4-496d-83de-d60e9caa6883"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4d96b78e-3b6f-4a42-a0a2-6cd29fbe4635}" ma:internalName="TaxCatchAll" ma:showField="CatchAllData" ma:web="67e4d28b-84d4-496d-83de-d60e9caa688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FD23C18-5282-4C09-9C67-CCEBE40BFC3D}">
  <ds:schemaRefs>
    <ds:schemaRef ds:uri="http://schemas.microsoft.com/office/2006/metadata/properties"/>
    <ds:schemaRef ds:uri="http://schemas.microsoft.com/office/infopath/2007/PartnerControls"/>
    <ds:schemaRef ds:uri="67e4d28b-84d4-496d-83de-d60e9caa6883"/>
    <ds:schemaRef ds:uri="53038477-11b9-4b50-bb37-4d087f9619fe"/>
  </ds:schemaRefs>
</ds:datastoreItem>
</file>

<file path=customXml/itemProps2.xml><?xml version="1.0" encoding="utf-8"?>
<ds:datastoreItem xmlns:ds="http://schemas.openxmlformats.org/officeDocument/2006/customXml" ds:itemID="{BD95C33F-7275-40FB-848D-0A4A11FD2696}">
  <ds:schemaRefs>
    <ds:schemaRef ds:uri="http://schemas.microsoft.com/sharepoint/v3/contenttype/forms"/>
  </ds:schemaRefs>
</ds:datastoreItem>
</file>

<file path=customXml/itemProps3.xml><?xml version="1.0" encoding="utf-8"?>
<ds:datastoreItem xmlns:ds="http://schemas.openxmlformats.org/officeDocument/2006/customXml" ds:itemID="{D64679DD-F7B0-4205-8EDD-BFABF9EF4CA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3038477-11b9-4b50-bb37-4d087f9619fe"/>
    <ds:schemaRef ds:uri="67e4d28b-84d4-496d-83de-d60e9caa688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712</TotalTime>
  <Words>2279</Words>
  <Application>Microsoft Office PowerPoint</Application>
  <PresentationFormat>On-screen Show (4:3)</PresentationFormat>
  <Paragraphs>156</Paragraphs>
  <Slides>23</Slides>
  <Notes>13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Arial</vt:lpstr>
      <vt:lpstr>Calibri</vt:lpstr>
      <vt:lpstr>Comic Sans MS</vt:lpstr>
      <vt:lpstr>system-ui</vt:lpstr>
      <vt:lpstr>Trebuchet MS</vt:lpstr>
      <vt:lpstr>Office Theme</vt:lpstr>
      <vt:lpstr>Unscramble the anagrams and define the keywords!</vt:lpstr>
      <vt:lpstr>Unscramble the anagrams and define the keywords!</vt:lpstr>
      <vt:lpstr>Why is the cross so important to Christians?</vt:lpstr>
      <vt:lpstr>Did Jesus deserve to die?</vt:lpstr>
      <vt:lpstr>Did Jesus deserve to die?</vt:lpstr>
      <vt:lpstr>Pretend you are a lawyer either defending or trying to persecute Jesus… what would be your closing speech?</vt:lpstr>
      <vt:lpstr>PowerPoint Presentation</vt:lpstr>
      <vt:lpstr>PowerPoint Presentation</vt:lpstr>
      <vt:lpstr>Describe the scene…</vt:lpstr>
      <vt:lpstr>If God is so powerful, why did his son suffer so much?</vt:lpstr>
      <vt:lpstr>PowerPoint Presentation</vt:lpstr>
      <vt:lpstr>Question</vt:lpstr>
      <vt:lpstr>‘Explain two ways in which learning about the crucifixion may influence Christians today’  (4 marks)</vt:lpstr>
      <vt:lpstr>Can you explain this image might mean for Christians?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Lady Margaret Hall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Silent starter – unscramble the anagrams and define the keywords!</dc:title>
  <dc:creator>Molly Ryan</dc:creator>
  <cp:lastModifiedBy>Sarah Gallagher (DEA Staff)</cp:lastModifiedBy>
  <cp:revision>52</cp:revision>
  <dcterms:created xsi:type="dcterms:W3CDTF">2018-01-16T21:15:31Z</dcterms:created>
  <dcterms:modified xsi:type="dcterms:W3CDTF">2025-04-02T11:23:56Z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0x010100192A4A55472C344C950E4EEA7993E1ED</vt:lpwstr>
  </property>
</Properties>
</file>