
<file path=[Content_Types].xml><?xml version="1.0" encoding="utf-8"?>
<Types xmlns="http://schemas.openxmlformats.org/package/2006/content-types">
  <Default Extension="jpe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12.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8.xml" ContentType="application/vnd.openxmlformats-officedocument.presentationml.slide+xml"/>
  <Override PartName="/ppt/slides/slide11.xml" ContentType="application/vnd.openxmlformats-officedocument.presentationml.slide+xml"/>
  <Override PartName="/ppt/slides/slide13.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57" r:id="rId2"/>
    <p:sldId id="258" r:id="rId3"/>
    <p:sldId id="259" r:id="rId4"/>
    <p:sldId id="260" r:id="rId5"/>
    <p:sldId id="262" r:id="rId6"/>
    <p:sldId id="261" r:id="rId7"/>
    <p:sldId id="263" r:id="rId8"/>
    <p:sldId id="264" r:id="rId9"/>
    <p:sldId id="269" r:id="rId10"/>
    <p:sldId id="265" r:id="rId11"/>
    <p:sldId id="266" r:id="rId12"/>
    <p:sldId id="267"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172"/>
    <p:restoredTop sz="94719"/>
  </p:normalViewPr>
  <p:slideViewPr>
    <p:cSldViewPr snapToGrid="0" snapToObjects="1">
      <p:cViewPr varScale="1">
        <p:scale>
          <a:sx n="66" d="100"/>
          <a:sy n="66" d="100"/>
        </p:scale>
        <p:origin x="1008"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1444D4-1BE7-114F-91C3-B01283E9CA93}" type="datetimeFigureOut">
              <a:rPr lang="en-US" smtClean="0"/>
              <a:t>6/1/2023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24CD40-F619-E249-B67A-D5E5939C065C}" type="slidenum">
              <a:rPr lang="en-US" smtClean="0"/>
              <a:t>‹#›</a:t>
            </a:fld>
            <a:endParaRPr lang="en-US"/>
          </a:p>
        </p:txBody>
      </p:sp>
    </p:spTree>
    <p:extLst>
      <p:ext uri="{BB962C8B-B14F-4D97-AF65-F5344CB8AC3E}">
        <p14:creationId xmlns:p14="http://schemas.microsoft.com/office/powerpoint/2010/main" val="12995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24CD40-F619-E249-B67A-D5E5939C065C}" type="slidenum">
              <a:rPr lang="en-US" smtClean="0"/>
              <a:t>2</a:t>
            </a:fld>
            <a:endParaRPr lang="en-US"/>
          </a:p>
        </p:txBody>
      </p:sp>
    </p:spTree>
    <p:extLst>
      <p:ext uri="{BB962C8B-B14F-4D97-AF65-F5344CB8AC3E}">
        <p14:creationId xmlns:p14="http://schemas.microsoft.com/office/powerpoint/2010/main" val="1519772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3CC334E-DD20-9F4B-BE28-A48C00F0401D}" type="datetimeFigureOut">
              <a:rPr lang="en-US" smtClean="0"/>
              <a:t>6/1/2023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96EF8C-D82D-1F41-8296-424B79173A1F}" type="slidenum">
              <a:rPr lang="en-US" smtClean="0"/>
              <a:t>‹#›</a:t>
            </a:fld>
            <a:endParaRPr lang="en-US"/>
          </a:p>
        </p:txBody>
      </p:sp>
    </p:spTree>
    <p:extLst>
      <p:ext uri="{BB962C8B-B14F-4D97-AF65-F5344CB8AC3E}">
        <p14:creationId xmlns:p14="http://schemas.microsoft.com/office/powerpoint/2010/main" val="789361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CC334E-DD20-9F4B-BE28-A48C00F0401D}" type="datetimeFigureOut">
              <a:rPr lang="en-US" smtClean="0"/>
              <a:t>6/1/2023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96EF8C-D82D-1F41-8296-424B79173A1F}" type="slidenum">
              <a:rPr lang="en-US" smtClean="0"/>
              <a:t>‹#›</a:t>
            </a:fld>
            <a:endParaRPr lang="en-US"/>
          </a:p>
        </p:txBody>
      </p:sp>
    </p:spTree>
    <p:extLst>
      <p:ext uri="{BB962C8B-B14F-4D97-AF65-F5344CB8AC3E}">
        <p14:creationId xmlns:p14="http://schemas.microsoft.com/office/powerpoint/2010/main" val="1829034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CC334E-DD20-9F4B-BE28-A48C00F0401D}" type="datetimeFigureOut">
              <a:rPr lang="en-US" smtClean="0"/>
              <a:t>6/1/2023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96EF8C-D82D-1F41-8296-424B79173A1F}" type="slidenum">
              <a:rPr lang="en-US" smtClean="0"/>
              <a:t>‹#›</a:t>
            </a:fld>
            <a:endParaRPr lang="en-US"/>
          </a:p>
        </p:txBody>
      </p:sp>
    </p:spTree>
    <p:extLst>
      <p:ext uri="{BB962C8B-B14F-4D97-AF65-F5344CB8AC3E}">
        <p14:creationId xmlns:p14="http://schemas.microsoft.com/office/powerpoint/2010/main" val="1507716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CC334E-DD20-9F4B-BE28-A48C00F0401D}" type="datetimeFigureOut">
              <a:rPr lang="en-US" smtClean="0"/>
              <a:t>6/1/2023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96EF8C-D82D-1F41-8296-424B79173A1F}" type="slidenum">
              <a:rPr lang="en-US" smtClean="0"/>
              <a:t>‹#›</a:t>
            </a:fld>
            <a:endParaRPr lang="en-US"/>
          </a:p>
        </p:txBody>
      </p:sp>
    </p:spTree>
    <p:extLst>
      <p:ext uri="{BB962C8B-B14F-4D97-AF65-F5344CB8AC3E}">
        <p14:creationId xmlns:p14="http://schemas.microsoft.com/office/powerpoint/2010/main" val="1784696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3CC334E-DD20-9F4B-BE28-A48C00F0401D}" type="datetimeFigureOut">
              <a:rPr lang="en-US" smtClean="0"/>
              <a:t>6/1/2023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96EF8C-D82D-1F41-8296-424B79173A1F}" type="slidenum">
              <a:rPr lang="en-US" smtClean="0"/>
              <a:t>‹#›</a:t>
            </a:fld>
            <a:endParaRPr lang="en-US"/>
          </a:p>
        </p:txBody>
      </p:sp>
    </p:spTree>
    <p:extLst>
      <p:ext uri="{BB962C8B-B14F-4D97-AF65-F5344CB8AC3E}">
        <p14:creationId xmlns:p14="http://schemas.microsoft.com/office/powerpoint/2010/main" val="14922972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3CC334E-DD20-9F4B-BE28-A48C00F0401D}" type="datetimeFigureOut">
              <a:rPr lang="en-US" smtClean="0"/>
              <a:t>6/1/2023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96EF8C-D82D-1F41-8296-424B79173A1F}" type="slidenum">
              <a:rPr lang="en-US" smtClean="0"/>
              <a:t>‹#›</a:t>
            </a:fld>
            <a:endParaRPr lang="en-US"/>
          </a:p>
        </p:txBody>
      </p:sp>
    </p:spTree>
    <p:extLst>
      <p:ext uri="{BB962C8B-B14F-4D97-AF65-F5344CB8AC3E}">
        <p14:creationId xmlns:p14="http://schemas.microsoft.com/office/powerpoint/2010/main" val="5778128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3CC334E-DD20-9F4B-BE28-A48C00F0401D}" type="datetimeFigureOut">
              <a:rPr lang="en-US" smtClean="0"/>
              <a:t>6/1/2023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96EF8C-D82D-1F41-8296-424B79173A1F}" type="slidenum">
              <a:rPr lang="en-US" smtClean="0"/>
              <a:t>‹#›</a:t>
            </a:fld>
            <a:endParaRPr lang="en-US"/>
          </a:p>
        </p:txBody>
      </p:sp>
    </p:spTree>
    <p:extLst>
      <p:ext uri="{BB962C8B-B14F-4D97-AF65-F5344CB8AC3E}">
        <p14:creationId xmlns:p14="http://schemas.microsoft.com/office/powerpoint/2010/main" val="3787787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3CC334E-DD20-9F4B-BE28-A48C00F0401D}" type="datetimeFigureOut">
              <a:rPr lang="en-US" smtClean="0"/>
              <a:t>6/1/2023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96EF8C-D82D-1F41-8296-424B79173A1F}" type="slidenum">
              <a:rPr lang="en-US" smtClean="0"/>
              <a:t>‹#›</a:t>
            </a:fld>
            <a:endParaRPr lang="en-US"/>
          </a:p>
        </p:txBody>
      </p:sp>
    </p:spTree>
    <p:extLst>
      <p:ext uri="{BB962C8B-B14F-4D97-AF65-F5344CB8AC3E}">
        <p14:creationId xmlns:p14="http://schemas.microsoft.com/office/powerpoint/2010/main" val="9922156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CC334E-DD20-9F4B-BE28-A48C00F0401D}" type="datetimeFigureOut">
              <a:rPr lang="en-US" smtClean="0"/>
              <a:t>6/1/2023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96EF8C-D82D-1F41-8296-424B79173A1F}" type="slidenum">
              <a:rPr lang="en-US" smtClean="0"/>
              <a:t>‹#›</a:t>
            </a:fld>
            <a:endParaRPr lang="en-US"/>
          </a:p>
        </p:txBody>
      </p:sp>
    </p:spTree>
    <p:extLst>
      <p:ext uri="{BB962C8B-B14F-4D97-AF65-F5344CB8AC3E}">
        <p14:creationId xmlns:p14="http://schemas.microsoft.com/office/powerpoint/2010/main" val="957876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CC334E-DD20-9F4B-BE28-A48C00F0401D}" type="datetimeFigureOut">
              <a:rPr lang="en-US" smtClean="0"/>
              <a:t>6/1/2023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96EF8C-D82D-1F41-8296-424B79173A1F}" type="slidenum">
              <a:rPr lang="en-US" smtClean="0"/>
              <a:t>‹#›</a:t>
            </a:fld>
            <a:endParaRPr lang="en-US"/>
          </a:p>
        </p:txBody>
      </p:sp>
    </p:spTree>
    <p:extLst>
      <p:ext uri="{BB962C8B-B14F-4D97-AF65-F5344CB8AC3E}">
        <p14:creationId xmlns:p14="http://schemas.microsoft.com/office/powerpoint/2010/main" val="1501001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CC334E-DD20-9F4B-BE28-A48C00F0401D}" type="datetimeFigureOut">
              <a:rPr lang="en-US" smtClean="0"/>
              <a:t>6/1/2023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96EF8C-D82D-1F41-8296-424B79173A1F}" type="slidenum">
              <a:rPr lang="en-US" smtClean="0"/>
              <a:t>‹#›</a:t>
            </a:fld>
            <a:endParaRPr lang="en-US"/>
          </a:p>
        </p:txBody>
      </p:sp>
    </p:spTree>
    <p:extLst>
      <p:ext uri="{BB962C8B-B14F-4D97-AF65-F5344CB8AC3E}">
        <p14:creationId xmlns:p14="http://schemas.microsoft.com/office/powerpoint/2010/main" val="8460949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CC334E-DD20-9F4B-BE28-A48C00F0401D}" type="datetimeFigureOut">
              <a:rPr lang="en-US" smtClean="0"/>
              <a:t>6/1/2023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96EF8C-D82D-1F41-8296-424B79173A1F}" type="slidenum">
              <a:rPr lang="en-US" smtClean="0"/>
              <a:t>‹#›</a:t>
            </a:fld>
            <a:endParaRPr lang="en-US"/>
          </a:p>
        </p:txBody>
      </p:sp>
    </p:spTree>
    <p:extLst>
      <p:ext uri="{BB962C8B-B14F-4D97-AF65-F5344CB8AC3E}">
        <p14:creationId xmlns:p14="http://schemas.microsoft.com/office/powerpoint/2010/main" val="899992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kzDPkRbTIxY" TargetMode="External"/><Relationship Id="rId2" Type="http://schemas.openxmlformats.org/officeDocument/2006/relationships/image" Target="../media/image12.tif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xa4jC5AeAZo" TargetMode="External"/><Relationship Id="rId2" Type="http://schemas.openxmlformats.org/officeDocument/2006/relationships/image" Target="../media/image13.tiff"/><Relationship Id="rId1" Type="http://schemas.openxmlformats.org/officeDocument/2006/relationships/slideLayout" Target="../slideLayouts/slideLayout2.xml"/><Relationship Id="rId5" Type="http://schemas.openxmlformats.org/officeDocument/2006/relationships/image" Target="../media/image15.tiff"/><Relationship Id="rId4" Type="http://schemas.openxmlformats.org/officeDocument/2006/relationships/image" Target="../media/image14.tiff"/></Relationships>
</file>

<file path=ppt/slides/_rels/slide13.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hyperlink" Target="https://www.youtube.com/watch?v=U5qig9HIJ7k"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tiff"/><Relationship Id="rId1" Type="http://schemas.openxmlformats.org/officeDocument/2006/relationships/slideLayout" Target="../slideLayouts/slideLayout2.xml"/><Relationship Id="rId6" Type="http://schemas.openxmlformats.org/officeDocument/2006/relationships/image" Target="../media/image6.tiff"/><Relationship Id="rId5" Type="http://schemas.openxmlformats.org/officeDocument/2006/relationships/image" Target="../media/image5.tiff"/><Relationship Id="rId4" Type="http://schemas.openxmlformats.org/officeDocument/2006/relationships/image" Target="../media/image4.tif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40-4f_SLwjk" TargetMode="External"/><Relationship Id="rId2" Type="http://schemas.openxmlformats.org/officeDocument/2006/relationships/image" Target="../media/image9.tiff"/><Relationship Id="rId1" Type="http://schemas.openxmlformats.org/officeDocument/2006/relationships/slideLayout" Target="../slideLayouts/slideLayout2.xml"/><Relationship Id="rId5" Type="http://schemas.openxmlformats.org/officeDocument/2006/relationships/image" Target="../media/image10.tiff"/><Relationship Id="rId4" Type="http://schemas.openxmlformats.org/officeDocument/2006/relationships/hyperlink" Target="https://www.youtube.com/watch?v=fO4qSAhI1sI"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lum bright="70000" contrast="-70000"/>
          </a:blip>
          <a:stretch>
            <a:fillRect/>
          </a:stretch>
        </p:blipFill>
        <p:spPr>
          <a:xfrm>
            <a:off x="0" y="0"/>
            <a:ext cx="12192000" cy="6858000"/>
          </a:xfrm>
          <a:prstGeom prst="rect">
            <a:avLst/>
          </a:prstGeom>
        </p:spPr>
      </p:pic>
      <p:sp>
        <p:nvSpPr>
          <p:cNvPr id="2" name="Title 1"/>
          <p:cNvSpPr>
            <a:spLocks noGrp="1"/>
          </p:cNvSpPr>
          <p:nvPr>
            <p:ph type="ctrTitle"/>
          </p:nvPr>
        </p:nvSpPr>
        <p:spPr>
          <a:xfrm>
            <a:off x="868678" y="0"/>
            <a:ext cx="10454641" cy="3905794"/>
          </a:xfrm>
        </p:spPr>
        <p:txBody>
          <a:bodyPr>
            <a:normAutofit/>
          </a:bodyPr>
          <a:lstStyle/>
          <a:p>
            <a:r>
              <a:rPr lang="en-US" b="1" u="sng" dirty="0" smtClean="0"/>
              <a:t>Christian practices </a:t>
            </a:r>
            <a:r>
              <a:rPr lang="en-US" dirty="0" smtClean="0"/>
              <a:t/>
            </a:r>
            <a:br>
              <a:rPr lang="en-US" dirty="0" smtClean="0"/>
            </a:br>
            <a:r>
              <a:rPr lang="en-US" i="1" dirty="0" smtClean="0"/>
              <a:t>The Church’s response to world poverty</a:t>
            </a:r>
            <a:br>
              <a:rPr lang="en-US" i="1" dirty="0" smtClean="0"/>
            </a:br>
            <a:r>
              <a:rPr lang="en-US" i="1" dirty="0" smtClean="0"/>
              <a:t>The work of </a:t>
            </a:r>
            <a:r>
              <a:rPr lang="en-US" i="1" smtClean="0"/>
              <a:t>Christian charities</a:t>
            </a:r>
            <a:endParaRPr lang="en-US" i="1" dirty="0"/>
          </a:p>
        </p:txBody>
      </p:sp>
      <p:sp>
        <p:nvSpPr>
          <p:cNvPr id="3" name="Subtitle 2"/>
          <p:cNvSpPr>
            <a:spLocks noGrp="1"/>
          </p:cNvSpPr>
          <p:nvPr>
            <p:ph type="subTitle" idx="1"/>
          </p:nvPr>
        </p:nvSpPr>
        <p:spPr>
          <a:xfrm>
            <a:off x="1523999" y="6249245"/>
            <a:ext cx="9144000" cy="491980"/>
          </a:xfrm>
        </p:spPr>
        <p:txBody>
          <a:bodyPr/>
          <a:lstStyle/>
          <a:p>
            <a:r>
              <a:rPr lang="en-US" dirty="0" smtClean="0"/>
              <a:t>Wednesday 9</a:t>
            </a:r>
            <a:r>
              <a:rPr lang="en-US" baseline="30000" dirty="0" smtClean="0"/>
              <a:t>th</a:t>
            </a:r>
            <a:r>
              <a:rPr lang="en-US" dirty="0"/>
              <a:t> </a:t>
            </a:r>
            <a:r>
              <a:rPr lang="en-US" dirty="0" smtClean="0"/>
              <a:t>May</a:t>
            </a:r>
            <a:endParaRPr lang="en-US" dirty="0"/>
          </a:p>
        </p:txBody>
      </p:sp>
    </p:spTree>
    <p:extLst>
      <p:ext uri="{BB962C8B-B14F-4D97-AF65-F5344CB8AC3E}">
        <p14:creationId xmlns:p14="http://schemas.microsoft.com/office/powerpoint/2010/main" val="17607611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462" y="287383"/>
            <a:ext cx="12070080" cy="1325563"/>
          </a:xfrm>
        </p:spPr>
        <p:txBody>
          <a:bodyPr>
            <a:normAutofit/>
          </a:bodyPr>
          <a:lstStyle/>
          <a:p>
            <a:pPr algn="ctr"/>
            <a:r>
              <a:rPr lang="en-US" b="1" dirty="0" smtClean="0">
                <a:latin typeface="+mn-lt"/>
              </a:rPr>
              <a:t>Christians believe that they should present Jesus to the world through helping the disadvantaged</a:t>
            </a:r>
            <a:r>
              <a:rPr lang="mr-IN" b="1" dirty="0" smtClean="0">
                <a:latin typeface="+mn-lt"/>
              </a:rPr>
              <a:t>…</a:t>
            </a:r>
            <a:endParaRPr lang="en-US" b="1" dirty="0">
              <a:latin typeface="+mn-lt"/>
            </a:endParaRPr>
          </a:p>
        </p:txBody>
      </p:sp>
      <p:sp>
        <p:nvSpPr>
          <p:cNvPr id="3" name="Content Placeholder 2"/>
          <p:cNvSpPr>
            <a:spLocks noGrp="1"/>
          </p:cNvSpPr>
          <p:nvPr>
            <p:ph idx="1"/>
          </p:nvPr>
        </p:nvSpPr>
        <p:spPr>
          <a:xfrm>
            <a:off x="942702" y="2047693"/>
            <a:ext cx="10515600" cy="4614363"/>
          </a:xfrm>
        </p:spPr>
        <p:txBody>
          <a:bodyPr>
            <a:normAutofit lnSpcReduction="1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4400" dirty="0" smtClean="0">
                <a:latin typeface="Papyrus" charset="0"/>
                <a:ea typeface="Papyrus" charset="0"/>
                <a:cs typeface="Papyrus" charset="0"/>
              </a:rPr>
              <a:t>“If anyone has material possessions and sees a brother or sister in need but has no pity on them, how can the love of God be in that person?  Dear children, let us not love with words or speech but with </a:t>
            </a:r>
            <a:r>
              <a:rPr lang="en-US" sz="5400" b="1" u="sng" dirty="0" smtClean="0">
                <a:latin typeface="Papyrus" charset="0"/>
                <a:ea typeface="Papyrus" charset="0"/>
                <a:cs typeface="Papyrus" charset="0"/>
              </a:rPr>
              <a:t>actions</a:t>
            </a:r>
            <a:r>
              <a:rPr lang="en-US" sz="4400" dirty="0" smtClean="0">
                <a:latin typeface="Papyrus" charset="0"/>
                <a:ea typeface="Papyrus" charset="0"/>
                <a:cs typeface="Papyrus" charset="0"/>
              </a:rPr>
              <a:t> and truth”</a:t>
            </a:r>
          </a:p>
          <a:p>
            <a:pPr marL="0" marR="0" lvl="0" indent="0" algn="r" defTabSz="914400" eaLnBrk="1" fontAlgn="auto" latinLnBrk="0" hangingPunct="1">
              <a:lnSpc>
                <a:spcPct val="100000"/>
              </a:lnSpc>
              <a:spcBef>
                <a:spcPts val="0"/>
              </a:spcBef>
              <a:spcAft>
                <a:spcPts val="0"/>
              </a:spcAft>
              <a:buClrTx/>
              <a:buSzTx/>
              <a:buFontTx/>
              <a:buNone/>
              <a:tabLst/>
              <a:defRPr/>
            </a:pPr>
            <a:r>
              <a:rPr lang="en-US" sz="3000" dirty="0" smtClean="0">
                <a:latin typeface="Papyrus" charset="0"/>
                <a:ea typeface="Papyrus" charset="0"/>
                <a:cs typeface="Papyrus" charset="0"/>
              </a:rPr>
              <a:t>1 John 3:17</a:t>
            </a:r>
            <a:endParaRPr lang="en-US" sz="4400" dirty="0">
              <a:latin typeface="Papyrus" charset="0"/>
              <a:ea typeface="Papyrus" charset="0"/>
              <a:cs typeface="Papyrus" charset="0"/>
            </a:endParaRPr>
          </a:p>
        </p:txBody>
      </p:sp>
      <p:grpSp>
        <p:nvGrpSpPr>
          <p:cNvPr id="7" name="Group 6"/>
          <p:cNvGrpSpPr/>
          <p:nvPr/>
        </p:nvGrpSpPr>
        <p:grpSpPr>
          <a:xfrm>
            <a:off x="77667" y="5351545"/>
            <a:ext cx="3257007" cy="1161559"/>
            <a:chOff x="77667" y="5351545"/>
            <a:chExt cx="3257007" cy="1161559"/>
          </a:xfrm>
        </p:grpSpPr>
        <p:sp>
          <p:nvSpPr>
            <p:cNvPr id="5" name="Cloud 4"/>
            <p:cNvSpPr/>
            <p:nvPr/>
          </p:nvSpPr>
          <p:spPr>
            <a:xfrm rot="20631540">
              <a:off x="77667" y="5351545"/>
              <a:ext cx="3257007" cy="1161559"/>
            </a:xfrm>
            <a:prstGeom prst="cloud">
              <a:avLst/>
            </a:prstGeom>
            <a:solidFill>
              <a:schemeClr val="accent4">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rot="20431496">
              <a:off x="483324" y="5670714"/>
              <a:ext cx="2390503" cy="523220"/>
            </a:xfrm>
            <a:prstGeom prst="rect">
              <a:avLst/>
            </a:prstGeom>
            <a:noFill/>
          </p:spPr>
          <p:txBody>
            <a:bodyPr wrap="square" rtlCol="0">
              <a:spAutoFit/>
            </a:bodyPr>
            <a:lstStyle/>
            <a:p>
              <a:pPr algn="ctr"/>
              <a:r>
                <a:rPr lang="en-US" sz="2800" b="1" dirty="0" smtClean="0"/>
                <a:t>SALVATION??</a:t>
              </a:r>
              <a:endParaRPr lang="en-US" sz="2800" b="1" dirty="0"/>
            </a:p>
          </p:txBody>
        </p:sp>
      </p:grpSp>
    </p:spTree>
    <p:extLst>
      <p:ext uri="{BB962C8B-B14F-4D97-AF65-F5344CB8AC3E}">
        <p14:creationId xmlns:p14="http://schemas.microsoft.com/office/powerpoint/2010/main" val="304324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5387"/>
            <a:ext cx="6111240" cy="1964488"/>
          </a:xfrm>
        </p:spPr>
        <p:txBody>
          <a:bodyPr>
            <a:noAutofit/>
          </a:bodyPr>
          <a:lstStyle/>
          <a:p>
            <a:pPr algn="ctr"/>
            <a:r>
              <a:rPr lang="en-US" sz="4800" b="1" dirty="0" smtClean="0">
                <a:latin typeface="+mn-lt"/>
              </a:rPr>
              <a:t>C</a:t>
            </a:r>
            <a:r>
              <a:rPr lang="en-US" sz="4800" dirty="0" smtClean="0">
                <a:latin typeface="+mn-lt"/>
              </a:rPr>
              <a:t>atholic </a:t>
            </a:r>
            <a:r>
              <a:rPr lang="en-US" sz="4800" b="1" dirty="0" smtClean="0">
                <a:latin typeface="+mn-lt"/>
              </a:rPr>
              <a:t>A</a:t>
            </a:r>
            <a:r>
              <a:rPr lang="en-US" sz="4800" dirty="0" smtClean="0">
                <a:latin typeface="+mn-lt"/>
              </a:rPr>
              <a:t>gency </a:t>
            </a:r>
            <a:r>
              <a:rPr lang="en-US" sz="4800" b="1" dirty="0" smtClean="0">
                <a:latin typeface="+mn-lt"/>
              </a:rPr>
              <a:t>F</a:t>
            </a:r>
            <a:r>
              <a:rPr lang="en-US" sz="4800" dirty="0" smtClean="0">
                <a:latin typeface="+mn-lt"/>
              </a:rPr>
              <a:t>or </a:t>
            </a:r>
            <a:r>
              <a:rPr lang="en-US" sz="4800" b="1" dirty="0" smtClean="0">
                <a:latin typeface="+mn-lt"/>
              </a:rPr>
              <a:t>O</a:t>
            </a:r>
            <a:r>
              <a:rPr lang="en-US" sz="4800" dirty="0" smtClean="0">
                <a:latin typeface="+mn-lt"/>
              </a:rPr>
              <a:t>verseas </a:t>
            </a:r>
            <a:r>
              <a:rPr lang="en-US" sz="4800" b="1" dirty="0" smtClean="0">
                <a:latin typeface="+mn-lt"/>
              </a:rPr>
              <a:t>D</a:t>
            </a:r>
            <a:r>
              <a:rPr lang="en-US" sz="4800" dirty="0" smtClean="0">
                <a:latin typeface="+mn-lt"/>
              </a:rPr>
              <a:t>evelopment</a:t>
            </a:r>
            <a:endParaRPr lang="en-US" sz="4800" dirty="0">
              <a:latin typeface="+mn-lt"/>
            </a:endParaRPr>
          </a:p>
        </p:txBody>
      </p:sp>
      <p:sp>
        <p:nvSpPr>
          <p:cNvPr id="3" name="Content Placeholder 2"/>
          <p:cNvSpPr>
            <a:spLocks noGrp="1"/>
          </p:cNvSpPr>
          <p:nvPr>
            <p:ph idx="1"/>
          </p:nvPr>
        </p:nvSpPr>
        <p:spPr>
          <a:xfrm>
            <a:off x="407126" y="2521130"/>
            <a:ext cx="11362508" cy="3670664"/>
          </a:xfrm>
        </p:spPr>
        <p:txBody>
          <a:bodyPr>
            <a:normAutofit lnSpcReduction="10000"/>
          </a:bodyPr>
          <a:lstStyle/>
          <a:p>
            <a:r>
              <a:rPr lang="en-US" dirty="0" smtClean="0"/>
              <a:t>CAFOD is the official aid agency for the Catholic Church in England and Wales.</a:t>
            </a:r>
          </a:p>
          <a:p>
            <a:r>
              <a:rPr lang="en-US" dirty="0" smtClean="0"/>
              <a:t>It works to bring compassion and hope to people of all faiths and none in poor communities in Africa, Asia, South America and the Middle East.</a:t>
            </a:r>
          </a:p>
          <a:p>
            <a:r>
              <a:rPr lang="en-US" dirty="0" smtClean="0"/>
              <a:t>CAFOD helps to increase access to clean water, education and healthcare, and lobbies employers to adopt fair working practices and conditions.</a:t>
            </a:r>
          </a:p>
          <a:p>
            <a:r>
              <a:rPr lang="en-US" dirty="0" smtClean="0"/>
              <a:t>During conflicts and disasters, CAFOD acts with local organisations to provide food, water and shelter for people who have lost everything, and helps them to rebuild their lives. </a:t>
            </a:r>
            <a:endParaRPr lang="en-US" dirty="0"/>
          </a:p>
        </p:txBody>
      </p:sp>
      <p:pic>
        <p:nvPicPr>
          <p:cNvPr id="4" name="Picture 3"/>
          <p:cNvPicPr>
            <a:picLocks noChangeAspect="1"/>
          </p:cNvPicPr>
          <p:nvPr/>
        </p:nvPicPr>
        <p:blipFill>
          <a:blip r:embed="rId2"/>
          <a:stretch>
            <a:fillRect/>
          </a:stretch>
        </p:blipFill>
        <p:spPr>
          <a:xfrm>
            <a:off x="6387737" y="193947"/>
            <a:ext cx="5583283" cy="1964488"/>
          </a:xfrm>
          <a:prstGeom prst="rect">
            <a:avLst/>
          </a:prstGeom>
        </p:spPr>
      </p:pic>
      <p:sp>
        <p:nvSpPr>
          <p:cNvPr id="5" name="Rectangle 4"/>
          <p:cNvSpPr/>
          <p:nvPr/>
        </p:nvSpPr>
        <p:spPr>
          <a:xfrm>
            <a:off x="3636202" y="6278383"/>
            <a:ext cx="4904356" cy="369332"/>
          </a:xfrm>
          <a:prstGeom prst="rect">
            <a:avLst/>
          </a:prstGeom>
        </p:spPr>
        <p:txBody>
          <a:bodyPr wrap="none">
            <a:spAutoFit/>
          </a:bodyPr>
          <a:lstStyle/>
          <a:p>
            <a:r>
              <a:rPr lang="en-US" dirty="0">
                <a:hlinkClick r:id="rId3"/>
              </a:rPr>
              <a:t>https://</a:t>
            </a:r>
            <a:r>
              <a:rPr lang="en-US" dirty="0" smtClean="0">
                <a:hlinkClick r:id="rId3"/>
              </a:rPr>
              <a:t>www.youtube.com/watch?v=kzDPkRbTIxY</a:t>
            </a:r>
            <a:r>
              <a:rPr lang="en-US" dirty="0" smtClean="0"/>
              <a:t> </a:t>
            </a:r>
            <a:endParaRPr lang="en-US" dirty="0"/>
          </a:p>
        </p:txBody>
      </p:sp>
    </p:spTree>
    <p:extLst>
      <p:ext uri="{BB962C8B-B14F-4D97-AF65-F5344CB8AC3E}">
        <p14:creationId xmlns:p14="http://schemas.microsoft.com/office/powerpoint/2010/main" val="15538121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9559" y="319902"/>
            <a:ext cx="7469778" cy="5991997"/>
          </a:xfrm>
        </p:spPr>
        <p:txBody>
          <a:bodyPr>
            <a:normAutofit lnSpcReduction="10000"/>
          </a:bodyPr>
          <a:lstStyle/>
          <a:p>
            <a:pPr>
              <a:lnSpc>
                <a:spcPct val="100000"/>
              </a:lnSpc>
              <a:spcBef>
                <a:spcPts val="0"/>
              </a:spcBef>
            </a:pPr>
            <a:r>
              <a:rPr lang="en-US" dirty="0" smtClean="0"/>
              <a:t>Christian Aid is the official relief and development agency for 41 church denominations in Britain and </a:t>
            </a:r>
            <a:r>
              <a:rPr lang="en-US" dirty="0"/>
              <a:t>I</a:t>
            </a:r>
            <a:r>
              <a:rPr lang="en-US" dirty="0" smtClean="0"/>
              <a:t>reland.  </a:t>
            </a:r>
          </a:p>
          <a:p>
            <a:pPr>
              <a:lnSpc>
                <a:spcPct val="100000"/>
              </a:lnSpc>
              <a:spcBef>
                <a:spcPts val="0"/>
              </a:spcBef>
            </a:pPr>
            <a:r>
              <a:rPr lang="en-US" dirty="0" smtClean="0"/>
              <a:t>Begun in 1945 they aim to encourage sustainable development, stop poverty and provide emergency relief in Africa, Asia, the Middle East, South America and the Caribbean.</a:t>
            </a:r>
          </a:p>
          <a:p>
            <a:pPr>
              <a:lnSpc>
                <a:spcPct val="100000"/>
              </a:lnSpc>
              <a:spcBef>
                <a:spcPts val="0"/>
              </a:spcBef>
            </a:pPr>
            <a:r>
              <a:rPr lang="en-US" dirty="0" smtClean="0"/>
              <a:t>Christian Aid has around 700 local partner organisations in 50 countries.</a:t>
            </a:r>
          </a:p>
          <a:p>
            <a:pPr>
              <a:lnSpc>
                <a:spcPct val="100000"/>
              </a:lnSpc>
              <a:spcBef>
                <a:spcPts val="0"/>
              </a:spcBef>
            </a:pPr>
            <a:r>
              <a:rPr lang="en-US" dirty="0" smtClean="0"/>
              <a:t>They campaign with the Fairtrade Foundation, Stop Climate Chaos and Trade Justice Movement.</a:t>
            </a:r>
          </a:p>
          <a:p>
            <a:pPr>
              <a:lnSpc>
                <a:spcPct val="100000"/>
              </a:lnSpc>
              <a:spcBef>
                <a:spcPts val="0"/>
              </a:spcBef>
            </a:pPr>
            <a:r>
              <a:rPr lang="en-US" dirty="0" smtClean="0"/>
              <a:t>Their slogan is ‘We believe in life before death’ and they work to help the world’s poorest whatever their religion, nationality or race.</a:t>
            </a:r>
            <a:endParaRPr lang="en-US" dirty="0"/>
          </a:p>
        </p:txBody>
      </p:sp>
      <p:pic>
        <p:nvPicPr>
          <p:cNvPr id="4" name="Picture 3"/>
          <p:cNvPicPr>
            <a:picLocks noChangeAspect="1"/>
          </p:cNvPicPr>
          <p:nvPr/>
        </p:nvPicPr>
        <p:blipFill>
          <a:blip r:embed="rId2"/>
          <a:stretch>
            <a:fillRect/>
          </a:stretch>
        </p:blipFill>
        <p:spPr>
          <a:xfrm>
            <a:off x="7599572" y="425630"/>
            <a:ext cx="4592428" cy="2056311"/>
          </a:xfrm>
          <a:prstGeom prst="rect">
            <a:avLst/>
          </a:prstGeom>
        </p:spPr>
      </p:pic>
      <p:sp>
        <p:nvSpPr>
          <p:cNvPr id="5" name="Rectangle 4"/>
          <p:cNvSpPr/>
          <p:nvPr/>
        </p:nvSpPr>
        <p:spPr>
          <a:xfrm>
            <a:off x="3625868" y="6311900"/>
            <a:ext cx="4940263" cy="369332"/>
          </a:xfrm>
          <a:prstGeom prst="rect">
            <a:avLst/>
          </a:prstGeom>
        </p:spPr>
        <p:txBody>
          <a:bodyPr wrap="none">
            <a:spAutoFit/>
          </a:bodyPr>
          <a:lstStyle/>
          <a:p>
            <a:r>
              <a:rPr lang="en-US" dirty="0">
                <a:hlinkClick r:id="rId3"/>
              </a:rPr>
              <a:t>https://</a:t>
            </a:r>
            <a:r>
              <a:rPr lang="en-US" dirty="0" smtClean="0">
                <a:hlinkClick r:id="rId3"/>
              </a:rPr>
              <a:t>www.youtube.com/watch?v=xa4jC5AeAZo</a:t>
            </a:r>
            <a:r>
              <a:rPr lang="en-US" dirty="0" smtClean="0"/>
              <a:t> </a:t>
            </a:r>
            <a:endParaRPr lang="en-US" dirty="0"/>
          </a:p>
        </p:txBody>
      </p:sp>
      <p:pic>
        <p:nvPicPr>
          <p:cNvPr id="6" name="Picture 5"/>
          <p:cNvPicPr>
            <a:picLocks noChangeAspect="1"/>
          </p:cNvPicPr>
          <p:nvPr/>
        </p:nvPicPr>
        <p:blipFill>
          <a:blip r:embed="rId4"/>
          <a:stretch>
            <a:fillRect/>
          </a:stretch>
        </p:blipFill>
        <p:spPr>
          <a:xfrm>
            <a:off x="7599572" y="2849517"/>
            <a:ext cx="4087767" cy="1134956"/>
          </a:xfrm>
          <a:prstGeom prst="rect">
            <a:avLst/>
          </a:prstGeom>
        </p:spPr>
      </p:pic>
      <p:pic>
        <p:nvPicPr>
          <p:cNvPr id="7" name="Picture 6"/>
          <p:cNvPicPr>
            <a:picLocks noChangeAspect="1"/>
          </p:cNvPicPr>
          <p:nvPr/>
        </p:nvPicPr>
        <p:blipFill>
          <a:blip r:embed="rId5"/>
          <a:stretch>
            <a:fillRect/>
          </a:stretch>
        </p:blipFill>
        <p:spPr>
          <a:xfrm>
            <a:off x="7531100" y="4352049"/>
            <a:ext cx="4660900" cy="1739900"/>
          </a:xfrm>
          <a:prstGeom prst="rect">
            <a:avLst/>
          </a:prstGeom>
        </p:spPr>
      </p:pic>
    </p:spTree>
    <p:extLst>
      <p:ext uri="{BB962C8B-B14F-4D97-AF65-F5344CB8AC3E}">
        <p14:creationId xmlns:p14="http://schemas.microsoft.com/office/powerpoint/2010/main" val="20888596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In 1968, there was a terrible famine in Nigeria, and churches in the UK wanted to do something to help.  </a:t>
            </a:r>
          </a:p>
          <a:p>
            <a:r>
              <a:rPr lang="en-US" dirty="0" smtClean="0"/>
              <a:t>In response, an </a:t>
            </a:r>
            <a:r>
              <a:rPr lang="en-US" dirty="0" err="1" smtClean="0"/>
              <a:t>organisation</a:t>
            </a:r>
            <a:r>
              <a:rPr lang="en-US" dirty="0" smtClean="0"/>
              <a:t> called the Evangelical Alliance launched </a:t>
            </a:r>
            <a:r>
              <a:rPr lang="en-US" dirty="0" err="1" smtClean="0"/>
              <a:t>Tearfund</a:t>
            </a:r>
            <a:r>
              <a:rPr lang="en-US" dirty="0" smtClean="0"/>
              <a:t>.</a:t>
            </a:r>
          </a:p>
          <a:p>
            <a:r>
              <a:rPr lang="en-US" dirty="0" smtClean="0"/>
              <a:t>The Church remains central to the vision and mission of </a:t>
            </a:r>
            <a:r>
              <a:rPr lang="en-US" dirty="0" err="1" smtClean="0"/>
              <a:t>Tearfund</a:t>
            </a:r>
            <a:r>
              <a:rPr lang="en-US" dirty="0" smtClean="0"/>
              <a:t> to this day, as its staff and partners follow the example se by the stories of Jesus, travelling to places in great need, responding to disasters and helping vulnerable communities to transform out of poverty.</a:t>
            </a:r>
          </a:p>
          <a:p>
            <a:r>
              <a:rPr lang="en-US" dirty="0" smtClean="0"/>
              <a:t>Across the UK, churches donate, hold fundraising events, pray and raise awareness to make possible the work of </a:t>
            </a:r>
            <a:r>
              <a:rPr lang="en-US" dirty="0" err="1" smtClean="0"/>
              <a:t>Tearfund</a:t>
            </a:r>
            <a:r>
              <a:rPr lang="en-US" dirty="0" smtClean="0"/>
              <a:t>.  </a:t>
            </a:r>
            <a:endParaRPr lang="en-US" dirty="0"/>
          </a:p>
        </p:txBody>
      </p:sp>
      <p:sp>
        <p:nvSpPr>
          <p:cNvPr id="4" name="Rectangle 3"/>
          <p:cNvSpPr/>
          <p:nvPr/>
        </p:nvSpPr>
        <p:spPr>
          <a:xfrm>
            <a:off x="3657448" y="6176963"/>
            <a:ext cx="4877104" cy="369332"/>
          </a:xfrm>
          <a:prstGeom prst="rect">
            <a:avLst/>
          </a:prstGeom>
        </p:spPr>
        <p:txBody>
          <a:bodyPr wrap="none">
            <a:spAutoFit/>
          </a:bodyPr>
          <a:lstStyle/>
          <a:p>
            <a:r>
              <a:rPr lang="en-US" dirty="0">
                <a:hlinkClick r:id="rId2"/>
              </a:rPr>
              <a:t>https://</a:t>
            </a:r>
            <a:r>
              <a:rPr lang="en-US" dirty="0" smtClean="0">
                <a:hlinkClick r:id="rId2"/>
              </a:rPr>
              <a:t>www.youtube.com/watch?v=U5qig9HIJ7k</a:t>
            </a:r>
            <a:r>
              <a:rPr lang="en-US" dirty="0" smtClean="0"/>
              <a:t> </a:t>
            </a:r>
            <a:endParaRPr lang="en-US" dirty="0"/>
          </a:p>
        </p:txBody>
      </p:sp>
      <p:pic>
        <p:nvPicPr>
          <p:cNvPr id="5" name="Picture 4"/>
          <p:cNvPicPr>
            <a:picLocks noChangeAspect="1"/>
          </p:cNvPicPr>
          <p:nvPr/>
        </p:nvPicPr>
        <p:blipFill>
          <a:blip r:embed="rId3"/>
          <a:stretch>
            <a:fillRect/>
          </a:stretch>
        </p:blipFill>
        <p:spPr>
          <a:xfrm>
            <a:off x="3556000" y="179388"/>
            <a:ext cx="5080000" cy="1511300"/>
          </a:xfrm>
          <a:prstGeom prst="rect">
            <a:avLst/>
          </a:prstGeom>
        </p:spPr>
      </p:pic>
    </p:spTree>
    <p:extLst>
      <p:ext uri="{BB962C8B-B14F-4D97-AF65-F5344CB8AC3E}">
        <p14:creationId xmlns:p14="http://schemas.microsoft.com/office/powerpoint/2010/main" val="1384102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35527" y="-161350"/>
            <a:ext cx="10515600" cy="1325563"/>
          </a:xfrm>
        </p:spPr>
        <p:txBody>
          <a:bodyPr/>
          <a:lstStyle/>
          <a:p>
            <a:r>
              <a:rPr lang="en-US" b="1" u="sng" smtClean="0"/>
              <a:t>What do I need to know?</a:t>
            </a:r>
            <a:endParaRPr lang="en-US" b="1" u="sng"/>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79482075"/>
              </p:ext>
            </p:extLst>
          </p:nvPr>
        </p:nvGraphicFramePr>
        <p:xfrm>
          <a:off x="235527" y="1164213"/>
          <a:ext cx="11693236" cy="5485972"/>
        </p:xfrm>
        <a:graphic>
          <a:graphicData uri="http://schemas.openxmlformats.org/drawingml/2006/table">
            <a:tbl>
              <a:tblPr firstRow="1" firstCol="1" bandRow="1">
                <a:tableStyleId>{5C22544A-7EE6-4342-B048-85BDC9FD1C3A}</a:tableStyleId>
              </a:tblPr>
              <a:tblGrid>
                <a:gridCol w="11693236">
                  <a:extLst>
                    <a:ext uri="{9D8B030D-6E8A-4147-A177-3AD203B41FA5}">
                      <a16:colId xmlns:a16="http://schemas.microsoft.com/office/drawing/2014/main" val="20000"/>
                    </a:ext>
                  </a:extLst>
                </a:gridCol>
              </a:tblGrid>
              <a:tr h="382596">
                <a:tc>
                  <a:txBody>
                    <a:bodyPr/>
                    <a:lstStyle/>
                    <a:p>
                      <a:pPr marL="342900" marR="0" lvl="0" indent="-342900" algn="l">
                        <a:lnSpc>
                          <a:spcPct val="107000"/>
                        </a:lnSpc>
                        <a:spcBef>
                          <a:spcPts val="0"/>
                        </a:spcBef>
                        <a:spcAft>
                          <a:spcPts val="0"/>
                        </a:spcAft>
                        <a:buSzPts val="1200"/>
                        <a:buFont typeface="Symbol" charset="2"/>
                        <a:buChar char=""/>
                      </a:pPr>
                      <a:r>
                        <a:rPr lang="en-GB" sz="1600" dirty="0">
                          <a:solidFill>
                            <a:schemeClr val="tx1"/>
                          </a:solidFill>
                          <a:effectLst/>
                        </a:rPr>
                        <a:t>Liturgical and non-liturgical worship (How do different Christian churches worship?)</a:t>
                      </a:r>
                      <a:endParaRPr lang="en-GB" sz="1600" dirty="0">
                        <a:solidFill>
                          <a:schemeClr val="tx1"/>
                        </a:solidFill>
                        <a:effectLst/>
                        <a:latin typeface="Calibri" charset="0"/>
                        <a:ea typeface="Calibri" charset="0"/>
                        <a:cs typeface="Times New Roman"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82596">
                <a:tc>
                  <a:txBody>
                    <a:bodyPr/>
                    <a:lstStyle/>
                    <a:p>
                      <a:pPr marL="342900" marR="0" lvl="0" indent="-342900" algn="l">
                        <a:lnSpc>
                          <a:spcPct val="107000"/>
                        </a:lnSpc>
                        <a:spcBef>
                          <a:spcPts val="0"/>
                        </a:spcBef>
                        <a:spcAft>
                          <a:spcPts val="0"/>
                        </a:spcAft>
                        <a:buSzPts val="1200"/>
                        <a:buFont typeface="Symbol" charset="2"/>
                        <a:buChar char=""/>
                      </a:pPr>
                      <a:r>
                        <a:rPr lang="en-GB" sz="1600" dirty="0">
                          <a:solidFill>
                            <a:schemeClr val="tx1"/>
                          </a:solidFill>
                          <a:effectLst/>
                        </a:rPr>
                        <a:t>Formal and informal worship (What is the difference?)</a:t>
                      </a:r>
                      <a:endParaRPr lang="en-GB" sz="1600" dirty="0">
                        <a:solidFill>
                          <a:schemeClr val="tx1"/>
                        </a:solidFill>
                        <a:effectLst/>
                        <a:latin typeface="Calibri" charset="0"/>
                        <a:ea typeface="Calibri" charset="0"/>
                        <a:cs typeface="Times New Roman"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82596">
                <a:tc>
                  <a:txBody>
                    <a:bodyPr/>
                    <a:lstStyle/>
                    <a:p>
                      <a:pPr marL="342900" marR="0" lvl="0" indent="-342900" algn="l">
                        <a:lnSpc>
                          <a:spcPct val="107000"/>
                        </a:lnSpc>
                        <a:spcBef>
                          <a:spcPts val="0"/>
                        </a:spcBef>
                        <a:spcAft>
                          <a:spcPts val="0"/>
                        </a:spcAft>
                        <a:buSzPts val="1200"/>
                        <a:buFont typeface="Symbol" charset="2"/>
                        <a:buChar char=""/>
                      </a:pPr>
                      <a:r>
                        <a:rPr lang="en-GB" sz="1600" dirty="0">
                          <a:solidFill>
                            <a:schemeClr val="tx1"/>
                          </a:solidFill>
                          <a:effectLst/>
                        </a:rPr>
                        <a:t>The Bible in worship (How is the Bible used in Christian worship?)</a:t>
                      </a:r>
                      <a:endParaRPr lang="en-GB" sz="1600" dirty="0">
                        <a:solidFill>
                          <a:schemeClr val="tx1"/>
                        </a:solidFill>
                        <a:effectLst/>
                        <a:latin typeface="Calibri" charset="0"/>
                        <a:ea typeface="Calibri" charset="0"/>
                        <a:cs typeface="Times New Roman"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82596">
                <a:tc>
                  <a:txBody>
                    <a:bodyPr/>
                    <a:lstStyle/>
                    <a:p>
                      <a:pPr marL="342900" marR="0" lvl="0" indent="-342900" algn="l">
                        <a:lnSpc>
                          <a:spcPct val="107000"/>
                        </a:lnSpc>
                        <a:spcBef>
                          <a:spcPts val="0"/>
                        </a:spcBef>
                        <a:spcAft>
                          <a:spcPts val="0"/>
                        </a:spcAft>
                        <a:buSzPts val="1200"/>
                        <a:buFont typeface="Symbol" charset="2"/>
                        <a:buChar char=""/>
                      </a:pPr>
                      <a:r>
                        <a:rPr lang="en-GB" sz="1600" dirty="0">
                          <a:solidFill>
                            <a:schemeClr val="tx1"/>
                          </a:solidFill>
                          <a:effectLst/>
                        </a:rPr>
                        <a:t>Private worship (What are the benefits of private worship?)</a:t>
                      </a:r>
                      <a:endParaRPr lang="en-GB" sz="1600" dirty="0">
                        <a:solidFill>
                          <a:schemeClr val="tx1"/>
                        </a:solidFill>
                        <a:effectLst/>
                        <a:latin typeface="Calibri" charset="0"/>
                        <a:ea typeface="Calibri" charset="0"/>
                        <a:cs typeface="Times New Roman"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82596">
                <a:tc>
                  <a:txBody>
                    <a:bodyPr/>
                    <a:lstStyle/>
                    <a:p>
                      <a:pPr marL="342900" marR="0" lvl="0" indent="-342900" algn="l">
                        <a:lnSpc>
                          <a:spcPct val="107000"/>
                        </a:lnSpc>
                        <a:spcBef>
                          <a:spcPts val="0"/>
                        </a:spcBef>
                        <a:spcAft>
                          <a:spcPts val="0"/>
                        </a:spcAft>
                        <a:buSzPts val="1200"/>
                        <a:buFont typeface="Symbol" charset="2"/>
                        <a:buChar char=""/>
                      </a:pPr>
                      <a:r>
                        <a:rPr lang="en-GB" sz="1600" dirty="0">
                          <a:solidFill>
                            <a:schemeClr val="tx1"/>
                          </a:solidFill>
                          <a:effectLst/>
                        </a:rPr>
                        <a:t>Prayer, and the Lord’s Prayer (Why is the Lord’s Prayer significant?  Why pray at all?)</a:t>
                      </a:r>
                      <a:endParaRPr lang="en-GB" sz="1600" dirty="0">
                        <a:solidFill>
                          <a:schemeClr val="tx1"/>
                        </a:solidFill>
                        <a:effectLst/>
                        <a:latin typeface="Calibri" charset="0"/>
                        <a:ea typeface="Calibri" charset="0"/>
                        <a:cs typeface="Times New Roman"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382596">
                <a:tc>
                  <a:txBody>
                    <a:bodyPr/>
                    <a:lstStyle/>
                    <a:p>
                      <a:pPr marL="342900" marR="0" lvl="0" indent="-342900" algn="l">
                        <a:lnSpc>
                          <a:spcPct val="107000"/>
                        </a:lnSpc>
                        <a:spcBef>
                          <a:spcPts val="0"/>
                        </a:spcBef>
                        <a:spcAft>
                          <a:spcPts val="0"/>
                        </a:spcAft>
                        <a:buSzPts val="1200"/>
                        <a:buFont typeface="Symbol" charset="2"/>
                        <a:buChar char=""/>
                      </a:pPr>
                      <a:r>
                        <a:rPr lang="en-GB" sz="1600" dirty="0">
                          <a:solidFill>
                            <a:schemeClr val="tx1"/>
                          </a:solidFill>
                          <a:effectLst/>
                        </a:rPr>
                        <a:t>The meaning of sacraments (What is a sacrament?)</a:t>
                      </a:r>
                      <a:endParaRPr lang="en-GB" sz="1600" dirty="0">
                        <a:solidFill>
                          <a:schemeClr val="tx1"/>
                        </a:solidFill>
                        <a:effectLst/>
                        <a:latin typeface="Calibri" charset="0"/>
                        <a:ea typeface="Calibri" charset="0"/>
                        <a:cs typeface="Times New Roman"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447410">
                <a:tc>
                  <a:txBody>
                    <a:bodyPr/>
                    <a:lstStyle/>
                    <a:p>
                      <a:pPr marL="342900" marR="0" lvl="0" indent="-342900" algn="l">
                        <a:lnSpc>
                          <a:spcPct val="107000"/>
                        </a:lnSpc>
                        <a:spcBef>
                          <a:spcPts val="0"/>
                        </a:spcBef>
                        <a:spcAft>
                          <a:spcPts val="0"/>
                        </a:spcAft>
                        <a:buSzPts val="1200"/>
                        <a:buFont typeface="Symbol" charset="2"/>
                        <a:buChar char=""/>
                      </a:pPr>
                      <a:r>
                        <a:rPr lang="en-GB" sz="1600" dirty="0">
                          <a:solidFill>
                            <a:schemeClr val="tx1"/>
                          </a:solidFill>
                          <a:effectLst/>
                        </a:rPr>
                        <a:t>Baptism – infant and believer’s (Why do Christians have different beliefs about when a person should be baptised?)</a:t>
                      </a:r>
                      <a:endParaRPr lang="en-GB" sz="1600" dirty="0">
                        <a:solidFill>
                          <a:schemeClr val="tx1"/>
                        </a:solidFill>
                        <a:effectLst/>
                        <a:latin typeface="Calibri" charset="0"/>
                        <a:ea typeface="Calibri" charset="0"/>
                        <a:cs typeface="Times New Roman"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382596">
                <a:tc>
                  <a:txBody>
                    <a:bodyPr/>
                    <a:lstStyle/>
                    <a:p>
                      <a:pPr marL="342900" marR="0" lvl="0" indent="-342900" algn="l">
                        <a:lnSpc>
                          <a:spcPct val="107000"/>
                        </a:lnSpc>
                        <a:spcBef>
                          <a:spcPts val="0"/>
                        </a:spcBef>
                        <a:spcAft>
                          <a:spcPts val="0"/>
                        </a:spcAft>
                        <a:buSzPts val="1200"/>
                        <a:buFont typeface="Symbol" charset="2"/>
                        <a:buChar char=""/>
                      </a:pPr>
                      <a:r>
                        <a:rPr lang="en-GB" sz="1600" dirty="0">
                          <a:solidFill>
                            <a:schemeClr val="tx1"/>
                          </a:solidFill>
                          <a:effectLst/>
                        </a:rPr>
                        <a:t>Eucharist in Catholicism (What is the sacrament of Holy Communion, and why is it important?)</a:t>
                      </a:r>
                      <a:endParaRPr lang="en-GB" sz="1600" dirty="0">
                        <a:solidFill>
                          <a:schemeClr val="tx1"/>
                        </a:solidFill>
                        <a:effectLst/>
                        <a:latin typeface="Calibri" charset="0"/>
                        <a:ea typeface="Calibri" charset="0"/>
                        <a:cs typeface="Times New Roman"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382596">
                <a:tc>
                  <a:txBody>
                    <a:bodyPr/>
                    <a:lstStyle/>
                    <a:p>
                      <a:pPr marL="342900" marR="0" lvl="0" indent="-342900" algn="l">
                        <a:lnSpc>
                          <a:spcPct val="107000"/>
                        </a:lnSpc>
                        <a:spcBef>
                          <a:spcPts val="0"/>
                        </a:spcBef>
                        <a:spcAft>
                          <a:spcPts val="0"/>
                        </a:spcAft>
                        <a:buSzPts val="1200"/>
                        <a:buFont typeface="Symbol" charset="2"/>
                        <a:buChar char=""/>
                      </a:pPr>
                      <a:r>
                        <a:rPr lang="en-GB" sz="1600" dirty="0">
                          <a:solidFill>
                            <a:schemeClr val="tx1"/>
                          </a:solidFill>
                          <a:effectLst/>
                        </a:rPr>
                        <a:t>Eucharist in the Church of England (How do C of E beliefs about the Eucharist differ from Catholic beliefs?)</a:t>
                      </a:r>
                      <a:endParaRPr lang="en-GB" sz="1600" dirty="0">
                        <a:solidFill>
                          <a:schemeClr val="tx1"/>
                        </a:solidFill>
                        <a:effectLst/>
                        <a:latin typeface="Calibri" charset="0"/>
                        <a:ea typeface="Calibri" charset="0"/>
                        <a:cs typeface="Times New Roman"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382596">
                <a:tc>
                  <a:txBody>
                    <a:bodyPr/>
                    <a:lstStyle/>
                    <a:p>
                      <a:pPr marL="342900" marR="0" lvl="0" indent="-342900" algn="l">
                        <a:lnSpc>
                          <a:spcPct val="107000"/>
                        </a:lnSpc>
                        <a:spcBef>
                          <a:spcPts val="0"/>
                        </a:spcBef>
                        <a:spcAft>
                          <a:spcPts val="0"/>
                        </a:spcAft>
                        <a:buSzPts val="1200"/>
                        <a:buFont typeface="Symbol" charset="2"/>
                        <a:buChar char=""/>
                      </a:pPr>
                      <a:r>
                        <a:rPr lang="en-GB" sz="1600" dirty="0">
                          <a:solidFill>
                            <a:schemeClr val="tx1"/>
                          </a:solidFill>
                          <a:effectLst/>
                        </a:rPr>
                        <a:t>Lourdes (Why is Lourdes a place of pilgrimage for Christians today?)</a:t>
                      </a:r>
                      <a:endParaRPr lang="en-GB" sz="1600" dirty="0">
                        <a:solidFill>
                          <a:schemeClr val="tx1"/>
                        </a:solidFill>
                        <a:effectLst/>
                        <a:latin typeface="Calibri" charset="0"/>
                        <a:ea typeface="Calibri" charset="0"/>
                        <a:cs typeface="Times New Roman"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447410">
                <a:tc>
                  <a:txBody>
                    <a:bodyPr/>
                    <a:lstStyle/>
                    <a:p>
                      <a:pPr marL="342900" marR="0" lvl="0" indent="-342900" algn="l">
                        <a:lnSpc>
                          <a:spcPct val="107000"/>
                        </a:lnSpc>
                        <a:spcBef>
                          <a:spcPts val="0"/>
                        </a:spcBef>
                        <a:spcAft>
                          <a:spcPts val="0"/>
                        </a:spcAft>
                        <a:buSzPts val="1200"/>
                        <a:buFont typeface="Symbol" charset="2"/>
                        <a:buChar char=""/>
                      </a:pPr>
                      <a:r>
                        <a:rPr lang="en-GB" sz="1600" dirty="0">
                          <a:solidFill>
                            <a:schemeClr val="tx1"/>
                          </a:solidFill>
                          <a:effectLst/>
                        </a:rPr>
                        <a:t>The role of the Church in the local community, including food banks and street pastors (Why does the Church provide these things?)</a:t>
                      </a:r>
                      <a:endParaRPr lang="en-GB" sz="1600" dirty="0">
                        <a:solidFill>
                          <a:schemeClr val="tx1"/>
                        </a:solidFill>
                        <a:effectLst/>
                        <a:latin typeface="Calibri" charset="0"/>
                        <a:ea typeface="Calibri" charset="0"/>
                        <a:cs typeface="Times New Roman"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382596">
                <a:tc>
                  <a:txBody>
                    <a:bodyPr/>
                    <a:lstStyle/>
                    <a:p>
                      <a:pPr marL="342900" marR="0" lvl="0" indent="-342900" algn="l">
                        <a:lnSpc>
                          <a:spcPct val="107000"/>
                        </a:lnSpc>
                        <a:spcBef>
                          <a:spcPts val="0"/>
                        </a:spcBef>
                        <a:spcAft>
                          <a:spcPts val="0"/>
                        </a:spcAft>
                        <a:buSzPts val="1200"/>
                        <a:buFont typeface="Symbol" charset="2"/>
                        <a:buChar char=""/>
                      </a:pPr>
                      <a:r>
                        <a:rPr lang="en-GB" sz="1600" dirty="0">
                          <a:solidFill>
                            <a:schemeClr val="tx1"/>
                          </a:solidFill>
                          <a:effectLst/>
                        </a:rPr>
                        <a:t>The importance of the ‘worldwide Church’ in working for reconciliation</a:t>
                      </a:r>
                      <a:endParaRPr lang="en-GB" sz="1600" dirty="0">
                        <a:solidFill>
                          <a:schemeClr val="tx1"/>
                        </a:solidFill>
                        <a:effectLst/>
                        <a:latin typeface="Calibri" charset="0"/>
                        <a:ea typeface="Calibri" charset="0"/>
                        <a:cs typeface="Times New Roman"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382596">
                <a:tc>
                  <a:txBody>
                    <a:bodyPr/>
                    <a:lstStyle/>
                    <a:p>
                      <a:pPr marL="342900" marR="0" lvl="0" indent="-342900" algn="l">
                        <a:lnSpc>
                          <a:spcPct val="107000"/>
                        </a:lnSpc>
                        <a:spcBef>
                          <a:spcPts val="0"/>
                        </a:spcBef>
                        <a:spcAft>
                          <a:spcPts val="0"/>
                        </a:spcAft>
                        <a:buSzPts val="1200"/>
                        <a:buFont typeface="Symbol" charset="2"/>
                        <a:buChar char=""/>
                      </a:pPr>
                      <a:r>
                        <a:rPr lang="en-GB" sz="1600" dirty="0">
                          <a:solidFill>
                            <a:schemeClr val="tx1"/>
                          </a:solidFill>
                          <a:effectLst/>
                        </a:rPr>
                        <a:t>How Christian Churches respond to persecution (How do they help?)</a:t>
                      </a:r>
                      <a:endParaRPr lang="en-GB" sz="1600" dirty="0">
                        <a:solidFill>
                          <a:schemeClr val="tx1"/>
                        </a:solidFill>
                        <a:effectLst/>
                        <a:latin typeface="Calibri" charset="0"/>
                        <a:ea typeface="Calibri" charset="0"/>
                        <a:cs typeface="Times New Roman"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382596">
                <a:tc>
                  <a:txBody>
                    <a:bodyPr/>
                    <a:lstStyle/>
                    <a:p>
                      <a:pPr marL="342900" marR="0" lvl="0" indent="-342900" algn="l">
                        <a:lnSpc>
                          <a:spcPct val="107000"/>
                        </a:lnSpc>
                        <a:spcBef>
                          <a:spcPts val="0"/>
                        </a:spcBef>
                        <a:spcAft>
                          <a:spcPts val="0"/>
                        </a:spcAft>
                        <a:buSzPts val="1200"/>
                        <a:buFont typeface="Symbol" charset="2"/>
                        <a:buChar char=""/>
                      </a:pPr>
                      <a:r>
                        <a:rPr lang="en-GB" sz="1600" dirty="0">
                          <a:solidFill>
                            <a:schemeClr val="tx1"/>
                          </a:solidFill>
                          <a:effectLst/>
                        </a:rPr>
                        <a:t>The work of one Christian charity (</a:t>
                      </a:r>
                      <a:r>
                        <a:rPr lang="en-GB" sz="1600" dirty="0" err="1">
                          <a:solidFill>
                            <a:schemeClr val="tx1"/>
                          </a:solidFill>
                          <a:effectLst/>
                        </a:rPr>
                        <a:t>Tearfund</a:t>
                      </a:r>
                      <a:r>
                        <a:rPr lang="en-GB" sz="1600" dirty="0">
                          <a:solidFill>
                            <a:schemeClr val="tx1"/>
                          </a:solidFill>
                          <a:effectLst/>
                        </a:rPr>
                        <a:t>, Christian Aid, CAFOD)</a:t>
                      </a:r>
                      <a:endParaRPr lang="en-GB" sz="1600" dirty="0">
                        <a:solidFill>
                          <a:schemeClr val="tx1"/>
                        </a:solidFill>
                        <a:effectLst/>
                        <a:latin typeface="Calibri" charset="0"/>
                        <a:ea typeface="Calibri" charset="0"/>
                        <a:cs typeface="Times New Roman"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7883621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smtClean="0"/>
              <a:t>What is poverty?</a:t>
            </a:r>
            <a:endParaRPr lang="en-US" b="1" u="sng"/>
          </a:p>
        </p:txBody>
      </p:sp>
      <p:sp>
        <p:nvSpPr>
          <p:cNvPr id="3" name="Content Placeholder 2"/>
          <p:cNvSpPr>
            <a:spLocks noGrp="1"/>
          </p:cNvSpPr>
          <p:nvPr>
            <p:ph idx="1"/>
          </p:nvPr>
        </p:nvSpPr>
        <p:spPr/>
        <p:txBody>
          <a:bodyPr>
            <a:noAutofit/>
          </a:bodyPr>
          <a:lstStyle/>
          <a:p>
            <a:pPr marL="0" indent="0" algn="ctr">
              <a:buNone/>
            </a:pPr>
            <a:r>
              <a:rPr lang="en-US" sz="3200" i="1" dirty="0"/>
              <a:t>Poverty affects millions of people in the UK. Poverty means not being able to heat your home, pay your rent, or buy the essentials for your children. It means waking up every day facing insecurity, uncertainty, and impossible decisions about money. It means facing </a:t>
            </a:r>
            <a:r>
              <a:rPr lang="en-US" sz="3200" i="1" dirty="0" err="1"/>
              <a:t>marginalisation</a:t>
            </a:r>
            <a:r>
              <a:rPr lang="en-US" sz="3200" i="1" dirty="0"/>
              <a:t> – and even discrimination – because of your financial circumstances. The constant stress it causes can lead to problems that deprive people of the chance to play a full part in society</a:t>
            </a:r>
            <a:r>
              <a:rPr lang="en-US" sz="3200" i="1" dirty="0" smtClean="0"/>
              <a:t>.</a:t>
            </a:r>
          </a:p>
          <a:p>
            <a:pPr marL="0" indent="0" algn="ctr">
              <a:buNone/>
            </a:pPr>
            <a:endParaRPr lang="en-US" sz="3200" dirty="0"/>
          </a:p>
          <a:p>
            <a:pPr marL="0" indent="0" algn="r">
              <a:buNone/>
            </a:pPr>
            <a:r>
              <a:rPr lang="en-US" sz="3200" dirty="0" smtClean="0"/>
              <a:t>- Joseph Rowntree Foundation</a:t>
            </a:r>
            <a:endParaRPr lang="en-US" sz="3200" dirty="0"/>
          </a:p>
        </p:txBody>
      </p:sp>
    </p:spTree>
    <p:extLst>
      <p:ext uri="{BB962C8B-B14F-4D97-AF65-F5344CB8AC3E}">
        <p14:creationId xmlns:p14="http://schemas.microsoft.com/office/powerpoint/2010/main" val="8182075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 name="Content Placeholder 8"/>
          <p:cNvPicPr>
            <a:picLocks noGrp="1" noChangeAspect="1"/>
          </p:cNvPicPr>
          <p:nvPr>
            <p:ph idx="1"/>
          </p:nvPr>
        </p:nvPicPr>
        <p:blipFill rotWithShape="1">
          <a:blip r:embed="rId2"/>
          <a:srcRect l="47676"/>
          <a:stretch/>
        </p:blipFill>
        <p:spPr>
          <a:xfrm>
            <a:off x="7643581" y="399874"/>
            <a:ext cx="4548419" cy="1970596"/>
          </a:xfrm>
          <a:prstGeom prst="rect">
            <a:avLst/>
          </a:prstGeom>
        </p:spPr>
      </p:pic>
      <p:pic>
        <p:nvPicPr>
          <p:cNvPr id="4" name="Picture 3"/>
          <p:cNvPicPr>
            <a:picLocks noChangeAspect="1"/>
          </p:cNvPicPr>
          <p:nvPr/>
        </p:nvPicPr>
        <p:blipFill>
          <a:blip r:embed="rId3"/>
          <a:stretch>
            <a:fillRect/>
          </a:stretch>
        </p:blipFill>
        <p:spPr>
          <a:xfrm>
            <a:off x="503461" y="242172"/>
            <a:ext cx="3568700" cy="2286000"/>
          </a:xfrm>
          <a:prstGeom prst="rect">
            <a:avLst/>
          </a:prstGeom>
        </p:spPr>
      </p:pic>
      <p:pic>
        <p:nvPicPr>
          <p:cNvPr id="5" name="Picture 4"/>
          <p:cNvPicPr>
            <a:picLocks noChangeAspect="1"/>
          </p:cNvPicPr>
          <p:nvPr/>
        </p:nvPicPr>
        <p:blipFill>
          <a:blip r:embed="rId4"/>
          <a:stretch>
            <a:fillRect/>
          </a:stretch>
        </p:blipFill>
        <p:spPr>
          <a:xfrm>
            <a:off x="8344198" y="3552917"/>
            <a:ext cx="3662019" cy="3291182"/>
          </a:xfrm>
          <a:prstGeom prst="rect">
            <a:avLst/>
          </a:prstGeom>
        </p:spPr>
      </p:pic>
      <p:pic>
        <p:nvPicPr>
          <p:cNvPr id="6" name="Picture 5"/>
          <p:cNvPicPr>
            <a:picLocks noChangeAspect="1"/>
          </p:cNvPicPr>
          <p:nvPr/>
        </p:nvPicPr>
        <p:blipFill>
          <a:blip r:embed="rId5"/>
          <a:stretch>
            <a:fillRect/>
          </a:stretch>
        </p:blipFill>
        <p:spPr>
          <a:xfrm>
            <a:off x="4604410" y="242172"/>
            <a:ext cx="2901588" cy="3685350"/>
          </a:xfrm>
          <a:prstGeom prst="rect">
            <a:avLst/>
          </a:prstGeom>
        </p:spPr>
      </p:pic>
      <p:pic>
        <p:nvPicPr>
          <p:cNvPr id="7" name="Picture 6"/>
          <p:cNvPicPr>
            <a:picLocks noChangeAspect="1"/>
          </p:cNvPicPr>
          <p:nvPr/>
        </p:nvPicPr>
        <p:blipFill>
          <a:blip r:embed="rId6"/>
          <a:stretch>
            <a:fillRect/>
          </a:stretch>
        </p:blipFill>
        <p:spPr>
          <a:xfrm>
            <a:off x="235132" y="2759883"/>
            <a:ext cx="3157856" cy="4098117"/>
          </a:xfrm>
          <a:prstGeom prst="rect">
            <a:avLst/>
          </a:prstGeom>
        </p:spPr>
      </p:pic>
      <p:pic>
        <p:nvPicPr>
          <p:cNvPr id="8" name="Picture 7"/>
          <p:cNvPicPr>
            <a:picLocks noChangeAspect="1"/>
          </p:cNvPicPr>
          <p:nvPr/>
        </p:nvPicPr>
        <p:blipFill rotWithShape="1">
          <a:blip r:embed="rId2"/>
          <a:srcRect r="52760"/>
          <a:stretch/>
        </p:blipFill>
        <p:spPr>
          <a:xfrm>
            <a:off x="3577151" y="4203390"/>
            <a:ext cx="4582883" cy="2199243"/>
          </a:xfrm>
          <a:prstGeom prst="rect">
            <a:avLst/>
          </a:prstGeom>
        </p:spPr>
      </p:pic>
    </p:spTree>
    <p:extLst>
      <p:ext uri="{BB962C8B-B14F-4D97-AF65-F5344CB8AC3E}">
        <p14:creationId xmlns:p14="http://schemas.microsoft.com/office/powerpoint/2010/main" val="3216567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156754"/>
            <a:ext cx="11874136" cy="6020209"/>
          </a:xfrm>
        </p:spPr>
        <p:txBody>
          <a:bodyPr>
            <a:noAutofit/>
          </a:bodyPr>
          <a:lstStyle/>
          <a:p>
            <a:pPr marL="0" indent="0" fontAlgn="base">
              <a:buNone/>
            </a:pPr>
            <a:r>
              <a:rPr lang="en-US" sz="3200" b="1" u="sng" dirty="0"/>
              <a:t>Facts</a:t>
            </a:r>
            <a:endParaRPr lang="en-US" sz="3200" u="sng" dirty="0"/>
          </a:p>
          <a:p>
            <a:pPr fontAlgn="base"/>
            <a:r>
              <a:rPr lang="en-US" sz="3200" b="1" dirty="0"/>
              <a:t>2.1 million</a:t>
            </a:r>
            <a:r>
              <a:rPr lang="en-US" sz="3200" dirty="0"/>
              <a:t>: The number of children in Britain currently living in poverty in working households, where at least one adult is working.</a:t>
            </a:r>
          </a:p>
          <a:p>
            <a:pPr fontAlgn="base"/>
            <a:r>
              <a:rPr lang="en-US" sz="3200" b="1" dirty="0"/>
              <a:t>60%: </a:t>
            </a:r>
            <a:r>
              <a:rPr lang="en-US" sz="3200" dirty="0"/>
              <a:t>The percentage of poor adults who live in working households in Britain</a:t>
            </a:r>
          </a:p>
          <a:p>
            <a:pPr fontAlgn="base"/>
            <a:r>
              <a:rPr lang="en-US" sz="3200" b="1" dirty="0"/>
              <a:t>10.9 million</a:t>
            </a:r>
            <a:r>
              <a:rPr lang="en-US" sz="3200" dirty="0"/>
              <a:t>: people identified as ‘poor’ in Britain in 2008/9 based on their household income before housing costs.</a:t>
            </a:r>
          </a:p>
          <a:p>
            <a:pPr fontAlgn="base"/>
            <a:r>
              <a:rPr lang="en-US" sz="3200" b="1" dirty="0"/>
              <a:t>London</a:t>
            </a:r>
            <a:r>
              <a:rPr lang="en-US" sz="3200" dirty="0"/>
              <a:t> is one of the most </a:t>
            </a:r>
            <a:r>
              <a:rPr lang="en-US" sz="3200" b="1" dirty="0"/>
              <a:t>unequal</a:t>
            </a:r>
            <a:r>
              <a:rPr lang="en-US" sz="3200" dirty="0"/>
              <a:t> places in the UK</a:t>
            </a:r>
          </a:p>
          <a:p>
            <a:pPr fontAlgn="base"/>
            <a:r>
              <a:rPr lang="en-US" sz="3200" b="1" dirty="0"/>
              <a:t>2.2 million</a:t>
            </a:r>
            <a:r>
              <a:rPr lang="en-US" sz="3200" dirty="0"/>
              <a:t>: The number of pensioners who currently live in poverty in Britain</a:t>
            </a:r>
          </a:p>
          <a:p>
            <a:pPr fontAlgn="base"/>
            <a:r>
              <a:rPr lang="en-US" sz="3200" b="1" dirty="0"/>
              <a:t>Britain</a:t>
            </a:r>
            <a:r>
              <a:rPr lang="en-US" sz="3200" dirty="0"/>
              <a:t> has a higher proportion of its population living in relative poverty than most other EU countries</a:t>
            </a:r>
          </a:p>
          <a:p>
            <a:pPr marL="0" indent="0" algn="r" fontAlgn="base">
              <a:buNone/>
            </a:pPr>
            <a:r>
              <a:rPr lang="en-US" sz="2000" b="1" u="sng" dirty="0"/>
              <a:t>Sources:</a:t>
            </a:r>
            <a:r>
              <a:rPr lang="en-US" sz="2000" dirty="0"/>
              <a:t> Joseph Rowntree Foundation, 2010, IPPR, 2010, Oxfam</a:t>
            </a:r>
          </a:p>
          <a:p>
            <a:endParaRPr lang="en-US" sz="3200" dirty="0"/>
          </a:p>
        </p:txBody>
      </p:sp>
    </p:spTree>
    <p:extLst>
      <p:ext uri="{BB962C8B-B14F-4D97-AF65-F5344CB8AC3E}">
        <p14:creationId xmlns:p14="http://schemas.microsoft.com/office/powerpoint/2010/main" val="350832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0"/>
            <a:ext cx="12191999" cy="6858000"/>
          </a:xfrm>
          <a:prstGeom prst="rect">
            <a:avLst/>
          </a:prstGeom>
        </p:spPr>
      </p:pic>
    </p:spTree>
    <p:extLst>
      <p:ext uri="{BB962C8B-B14F-4D97-AF65-F5344CB8AC3E}">
        <p14:creationId xmlns:p14="http://schemas.microsoft.com/office/powerpoint/2010/main" val="8682207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2"/>
          <a:srcRect l="6152" t="9893" r="6191" b="3833"/>
          <a:stretch/>
        </p:blipFill>
        <p:spPr>
          <a:xfrm>
            <a:off x="0" y="0"/>
            <a:ext cx="12192000" cy="6857999"/>
          </a:xfrm>
          <a:prstGeom prst="rect">
            <a:avLst/>
          </a:prstGeom>
        </p:spPr>
      </p:pic>
    </p:spTree>
    <p:extLst>
      <p:ext uri="{BB962C8B-B14F-4D97-AF65-F5344CB8AC3E}">
        <p14:creationId xmlns:p14="http://schemas.microsoft.com/office/powerpoint/2010/main" val="10984733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246" y="299810"/>
            <a:ext cx="10515600" cy="1325563"/>
          </a:xfrm>
        </p:spPr>
        <p:txBody>
          <a:bodyPr/>
          <a:lstStyle/>
          <a:p>
            <a:r>
              <a:rPr lang="en-US" b="1" u="sng" smtClean="0">
                <a:latin typeface="+mn-lt"/>
              </a:rPr>
              <a:t>The rich man and Lazarus</a:t>
            </a:r>
            <a:endParaRPr lang="en-US" b="1" u="sng">
              <a:latin typeface="+mn-lt"/>
            </a:endParaRPr>
          </a:p>
        </p:txBody>
      </p:sp>
      <p:sp>
        <p:nvSpPr>
          <p:cNvPr id="3" name="Content Placeholder 2"/>
          <p:cNvSpPr>
            <a:spLocks noGrp="1"/>
          </p:cNvSpPr>
          <p:nvPr>
            <p:ph idx="1"/>
          </p:nvPr>
        </p:nvSpPr>
        <p:spPr>
          <a:xfrm>
            <a:off x="916578" y="1848008"/>
            <a:ext cx="5249091" cy="1387838"/>
          </a:xfrm>
        </p:spPr>
        <p:txBody>
          <a:bodyPr/>
          <a:lstStyle/>
          <a:p>
            <a:pPr marL="0" indent="0" algn="ctr">
              <a:buNone/>
            </a:pPr>
            <a:r>
              <a:rPr lang="en-US" dirty="0" smtClean="0"/>
              <a:t>In this parable, Jesus told of a rich man who ended up in hell having ignored the plight of a beggar.  </a:t>
            </a:r>
            <a:endParaRPr lang="en-US" dirty="0"/>
          </a:p>
        </p:txBody>
      </p:sp>
      <p:pic>
        <p:nvPicPr>
          <p:cNvPr id="4" name="Picture 3"/>
          <p:cNvPicPr>
            <a:picLocks noChangeAspect="1"/>
          </p:cNvPicPr>
          <p:nvPr/>
        </p:nvPicPr>
        <p:blipFill>
          <a:blip r:embed="rId2"/>
          <a:stretch>
            <a:fillRect/>
          </a:stretch>
        </p:blipFill>
        <p:spPr>
          <a:xfrm>
            <a:off x="7419703" y="299810"/>
            <a:ext cx="4382589" cy="3491463"/>
          </a:xfrm>
          <a:prstGeom prst="rect">
            <a:avLst/>
          </a:prstGeom>
        </p:spPr>
      </p:pic>
      <p:sp>
        <p:nvSpPr>
          <p:cNvPr id="5" name="Rectangle 4"/>
          <p:cNvSpPr/>
          <p:nvPr/>
        </p:nvSpPr>
        <p:spPr>
          <a:xfrm>
            <a:off x="640271" y="1287479"/>
            <a:ext cx="4841775" cy="369332"/>
          </a:xfrm>
          <a:prstGeom prst="rect">
            <a:avLst/>
          </a:prstGeom>
        </p:spPr>
        <p:txBody>
          <a:bodyPr wrap="none">
            <a:spAutoFit/>
          </a:bodyPr>
          <a:lstStyle/>
          <a:p>
            <a:r>
              <a:rPr lang="en-US" dirty="0">
                <a:hlinkClick r:id="rId3"/>
              </a:rPr>
              <a:t>https://</a:t>
            </a:r>
            <a:r>
              <a:rPr lang="en-US" dirty="0" smtClean="0">
                <a:hlinkClick r:id="rId3"/>
              </a:rPr>
              <a:t>www.youtube.com/watch?v=40-4f_SLwjk</a:t>
            </a:r>
            <a:r>
              <a:rPr lang="en-US" dirty="0" smtClean="0"/>
              <a:t> </a:t>
            </a:r>
            <a:endParaRPr lang="en-US" dirty="0"/>
          </a:p>
        </p:txBody>
      </p:sp>
      <p:sp>
        <p:nvSpPr>
          <p:cNvPr id="6" name="Title 1"/>
          <p:cNvSpPr txBox="1">
            <a:spLocks/>
          </p:cNvSpPr>
          <p:nvPr/>
        </p:nvSpPr>
        <p:spPr>
          <a:xfrm>
            <a:off x="9096102" y="4526915"/>
            <a:ext cx="3095898" cy="153089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u="sng" dirty="0" smtClean="0">
                <a:latin typeface="+mn-lt"/>
              </a:rPr>
              <a:t>The good Samaritan</a:t>
            </a:r>
            <a:endParaRPr lang="en-US" b="1" u="sng" dirty="0">
              <a:latin typeface="+mn-lt"/>
            </a:endParaRPr>
          </a:p>
        </p:txBody>
      </p:sp>
      <p:sp>
        <p:nvSpPr>
          <p:cNvPr id="7" name="Content Placeholder 2"/>
          <p:cNvSpPr txBox="1">
            <a:spLocks/>
          </p:cNvSpPr>
          <p:nvPr/>
        </p:nvSpPr>
        <p:spPr>
          <a:xfrm>
            <a:off x="5482045" y="4415246"/>
            <a:ext cx="3614057" cy="1754234"/>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US" dirty="0" smtClean="0"/>
              <a:t>This parable teaches the importance of caring for all people, even those you wouldn’t normally be friends with.</a:t>
            </a:r>
            <a:endParaRPr lang="en-US" dirty="0"/>
          </a:p>
        </p:txBody>
      </p:sp>
      <p:sp>
        <p:nvSpPr>
          <p:cNvPr id="8" name="Rectangle 7"/>
          <p:cNvSpPr/>
          <p:nvPr/>
        </p:nvSpPr>
        <p:spPr>
          <a:xfrm>
            <a:off x="7419703" y="6428951"/>
            <a:ext cx="4857868" cy="369332"/>
          </a:xfrm>
          <a:prstGeom prst="rect">
            <a:avLst/>
          </a:prstGeom>
        </p:spPr>
        <p:txBody>
          <a:bodyPr wrap="none">
            <a:spAutoFit/>
          </a:bodyPr>
          <a:lstStyle/>
          <a:p>
            <a:r>
              <a:rPr lang="en-US" dirty="0">
                <a:hlinkClick r:id="rId4"/>
              </a:rPr>
              <a:t>https</a:t>
            </a:r>
            <a:r>
              <a:rPr lang="en-US">
                <a:hlinkClick r:id="rId4"/>
              </a:rPr>
              <a:t>://</a:t>
            </a:r>
            <a:r>
              <a:rPr lang="en-US" dirty="0" smtClean="0">
                <a:hlinkClick r:id="rId4"/>
              </a:rPr>
              <a:t>www.youtube.com/watch?v=fO4qSAhI1sI</a:t>
            </a:r>
            <a:r>
              <a:rPr lang="en-US" dirty="0" smtClean="0"/>
              <a:t> </a:t>
            </a:r>
            <a:endParaRPr lang="en-US" dirty="0"/>
          </a:p>
        </p:txBody>
      </p:sp>
      <p:pic>
        <p:nvPicPr>
          <p:cNvPr id="9" name="Picture 8"/>
          <p:cNvPicPr>
            <a:picLocks noChangeAspect="1"/>
          </p:cNvPicPr>
          <p:nvPr/>
        </p:nvPicPr>
        <p:blipFill>
          <a:blip r:embed="rId5"/>
          <a:stretch>
            <a:fillRect/>
          </a:stretch>
        </p:blipFill>
        <p:spPr>
          <a:xfrm>
            <a:off x="1045219" y="3427043"/>
            <a:ext cx="3983980" cy="3190358"/>
          </a:xfrm>
          <a:prstGeom prst="rect">
            <a:avLst/>
          </a:prstGeom>
        </p:spPr>
      </p:pic>
    </p:spTree>
    <p:extLst>
      <p:ext uri="{BB962C8B-B14F-4D97-AF65-F5344CB8AC3E}">
        <p14:creationId xmlns:p14="http://schemas.microsoft.com/office/powerpoint/2010/main" val="394575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2"/>
          <a:srcRect l="2357" t="1803" r="892" b="13904"/>
          <a:stretch/>
        </p:blipFill>
        <p:spPr>
          <a:xfrm>
            <a:off x="0" y="-19892"/>
            <a:ext cx="12192000" cy="6877891"/>
          </a:xfrm>
          <a:prstGeom prst="rect">
            <a:avLst/>
          </a:prstGeom>
        </p:spPr>
      </p:pic>
    </p:spTree>
    <p:extLst>
      <p:ext uri="{BB962C8B-B14F-4D97-AF65-F5344CB8AC3E}">
        <p14:creationId xmlns:p14="http://schemas.microsoft.com/office/powerpoint/2010/main" val="122283152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92A4A55472C344C950E4EEA7993E1ED" ma:contentTypeVersion="17" ma:contentTypeDescription="Create a new document." ma:contentTypeScope="" ma:versionID="b7bbdc99fb1c7df76d563a6df0682bd2">
  <xsd:schema xmlns:xsd="http://www.w3.org/2001/XMLSchema" xmlns:xs="http://www.w3.org/2001/XMLSchema" xmlns:p="http://schemas.microsoft.com/office/2006/metadata/properties" xmlns:ns2="53038477-11b9-4b50-bb37-4d087f9619fe" xmlns:ns3="67e4d28b-84d4-496d-83de-d60e9caa6883" targetNamespace="http://schemas.microsoft.com/office/2006/metadata/properties" ma:root="true" ma:fieldsID="efc9afa921f4e05e8f0e8841263f9da2" ns2:_="" ns3:_="">
    <xsd:import namespace="53038477-11b9-4b50-bb37-4d087f9619fe"/>
    <xsd:import namespace="67e4d28b-84d4-496d-83de-d60e9caa688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038477-11b9-4b50-bb37-4d087f9619f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5f39a2c-7ee1-4bc3-873a-f84a6ad208d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7e4d28b-84d4-496d-83de-d60e9caa6883"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4d96b78e-3b6f-4a42-a0a2-6cd29fbe4635}" ma:internalName="TaxCatchAll" ma:showField="CatchAllData" ma:web="67e4d28b-84d4-496d-83de-d60e9caa688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67e4d28b-84d4-496d-83de-d60e9caa6883" xsi:nil="true"/>
    <lcf76f155ced4ddcb4097134ff3c332f xmlns="53038477-11b9-4b50-bb37-4d087f9619fe">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F5FFFDF-A6D3-46D0-B316-C988E81E0B19}"/>
</file>

<file path=customXml/itemProps2.xml><?xml version="1.0" encoding="utf-8"?>
<ds:datastoreItem xmlns:ds="http://schemas.openxmlformats.org/officeDocument/2006/customXml" ds:itemID="{07D4A813-A90B-4C09-9A31-DE3666581FA4}"/>
</file>

<file path=customXml/itemProps3.xml><?xml version="1.0" encoding="utf-8"?>
<ds:datastoreItem xmlns:ds="http://schemas.openxmlformats.org/officeDocument/2006/customXml" ds:itemID="{D5E863D5-BEC5-4F65-8868-9BF272212EFA}"/>
</file>

<file path=docProps/app.xml><?xml version="1.0" encoding="utf-8"?>
<Properties xmlns="http://schemas.openxmlformats.org/officeDocument/2006/extended-properties" xmlns:vt="http://schemas.openxmlformats.org/officeDocument/2006/docPropsVTypes">
  <TotalTime>291</TotalTime>
  <Words>899</Words>
  <Application>Microsoft Office PowerPoint</Application>
  <PresentationFormat>Widescreen</PresentationFormat>
  <Paragraphs>57</Paragraphs>
  <Slides>13</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Calibri</vt:lpstr>
      <vt:lpstr>Calibri Light</vt:lpstr>
      <vt:lpstr>Mangal</vt:lpstr>
      <vt:lpstr>Papyrus</vt:lpstr>
      <vt:lpstr>Symbol</vt:lpstr>
      <vt:lpstr>Times New Roman</vt:lpstr>
      <vt:lpstr>Office Theme</vt:lpstr>
      <vt:lpstr>Christian practices  The Church’s response to world poverty The work of Christian charities</vt:lpstr>
      <vt:lpstr>What do I need to know?</vt:lpstr>
      <vt:lpstr>What is poverty?</vt:lpstr>
      <vt:lpstr>PowerPoint Presentation</vt:lpstr>
      <vt:lpstr>PowerPoint Presentation</vt:lpstr>
      <vt:lpstr>PowerPoint Presentation</vt:lpstr>
      <vt:lpstr>PowerPoint Presentation</vt:lpstr>
      <vt:lpstr>The rich man and Lazarus</vt:lpstr>
      <vt:lpstr>PowerPoint Presentation</vt:lpstr>
      <vt:lpstr>Christians believe that they should present Jesus to the world through helping the disadvantaged…</vt:lpstr>
      <vt:lpstr>Catholic Agency For Overseas Development</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Christian practices  The sacraments: Baptism &amp; Eucharist</dc:title>
  <dc:creator>Sarah Stewart</dc:creator>
  <cp:lastModifiedBy>Sarah Gallagher</cp:lastModifiedBy>
  <cp:revision>37</cp:revision>
  <dcterms:created xsi:type="dcterms:W3CDTF">2018-04-22T10:20:58Z</dcterms:created>
  <dcterms:modified xsi:type="dcterms:W3CDTF">2023-06-01T16:33:30Z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0x010100192A4A55472C344C950E4EEA7993E1ED</vt:lpwstr>
  </property>
</Properties>
</file>