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4.xml" ContentType="application/vnd.openxmlformats-officedocument.presentationml.slide+xml"/>
  <Override PartName="/ppt/slides/slide1.xml" ContentType="application/vnd.openxmlformats-officedocument.presentationml.slide+xml"/>
  <Override PartName="/ppt/slides/slide23.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88" r:id="rId14"/>
    <p:sldId id="289" r:id="rId15"/>
    <p:sldId id="269" r:id="rId16"/>
    <p:sldId id="270" r:id="rId17"/>
    <p:sldId id="271" r:id="rId18"/>
    <p:sldId id="272" r:id="rId19"/>
    <p:sldId id="290" r:id="rId20"/>
    <p:sldId id="273" r:id="rId21"/>
    <p:sldId id="283" r:id="rId22"/>
    <p:sldId id="280" r:id="rId23"/>
    <p:sldId id="281" r:id="rId24"/>
    <p:sldId id="282" r:id="rId25"/>
    <p:sldId id="284" r:id="rId26"/>
    <p:sldId id="285" r:id="rId27"/>
    <p:sldId id="287"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176"/>
    <p:restoredTop sz="94719"/>
  </p:normalViewPr>
  <p:slideViewPr>
    <p:cSldViewPr snapToGrid="0" snapToObjects="1">
      <p:cViewPr varScale="1">
        <p:scale>
          <a:sx n="66" d="100"/>
          <a:sy n="66" d="100"/>
        </p:scale>
        <p:origin x="100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customXml" Target="../customXml/item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1444D4-1BE7-114F-91C3-B01283E9CA93}" type="datetimeFigureOut">
              <a:rPr lang="en-US" smtClean="0"/>
              <a:t>6/30/2023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4CD40-F619-E249-B67A-D5E5939C065C}" type="slidenum">
              <a:rPr lang="en-US" smtClean="0"/>
              <a:t>‹#›</a:t>
            </a:fld>
            <a:endParaRPr lang="en-US"/>
          </a:p>
        </p:txBody>
      </p:sp>
    </p:spTree>
    <p:extLst>
      <p:ext uri="{BB962C8B-B14F-4D97-AF65-F5344CB8AC3E}">
        <p14:creationId xmlns:p14="http://schemas.microsoft.com/office/powerpoint/2010/main" val="12995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24CD40-F619-E249-B67A-D5E5939C065C}" type="slidenum">
              <a:rPr lang="en-US" smtClean="0"/>
              <a:t>2</a:t>
            </a:fld>
            <a:endParaRPr lang="en-US"/>
          </a:p>
        </p:txBody>
      </p:sp>
    </p:spTree>
    <p:extLst>
      <p:ext uri="{BB962C8B-B14F-4D97-AF65-F5344CB8AC3E}">
        <p14:creationId xmlns:p14="http://schemas.microsoft.com/office/powerpoint/2010/main" val="1519772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CC334E-DD20-9F4B-BE28-A48C00F0401D}"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6EF8C-D82D-1F41-8296-424B79173A1F}" type="slidenum">
              <a:rPr lang="en-US" smtClean="0"/>
              <a:t>‹#›</a:t>
            </a:fld>
            <a:endParaRPr lang="en-US"/>
          </a:p>
        </p:txBody>
      </p:sp>
    </p:spTree>
    <p:extLst>
      <p:ext uri="{BB962C8B-B14F-4D97-AF65-F5344CB8AC3E}">
        <p14:creationId xmlns:p14="http://schemas.microsoft.com/office/powerpoint/2010/main" val="789361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CC334E-DD20-9F4B-BE28-A48C00F0401D}"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6EF8C-D82D-1F41-8296-424B79173A1F}" type="slidenum">
              <a:rPr lang="en-US" smtClean="0"/>
              <a:t>‹#›</a:t>
            </a:fld>
            <a:endParaRPr lang="en-US"/>
          </a:p>
        </p:txBody>
      </p:sp>
    </p:spTree>
    <p:extLst>
      <p:ext uri="{BB962C8B-B14F-4D97-AF65-F5344CB8AC3E}">
        <p14:creationId xmlns:p14="http://schemas.microsoft.com/office/powerpoint/2010/main" val="1829034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CC334E-DD20-9F4B-BE28-A48C00F0401D}"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6EF8C-D82D-1F41-8296-424B79173A1F}" type="slidenum">
              <a:rPr lang="en-US" smtClean="0"/>
              <a:t>‹#›</a:t>
            </a:fld>
            <a:endParaRPr lang="en-US"/>
          </a:p>
        </p:txBody>
      </p:sp>
    </p:spTree>
    <p:extLst>
      <p:ext uri="{BB962C8B-B14F-4D97-AF65-F5344CB8AC3E}">
        <p14:creationId xmlns:p14="http://schemas.microsoft.com/office/powerpoint/2010/main" val="1507716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hart">
  <p:cSld name="Title, Text and Chart">
    <p:spTree>
      <p:nvGrpSpPr>
        <p:cNvPr id="1" name=""/>
        <p:cNvGrpSpPr/>
        <p:nvPr/>
      </p:nvGrpSpPr>
      <p:grpSpPr>
        <a:xfrm>
          <a:off x="0" y="0"/>
          <a:ext cx="0" cy="0"/>
          <a:chOff x="0" y="0"/>
          <a:chExt cx="0" cy="0"/>
        </a:xfrm>
      </p:grpSpPr>
      <p:sp>
        <p:nvSpPr>
          <p:cNvPr id="5" name="Right Triangle 4"/>
          <p:cNvSpPr/>
          <p:nvPr/>
        </p:nvSpPr>
        <p:spPr>
          <a:xfrm>
            <a:off x="8467" y="14288"/>
            <a:ext cx="12175067" cy="6837362"/>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cxnSp>
        <p:nvCxnSpPr>
          <p:cNvPr id="6" name="Straight Connector 5"/>
          <p:cNvCxnSpPr/>
          <p:nvPr/>
        </p:nvCxnSpPr>
        <p:spPr>
          <a:xfrm>
            <a:off x="0" y="6350"/>
            <a:ext cx="12183533"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10800000" flipV="1">
            <a:off x="8625417" y="4948239"/>
            <a:ext cx="3564467"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hart Placeholder 3"/>
          <p:cNvSpPr>
            <a:spLocks noGrp="1"/>
          </p:cNvSpPr>
          <p:nvPr>
            <p:ph type="chart" sz="half" idx="2"/>
          </p:nvPr>
        </p:nvSpPr>
        <p:spPr>
          <a:xfrm>
            <a:off x="6197600" y="1981200"/>
            <a:ext cx="5080000" cy="4114800"/>
          </a:xfrm>
        </p:spPr>
        <p:txBody>
          <a:bodyPr>
            <a:normAutofit/>
          </a:bodyPr>
          <a:lstStyle/>
          <a:p>
            <a:pPr lvl="0"/>
            <a:endParaRPr lang="en-GB" noProof="0"/>
          </a:p>
        </p:txBody>
      </p:sp>
      <p:sp>
        <p:nvSpPr>
          <p:cNvPr id="8" name="Date Placeholder 4"/>
          <p:cNvSpPr>
            <a:spLocks noGrp="1"/>
          </p:cNvSpPr>
          <p:nvPr>
            <p:ph type="dt" sz="half" idx="10"/>
          </p:nvPr>
        </p:nvSpPr>
        <p:spPr>
          <a:xfrm>
            <a:off x="0" y="0"/>
            <a:ext cx="0" cy="0"/>
          </a:xfrm>
        </p:spPr>
        <p:txBody>
          <a:bodyPr vert="horz" anchor="b"/>
          <a:lstStyle>
            <a:lvl1pPr eaLnBrk="1" fontAlgn="auto" hangingPunct="1">
              <a:spcBef>
                <a:spcPts val="0"/>
              </a:spcBef>
              <a:spcAft>
                <a:spcPts val="0"/>
              </a:spcAft>
              <a:defRPr sz="1000">
                <a:latin typeface="+mn-lt"/>
                <a:ea typeface="+mn-ea"/>
                <a:cs typeface="+mn-cs"/>
              </a:defRPr>
            </a:lvl1pPr>
          </a:lstStyle>
          <a:p>
            <a:pPr>
              <a:defRPr/>
            </a:pPr>
            <a:endParaRPr lang="en-GB"/>
          </a:p>
        </p:txBody>
      </p:sp>
      <p:sp>
        <p:nvSpPr>
          <p:cNvPr id="9" name="Footer Placeholder 5"/>
          <p:cNvSpPr>
            <a:spLocks noGrp="1"/>
          </p:cNvSpPr>
          <p:nvPr>
            <p:ph type="ftr" sz="quarter" idx="11"/>
          </p:nvPr>
        </p:nvSpPr>
        <p:spPr>
          <a:xfrm>
            <a:off x="0" y="0"/>
            <a:ext cx="0" cy="0"/>
          </a:xfrm>
        </p:spPr>
        <p:txBody>
          <a:bodyPr vert="horz" anchor="b"/>
          <a:lstStyle>
            <a:lvl1pPr algn="r" eaLnBrk="1" fontAlgn="auto" hangingPunct="1">
              <a:spcBef>
                <a:spcPts val="0"/>
              </a:spcBef>
              <a:spcAft>
                <a:spcPts val="0"/>
              </a:spcAft>
              <a:defRPr sz="1000">
                <a:latin typeface="+mn-lt"/>
                <a:ea typeface="+mn-ea"/>
                <a:cs typeface="+mn-cs"/>
              </a:defRPr>
            </a:lvl1pPr>
          </a:lstStyle>
          <a:p>
            <a:pPr>
              <a:defRPr/>
            </a:pPr>
            <a:endParaRPr lang="en-GB"/>
          </a:p>
        </p:txBody>
      </p:sp>
      <p:sp>
        <p:nvSpPr>
          <p:cNvPr id="10" name="Slide Number Placeholder 6"/>
          <p:cNvSpPr>
            <a:spLocks noGrp="1"/>
          </p:cNvSpPr>
          <p:nvPr>
            <p:ph type="sldNum" sz="quarter" idx="12"/>
          </p:nvPr>
        </p:nvSpPr>
        <p:spPr>
          <a:xfrm>
            <a:off x="0" y="0"/>
            <a:ext cx="0" cy="0"/>
          </a:xfrm>
        </p:spPr>
        <p:txBody>
          <a:bodyPr vert="horz" wrap="square" lIns="91440" tIns="45720" rIns="91440" bIns="45720" numCol="1" anchor="b" anchorCtr="0" compatLnSpc="1">
            <a:prstTxWarp prst="textNoShape">
              <a:avLst/>
            </a:prstTxWarp>
          </a:bodyPr>
          <a:lstStyle>
            <a:lvl1pPr algn="ctr" eaLnBrk="1" hangingPunct="1">
              <a:defRPr sz="1200" smtClean="0">
                <a:latin typeface="Century Gothic" panose="020B0502020202020204" pitchFamily="34" charset="0"/>
                <a:ea typeface="+mn-ea"/>
                <a:cs typeface="Arial" panose="020B0604020202020204" pitchFamily="34" charset="0"/>
              </a:defRPr>
            </a:lvl1pPr>
          </a:lstStyle>
          <a:p>
            <a:pPr>
              <a:defRPr/>
            </a:pPr>
            <a:fld id="{E00BF510-B815-C947-954E-DDFEFC482BC4}" type="slidenum">
              <a:rPr lang="en-GB"/>
              <a:pPr>
                <a:defRPr/>
              </a:pPr>
              <a:t>‹#›</a:t>
            </a:fld>
            <a:endParaRPr lang="en-GB"/>
          </a:p>
        </p:txBody>
      </p:sp>
    </p:spTree>
    <p:extLst>
      <p:ext uri="{BB962C8B-B14F-4D97-AF65-F5344CB8AC3E}">
        <p14:creationId xmlns:p14="http://schemas.microsoft.com/office/powerpoint/2010/main" val="281362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5" name="Right Triangle 4"/>
          <p:cNvSpPr/>
          <p:nvPr/>
        </p:nvSpPr>
        <p:spPr>
          <a:xfrm>
            <a:off x="8467" y="14288"/>
            <a:ext cx="12175067" cy="6837362"/>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cxnSp>
        <p:nvCxnSpPr>
          <p:cNvPr id="6" name="Straight Connector 5"/>
          <p:cNvCxnSpPr/>
          <p:nvPr/>
        </p:nvCxnSpPr>
        <p:spPr>
          <a:xfrm>
            <a:off x="0" y="6350"/>
            <a:ext cx="12183533"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10800000" flipV="1">
            <a:off x="8625417" y="4948239"/>
            <a:ext cx="3564467"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GB"/>
          </a:p>
        </p:txBody>
      </p:sp>
      <p:sp>
        <p:nvSpPr>
          <p:cNvPr id="3" name="ClipArt Placeholder 2"/>
          <p:cNvSpPr>
            <a:spLocks noGrp="1"/>
          </p:cNvSpPr>
          <p:nvPr>
            <p:ph type="clipArt" sz="half" idx="1"/>
          </p:nvPr>
        </p:nvSpPr>
        <p:spPr>
          <a:xfrm>
            <a:off x="914400" y="1981200"/>
            <a:ext cx="5080000" cy="4114800"/>
          </a:xfrm>
        </p:spPr>
        <p:txBody>
          <a:bodyPr>
            <a:normAutofit/>
          </a:bodyPr>
          <a:lstStyle/>
          <a:p>
            <a:pPr lvl="0"/>
            <a:endParaRPr lang="en-GB" noProof="0"/>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Date Placeholder 4"/>
          <p:cNvSpPr>
            <a:spLocks noGrp="1"/>
          </p:cNvSpPr>
          <p:nvPr>
            <p:ph type="dt" sz="half" idx="10"/>
          </p:nvPr>
        </p:nvSpPr>
        <p:spPr>
          <a:xfrm>
            <a:off x="0" y="0"/>
            <a:ext cx="0" cy="0"/>
          </a:xfrm>
        </p:spPr>
        <p:txBody>
          <a:bodyPr vert="horz" anchor="b"/>
          <a:lstStyle>
            <a:lvl1pPr eaLnBrk="1" fontAlgn="auto" hangingPunct="1">
              <a:spcBef>
                <a:spcPts val="0"/>
              </a:spcBef>
              <a:spcAft>
                <a:spcPts val="0"/>
              </a:spcAft>
              <a:defRPr sz="1000">
                <a:latin typeface="+mn-lt"/>
                <a:ea typeface="+mn-ea"/>
                <a:cs typeface="+mn-cs"/>
              </a:defRPr>
            </a:lvl1pPr>
          </a:lstStyle>
          <a:p>
            <a:pPr>
              <a:defRPr/>
            </a:pPr>
            <a:endParaRPr lang="en-GB"/>
          </a:p>
        </p:txBody>
      </p:sp>
      <p:sp>
        <p:nvSpPr>
          <p:cNvPr id="9" name="Footer Placeholder 5"/>
          <p:cNvSpPr>
            <a:spLocks noGrp="1"/>
          </p:cNvSpPr>
          <p:nvPr>
            <p:ph type="ftr" sz="quarter" idx="11"/>
          </p:nvPr>
        </p:nvSpPr>
        <p:spPr>
          <a:xfrm>
            <a:off x="0" y="0"/>
            <a:ext cx="0" cy="0"/>
          </a:xfrm>
        </p:spPr>
        <p:txBody>
          <a:bodyPr vert="horz" anchor="b"/>
          <a:lstStyle>
            <a:lvl1pPr algn="r" eaLnBrk="1" fontAlgn="auto" hangingPunct="1">
              <a:spcBef>
                <a:spcPts val="0"/>
              </a:spcBef>
              <a:spcAft>
                <a:spcPts val="0"/>
              </a:spcAft>
              <a:defRPr sz="1000">
                <a:latin typeface="+mn-lt"/>
                <a:ea typeface="+mn-ea"/>
                <a:cs typeface="+mn-cs"/>
              </a:defRPr>
            </a:lvl1pPr>
          </a:lstStyle>
          <a:p>
            <a:pPr>
              <a:defRPr/>
            </a:pPr>
            <a:endParaRPr lang="en-GB"/>
          </a:p>
        </p:txBody>
      </p:sp>
      <p:sp>
        <p:nvSpPr>
          <p:cNvPr id="10" name="Slide Number Placeholder 6"/>
          <p:cNvSpPr>
            <a:spLocks noGrp="1"/>
          </p:cNvSpPr>
          <p:nvPr>
            <p:ph type="sldNum" sz="quarter" idx="12"/>
          </p:nvPr>
        </p:nvSpPr>
        <p:spPr>
          <a:xfrm>
            <a:off x="0" y="0"/>
            <a:ext cx="0" cy="0"/>
          </a:xfrm>
        </p:spPr>
        <p:txBody>
          <a:bodyPr vert="horz" wrap="square" lIns="91440" tIns="45720" rIns="91440" bIns="45720" numCol="1" anchor="b" anchorCtr="0" compatLnSpc="1">
            <a:prstTxWarp prst="textNoShape">
              <a:avLst/>
            </a:prstTxWarp>
          </a:bodyPr>
          <a:lstStyle>
            <a:lvl1pPr algn="ctr" eaLnBrk="1" hangingPunct="1">
              <a:defRPr sz="1200" smtClean="0">
                <a:latin typeface="Century Gothic" panose="020B0502020202020204" pitchFamily="34" charset="0"/>
                <a:ea typeface="+mn-ea"/>
                <a:cs typeface="Arial" panose="020B0604020202020204" pitchFamily="34" charset="0"/>
              </a:defRPr>
            </a:lvl1pPr>
          </a:lstStyle>
          <a:p>
            <a:pPr>
              <a:defRPr/>
            </a:pPr>
            <a:fld id="{7B8BB4F8-6385-C041-9470-8B05FAFB950A}" type="slidenum">
              <a:rPr lang="en-GB"/>
              <a:pPr>
                <a:defRPr/>
              </a:pPr>
              <a:t>‹#›</a:t>
            </a:fld>
            <a:endParaRPr lang="en-GB"/>
          </a:p>
        </p:txBody>
      </p:sp>
    </p:spTree>
    <p:extLst>
      <p:ext uri="{BB962C8B-B14F-4D97-AF65-F5344CB8AC3E}">
        <p14:creationId xmlns:p14="http://schemas.microsoft.com/office/powerpoint/2010/main" val="1528824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CC334E-DD20-9F4B-BE28-A48C00F0401D}"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6EF8C-D82D-1F41-8296-424B79173A1F}" type="slidenum">
              <a:rPr lang="en-US" smtClean="0"/>
              <a:t>‹#›</a:t>
            </a:fld>
            <a:endParaRPr lang="en-US"/>
          </a:p>
        </p:txBody>
      </p:sp>
    </p:spTree>
    <p:extLst>
      <p:ext uri="{BB962C8B-B14F-4D97-AF65-F5344CB8AC3E}">
        <p14:creationId xmlns:p14="http://schemas.microsoft.com/office/powerpoint/2010/main" val="1784696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CC334E-DD20-9F4B-BE28-A48C00F0401D}"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6EF8C-D82D-1F41-8296-424B79173A1F}" type="slidenum">
              <a:rPr lang="en-US" smtClean="0"/>
              <a:t>‹#›</a:t>
            </a:fld>
            <a:endParaRPr lang="en-US"/>
          </a:p>
        </p:txBody>
      </p:sp>
    </p:spTree>
    <p:extLst>
      <p:ext uri="{BB962C8B-B14F-4D97-AF65-F5344CB8AC3E}">
        <p14:creationId xmlns:p14="http://schemas.microsoft.com/office/powerpoint/2010/main" val="1492297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CC334E-DD20-9F4B-BE28-A48C00F0401D}" type="datetimeFigureOut">
              <a:rPr lang="en-US" smtClean="0"/>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6EF8C-D82D-1F41-8296-424B79173A1F}" type="slidenum">
              <a:rPr lang="en-US" smtClean="0"/>
              <a:t>‹#›</a:t>
            </a:fld>
            <a:endParaRPr lang="en-US"/>
          </a:p>
        </p:txBody>
      </p:sp>
    </p:spTree>
    <p:extLst>
      <p:ext uri="{BB962C8B-B14F-4D97-AF65-F5344CB8AC3E}">
        <p14:creationId xmlns:p14="http://schemas.microsoft.com/office/powerpoint/2010/main" val="577812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CC334E-DD20-9F4B-BE28-A48C00F0401D}" type="datetimeFigureOut">
              <a:rPr lang="en-US" smtClean="0"/>
              <a:t>6/30/2023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96EF8C-D82D-1F41-8296-424B79173A1F}" type="slidenum">
              <a:rPr lang="en-US" smtClean="0"/>
              <a:t>‹#›</a:t>
            </a:fld>
            <a:endParaRPr lang="en-US"/>
          </a:p>
        </p:txBody>
      </p:sp>
    </p:spTree>
    <p:extLst>
      <p:ext uri="{BB962C8B-B14F-4D97-AF65-F5344CB8AC3E}">
        <p14:creationId xmlns:p14="http://schemas.microsoft.com/office/powerpoint/2010/main" val="378778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CC334E-DD20-9F4B-BE28-A48C00F0401D}" type="datetimeFigureOut">
              <a:rPr lang="en-US" smtClean="0"/>
              <a:t>6/30/2023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96EF8C-D82D-1F41-8296-424B79173A1F}" type="slidenum">
              <a:rPr lang="en-US" smtClean="0"/>
              <a:t>‹#›</a:t>
            </a:fld>
            <a:endParaRPr lang="en-US"/>
          </a:p>
        </p:txBody>
      </p:sp>
    </p:spTree>
    <p:extLst>
      <p:ext uri="{BB962C8B-B14F-4D97-AF65-F5344CB8AC3E}">
        <p14:creationId xmlns:p14="http://schemas.microsoft.com/office/powerpoint/2010/main" val="992215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CC334E-DD20-9F4B-BE28-A48C00F0401D}" type="datetimeFigureOut">
              <a:rPr lang="en-US" smtClean="0"/>
              <a:t>6/30/2023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96EF8C-D82D-1F41-8296-424B79173A1F}" type="slidenum">
              <a:rPr lang="en-US" smtClean="0"/>
              <a:t>‹#›</a:t>
            </a:fld>
            <a:endParaRPr lang="en-US"/>
          </a:p>
        </p:txBody>
      </p:sp>
    </p:spTree>
    <p:extLst>
      <p:ext uri="{BB962C8B-B14F-4D97-AF65-F5344CB8AC3E}">
        <p14:creationId xmlns:p14="http://schemas.microsoft.com/office/powerpoint/2010/main" val="957876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CC334E-DD20-9F4B-BE28-A48C00F0401D}" type="datetimeFigureOut">
              <a:rPr lang="en-US" smtClean="0"/>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6EF8C-D82D-1F41-8296-424B79173A1F}" type="slidenum">
              <a:rPr lang="en-US" smtClean="0"/>
              <a:t>‹#›</a:t>
            </a:fld>
            <a:endParaRPr lang="en-US"/>
          </a:p>
        </p:txBody>
      </p:sp>
    </p:spTree>
    <p:extLst>
      <p:ext uri="{BB962C8B-B14F-4D97-AF65-F5344CB8AC3E}">
        <p14:creationId xmlns:p14="http://schemas.microsoft.com/office/powerpoint/2010/main" val="1501001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CC334E-DD20-9F4B-BE28-A48C00F0401D}" type="datetimeFigureOut">
              <a:rPr lang="en-US" smtClean="0"/>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6EF8C-D82D-1F41-8296-424B79173A1F}" type="slidenum">
              <a:rPr lang="en-US" smtClean="0"/>
              <a:t>‹#›</a:t>
            </a:fld>
            <a:endParaRPr lang="en-US"/>
          </a:p>
        </p:txBody>
      </p:sp>
    </p:spTree>
    <p:extLst>
      <p:ext uri="{BB962C8B-B14F-4D97-AF65-F5344CB8AC3E}">
        <p14:creationId xmlns:p14="http://schemas.microsoft.com/office/powerpoint/2010/main" val="846094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CC334E-DD20-9F4B-BE28-A48C00F0401D}" type="datetimeFigureOut">
              <a:rPr lang="en-US" smtClean="0"/>
              <a:t>6/30/2023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96EF8C-D82D-1F41-8296-424B79173A1F}" type="slidenum">
              <a:rPr lang="en-US" smtClean="0"/>
              <a:t>‹#›</a:t>
            </a:fld>
            <a:endParaRPr lang="en-US"/>
          </a:p>
        </p:txBody>
      </p:sp>
    </p:spTree>
    <p:extLst>
      <p:ext uri="{BB962C8B-B14F-4D97-AF65-F5344CB8AC3E}">
        <p14:creationId xmlns:p14="http://schemas.microsoft.com/office/powerpoint/2010/main" val="899992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16.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image" Target="../media/image23.tiff"/><Relationship Id="rId7" Type="http://schemas.openxmlformats.org/officeDocument/2006/relationships/image" Target="../media/image27.tiff"/><Relationship Id="rId2" Type="http://schemas.openxmlformats.org/officeDocument/2006/relationships/image" Target="../media/image22.tiff"/><Relationship Id="rId1" Type="http://schemas.openxmlformats.org/officeDocument/2006/relationships/slideLayout" Target="../slideLayouts/slideLayout2.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tiff"/></Relationships>
</file>

<file path=ppt/slides/_rels/slide17.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7xNUkYL1_Po" TargetMode="External"/><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hyperlink" Target="https://www.bbc.co.uk/programmes/p08bf7kz"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lourdes-radio.com/player_live/player_live_en/player-token_en.php" TargetMode="Externa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13.xml"/><Relationship Id="rId5" Type="http://schemas.openxmlformats.org/officeDocument/2006/relationships/hyperlink" Target="https://www.youtube.com/watch?v=IUZAIfwn52I" TargetMode="External"/><Relationship Id="rId4" Type="http://schemas.openxmlformats.org/officeDocument/2006/relationships/hyperlink" Target="https://www.youtube.com/watch?v=ocBl16Mw8mE" TargetMode="Externa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blip>
          <a:stretch>
            <a:fillRect/>
          </a:stretch>
        </p:blipFill>
        <p:spPr>
          <a:xfrm>
            <a:off x="2130" y="0"/>
            <a:ext cx="12189870" cy="6856669"/>
          </a:xfrm>
          <a:prstGeom prst="rect">
            <a:avLst/>
          </a:prstGeom>
        </p:spPr>
      </p:pic>
      <p:sp>
        <p:nvSpPr>
          <p:cNvPr id="2" name="Title 1"/>
          <p:cNvSpPr>
            <a:spLocks noGrp="1"/>
          </p:cNvSpPr>
          <p:nvPr>
            <p:ph type="ctrTitle"/>
          </p:nvPr>
        </p:nvSpPr>
        <p:spPr>
          <a:xfrm>
            <a:off x="1523999" y="0"/>
            <a:ext cx="9144000" cy="2387600"/>
          </a:xfrm>
        </p:spPr>
        <p:txBody>
          <a:bodyPr>
            <a:normAutofit/>
          </a:bodyPr>
          <a:lstStyle/>
          <a:p>
            <a:r>
              <a:rPr lang="en-US" b="1" u="sng" dirty="0" smtClean="0"/>
              <a:t>Christian practices </a:t>
            </a:r>
            <a:r>
              <a:rPr lang="en-US" dirty="0" smtClean="0"/>
              <a:t/>
            </a:r>
            <a:br>
              <a:rPr lang="en-US" dirty="0" smtClean="0"/>
            </a:br>
            <a:r>
              <a:rPr lang="en-US" i="1" dirty="0" smtClean="0"/>
              <a:t>Pilgrimage: Lourdes &amp; Iona</a:t>
            </a:r>
            <a:endParaRPr lang="en-US" i="1" dirty="0"/>
          </a:p>
        </p:txBody>
      </p:sp>
      <p:sp>
        <p:nvSpPr>
          <p:cNvPr id="5" name="Subtitle 4"/>
          <p:cNvSpPr>
            <a:spLocks noGrp="1"/>
          </p:cNvSpPr>
          <p:nvPr>
            <p:ph type="subTitle" idx="1"/>
          </p:nvPr>
        </p:nvSpPr>
        <p:spPr>
          <a:xfrm>
            <a:off x="1909011" y="5236531"/>
            <a:ext cx="9144000" cy="1046964"/>
          </a:xfrm>
        </p:spPr>
        <p:txBody>
          <a:bodyPr>
            <a:normAutofit/>
          </a:bodyPr>
          <a:lstStyle/>
          <a:p>
            <a:r>
              <a:rPr lang="en-US" sz="3200" b="1" i="1" dirty="0" smtClean="0"/>
              <a:t>Complete your knowledge review on worship and prayer</a:t>
            </a:r>
            <a:endParaRPr lang="en-GB" sz="3200" b="1" i="1" dirty="0"/>
          </a:p>
        </p:txBody>
      </p:sp>
      <p:pic>
        <p:nvPicPr>
          <p:cNvPr id="6" name="Picture 2" descr="Welcome Students! - Lessons - Blendsp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69" y="4543273"/>
            <a:ext cx="2214012" cy="22140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ive Minutes Images - Free Download on Freepik"/>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134" t="12974" r="14931" b="13926"/>
          <a:stretch/>
        </p:blipFill>
        <p:spPr bwMode="auto">
          <a:xfrm>
            <a:off x="10817838" y="5001420"/>
            <a:ext cx="1226573" cy="128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7611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http://upload.wikimedia.org/wikipedia/commons/thumb/2/23/Golden_Temple_1194.jpg/260px-Golden_Temple_11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3510" y="391887"/>
            <a:ext cx="7847241" cy="58854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5132" y="1423851"/>
            <a:ext cx="3618411" cy="3409406"/>
          </a:xfrm>
          <a:prstGeom prst="rect">
            <a:avLst/>
          </a:prstGeom>
          <a:noFill/>
        </p:spPr>
        <p:txBody>
          <a:bodyPr wrap="square" rtlCol="0">
            <a:spAutoFit/>
          </a:bodyPr>
          <a:lstStyle/>
          <a:p>
            <a:pPr algn="ctr"/>
            <a:r>
              <a:rPr lang="en-GB" sz="5400" dirty="0">
                <a:cs typeface="Andalus" panose="02020603050405020304" pitchFamily="18" charset="-78"/>
              </a:rPr>
              <a:t>Golden Temple, Amritsar</a:t>
            </a:r>
          </a:p>
          <a:p>
            <a:pPr algn="ctr"/>
            <a:r>
              <a:rPr lang="en-GB" sz="5400" dirty="0">
                <a:cs typeface="Andalus" panose="02020603050405020304" pitchFamily="18" charset="-78"/>
              </a:rPr>
              <a:t>India</a:t>
            </a:r>
          </a:p>
        </p:txBody>
      </p:sp>
    </p:spTree>
    <p:extLst>
      <p:ext uri="{BB962C8B-B14F-4D97-AF65-F5344CB8AC3E}">
        <p14:creationId xmlns:p14="http://schemas.microsoft.com/office/powerpoint/2010/main" val="9121888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http://www.earlychristians.org/images/Jerusalem/Bethlehem/exterior_basilica_nativid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898" y="274036"/>
            <a:ext cx="7241948" cy="4495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30705" y="4986108"/>
            <a:ext cx="8532440" cy="1754326"/>
          </a:xfrm>
          <a:prstGeom prst="rect">
            <a:avLst/>
          </a:prstGeom>
          <a:noFill/>
        </p:spPr>
        <p:txBody>
          <a:bodyPr wrap="square" rtlCol="0">
            <a:spAutoFit/>
          </a:bodyPr>
          <a:lstStyle/>
          <a:p>
            <a:pPr algn="r"/>
            <a:r>
              <a:rPr lang="en-GB" sz="5400" dirty="0">
                <a:cs typeface="Andalus" panose="02020603050405020304" pitchFamily="18" charset="-78"/>
              </a:rPr>
              <a:t>The Church of the Nativity, Bethlehem</a:t>
            </a:r>
          </a:p>
        </p:txBody>
      </p:sp>
    </p:spTree>
    <p:extLst>
      <p:ext uri="{BB962C8B-B14F-4D97-AF65-F5344CB8AC3E}">
        <p14:creationId xmlns:p14="http://schemas.microsoft.com/office/powerpoint/2010/main" val="2719602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8932" y="194083"/>
            <a:ext cx="10515600" cy="1325563"/>
          </a:xfrm>
        </p:spPr>
        <p:txBody>
          <a:bodyPr>
            <a:normAutofit/>
          </a:bodyPr>
          <a:lstStyle/>
          <a:p>
            <a:r>
              <a:rPr lang="en-US" sz="5400" dirty="0">
                <a:latin typeface="+mn-lt"/>
                <a:cs typeface="Andalus" panose="02020603050405020304" pitchFamily="18" charset="-78"/>
              </a:rPr>
              <a:t>Western Wall, Jerusalem</a:t>
            </a:r>
          </a:p>
        </p:txBody>
      </p:sp>
      <p:pic>
        <p:nvPicPr>
          <p:cNvPr id="4098" name="Picture 2"/>
          <p:cNvPicPr>
            <a:picLocks noGrp="1" noChangeAspect="1" noChangeArrowheads="1"/>
          </p:cNvPicPr>
          <p:nvPr>
            <p:ph idx="1"/>
          </p:nvPr>
        </p:nvPicPr>
        <p:blipFill>
          <a:blip r:embed="rId2" cstate="print"/>
          <a:srcRect/>
          <a:stretch>
            <a:fillRect/>
          </a:stretch>
        </p:blipFill>
        <p:spPr bwMode="auto">
          <a:xfrm>
            <a:off x="4467497" y="1519646"/>
            <a:ext cx="7306491" cy="5127171"/>
          </a:xfrm>
          <a:prstGeom prst="rect">
            <a:avLst/>
          </a:prstGeom>
          <a:noFill/>
          <a:ln w="9525">
            <a:noFill/>
            <a:miter lim="800000"/>
            <a:headEnd/>
            <a:tailEnd/>
          </a:ln>
        </p:spPr>
      </p:pic>
    </p:spTree>
    <p:extLst>
      <p:ext uri="{BB962C8B-B14F-4D97-AF65-F5344CB8AC3E}">
        <p14:creationId xmlns:p14="http://schemas.microsoft.com/office/powerpoint/2010/main" val="9915276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939" y="220746"/>
            <a:ext cx="10515600" cy="1325563"/>
          </a:xfrm>
        </p:spPr>
        <p:txBody>
          <a:bodyPr>
            <a:normAutofit/>
          </a:bodyPr>
          <a:lstStyle/>
          <a:p>
            <a:r>
              <a:rPr lang="en-US" sz="5400" dirty="0" smtClean="0">
                <a:latin typeface="+mn-lt"/>
              </a:rPr>
              <a:t>Knock Shrine, Ireland</a:t>
            </a:r>
            <a:endParaRPr lang="en-GB" sz="5400" dirty="0">
              <a:latin typeface="+mn-lt"/>
            </a:endParaRPr>
          </a:p>
        </p:txBody>
      </p:sp>
      <p:pic>
        <p:nvPicPr>
          <p:cNvPr id="2050" name="Picture 2" descr="Virtual Pilgrimage to Knock 2020 | Archdiocese of Armag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9377" y="1859816"/>
            <a:ext cx="7098597" cy="47347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reland: Knock Shrine joins Pope Francis for Act of Consecration - Vatican  N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526423"/>
            <a:ext cx="5658084" cy="3183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299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52310" y="170079"/>
            <a:ext cx="3263503" cy="4351338"/>
          </a:xfrm>
        </p:spPr>
      </p:pic>
      <p:pic>
        <p:nvPicPr>
          <p:cNvPr id="3074" name="Picture 2"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837" y="853473"/>
            <a:ext cx="4407642" cy="58768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preview"/>
          <p:cNvPicPr>
            <a:picLocks noChangeAspect="1" noChangeArrowheads="1"/>
          </p:cNvPicPr>
          <p:nvPr/>
        </p:nvPicPr>
        <p:blipFill rotWithShape="1">
          <a:blip r:embed="rId4">
            <a:extLst>
              <a:ext uri="{28A0092B-C50C-407E-A947-70E740481C1C}">
                <a14:useLocalDpi xmlns:a14="http://schemas.microsoft.com/office/drawing/2010/main" val="0"/>
              </a:ext>
            </a:extLst>
          </a:blip>
          <a:srcRect l="13267" r="11315"/>
          <a:stretch/>
        </p:blipFill>
        <p:spPr bwMode="auto">
          <a:xfrm>
            <a:off x="346509" y="170079"/>
            <a:ext cx="3253852" cy="570778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8711665" y="5424102"/>
            <a:ext cx="3271787" cy="1325563"/>
          </a:xfrm>
        </p:spPr>
        <p:txBody>
          <a:bodyPr>
            <a:noAutofit/>
          </a:bodyPr>
          <a:lstStyle/>
          <a:p>
            <a:r>
              <a:rPr lang="en-US" sz="2800" dirty="0" smtClean="0">
                <a:latin typeface="+mn-lt"/>
              </a:rPr>
              <a:t>Knock Shrine, Ireland</a:t>
            </a:r>
            <a:br>
              <a:rPr lang="en-US" sz="2800" dirty="0" smtClean="0">
                <a:latin typeface="+mn-lt"/>
              </a:rPr>
            </a:br>
            <a:r>
              <a:rPr lang="en-US" sz="2800" dirty="0" smtClean="0">
                <a:latin typeface="+mn-lt"/>
              </a:rPr>
              <a:t>July ‘22</a:t>
            </a:r>
            <a:endParaRPr lang="en-GB" sz="2800" dirty="0">
              <a:latin typeface="+mn-lt"/>
            </a:endParaRPr>
          </a:p>
        </p:txBody>
      </p:sp>
    </p:spTree>
    <p:extLst>
      <p:ext uri="{BB962C8B-B14F-4D97-AF65-F5344CB8AC3E}">
        <p14:creationId xmlns:p14="http://schemas.microsoft.com/office/powerpoint/2010/main" val="35533714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669256"/>
            <a:ext cx="12096205" cy="2953612"/>
          </a:xfrm>
        </p:spPr>
        <p:txBody>
          <a:bodyPr>
            <a:normAutofit lnSpcReduction="10000"/>
          </a:bodyPr>
          <a:lstStyle/>
          <a:p>
            <a:pPr marL="0" indent="0" algn="ctr">
              <a:buNone/>
            </a:pPr>
            <a:r>
              <a:rPr lang="en-US" dirty="0" smtClean="0"/>
              <a:t>In the Middle Ages, </a:t>
            </a:r>
            <a:r>
              <a:rPr lang="en-US" dirty="0"/>
              <a:t>pilgrimages were long and dangerous journeys undertaken as an act of penance and religious devotion. </a:t>
            </a:r>
            <a:r>
              <a:rPr lang="en-US" dirty="0" smtClean="0"/>
              <a:t>One famous pilgrimage site is Santiago de </a:t>
            </a:r>
            <a:r>
              <a:rPr lang="en-US" dirty="0" err="1" smtClean="0"/>
              <a:t>Compostela</a:t>
            </a:r>
            <a:r>
              <a:rPr lang="en-US" dirty="0" smtClean="0"/>
              <a:t> (Spain).  The </a:t>
            </a:r>
            <a:r>
              <a:rPr lang="en-US" dirty="0"/>
              <a:t>pilgrimage started at the pilgrim’s home and continued by foot until they reached Santiago. Once they returned home, either by foot, horseback or boat, pilgrims presented the scallop shell as proof they completed the pilgrimage, since the shells are indigenous to the Galician coast. By the 12th Century, scallop shells were being sold by hundreds of licensed vendors around the Cathedral of Santiago cementing their symbolic status.</a:t>
            </a:r>
          </a:p>
        </p:txBody>
      </p:sp>
      <p:pic>
        <p:nvPicPr>
          <p:cNvPr id="4" name="Picture 3"/>
          <p:cNvPicPr>
            <a:picLocks noChangeAspect="1"/>
          </p:cNvPicPr>
          <p:nvPr/>
        </p:nvPicPr>
        <p:blipFill>
          <a:blip r:embed="rId2"/>
          <a:stretch>
            <a:fillRect/>
          </a:stretch>
        </p:blipFill>
        <p:spPr>
          <a:xfrm>
            <a:off x="236038" y="231540"/>
            <a:ext cx="3552190" cy="3167718"/>
          </a:xfrm>
          <a:prstGeom prst="rect">
            <a:avLst/>
          </a:prstGeom>
        </p:spPr>
      </p:pic>
      <p:pic>
        <p:nvPicPr>
          <p:cNvPr id="5" name="Picture 4"/>
          <p:cNvPicPr>
            <a:picLocks noChangeAspect="1"/>
          </p:cNvPicPr>
          <p:nvPr/>
        </p:nvPicPr>
        <p:blipFill>
          <a:blip r:embed="rId3"/>
          <a:stretch>
            <a:fillRect/>
          </a:stretch>
        </p:blipFill>
        <p:spPr>
          <a:xfrm>
            <a:off x="4508596" y="352359"/>
            <a:ext cx="3079011" cy="2926080"/>
          </a:xfrm>
          <a:prstGeom prst="rect">
            <a:avLst/>
          </a:prstGeom>
        </p:spPr>
      </p:pic>
      <p:pic>
        <p:nvPicPr>
          <p:cNvPr id="6" name="Picture 5"/>
          <p:cNvPicPr>
            <a:picLocks noChangeAspect="1"/>
          </p:cNvPicPr>
          <p:nvPr/>
        </p:nvPicPr>
        <p:blipFill>
          <a:blip r:embed="rId4"/>
          <a:stretch>
            <a:fillRect/>
          </a:stretch>
        </p:blipFill>
        <p:spPr>
          <a:xfrm>
            <a:off x="8498477" y="231540"/>
            <a:ext cx="3245032" cy="3245032"/>
          </a:xfrm>
          <a:prstGeom prst="rect">
            <a:avLst/>
          </a:prstGeom>
        </p:spPr>
      </p:pic>
    </p:spTree>
    <p:extLst>
      <p:ext uri="{BB962C8B-B14F-4D97-AF65-F5344CB8AC3E}">
        <p14:creationId xmlns:p14="http://schemas.microsoft.com/office/powerpoint/2010/main" val="16335261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72886" y="0"/>
            <a:ext cx="10515600" cy="1325563"/>
          </a:xfrm>
        </p:spPr>
        <p:txBody>
          <a:bodyPr/>
          <a:lstStyle/>
          <a:p>
            <a:pPr algn="ctr"/>
            <a:r>
              <a:rPr lang="en-US" b="1" u="sng" smtClean="0">
                <a:latin typeface="+mn-lt"/>
              </a:rPr>
              <a:t>The role and importance of pilgrimage</a:t>
            </a:r>
            <a:endParaRPr lang="en-US" b="1" u="sng">
              <a:latin typeface="+mn-lt"/>
            </a:endParaRPr>
          </a:p>
        </p:txBody>
      </p:sp>
      <p:sp>
        <p:nvSpPr>
          <p:cNvPr id="3" name="Content Placeholder 2"/>
          <p:cNvSpPr>
            <a:spLocks noGrp="1"/>
          </p:cNvSpPr>
          <p:nvPr>
            <p:ph idx="1"/>
          </p:nvPr>
        </p:nvSpPr>
        <p:spPr>
          <a:xfrm>
            <a:off x="351760" y="1303773"/>
            <a:ext cx="10515600" cy="4351338"/>
          </a:xfrm>
        </p:spPr>
        <p:txBody>
          <a:bodyPr>
            <a:noAutofit/>
          </a:bodyPr>
          <a:lstStyle/>
          <a:p>
            <a:pPr marL="0" indent="0">
              <a:buNone/>
            </a:pPr>
            <a:r>
              <a:rPr lang="en-US" sz="3200" b="1" i="1" u="sng" dirty="0" smtClean="0"/>
              <a:t>Christians go on pilgrimage to:</a:t>
            </a:r>
            <a:endParaRPr lang="en-US" sz="3200" b="1" i="1" u="sng" dirty="0"/>
          </a:p>
          <a:p>
            <a:r>
              <a:rPr lang="en-US" sz="3200" dirty="0" smtClean="0"/>
              <a:t>Grow closer to God and strengthen their faith</a:t>
            </a:r>
          </a:p>
          <a:p>
            <a:r>
              <a:rPr lang="en-US" sz="3200" dirty="0" smtClean="0"/>
              <a:t>Express sorrow and be forgiven</a:t>
            </a:r>
          </a:p>
          <a:p>
            <a:r>
              <a:rPr lang="en-US" sz="3200" dirty="0" smtClean="0"/>
              <a:t>Reflect on their lives, particularly in difficult times</a:t>
            </a:r>
          </a:p>
          <a:p>
            <a:r>
              <a:rPr lang="en-US" sz="3200" dirty="0" smtClean="0"/>
              <a:t>Pray for something special or thank God for a blessing</a:t>
            </a:r>
          </a:p>
          <a:p>
            <a:r>
              <a:rPr lang="en-US" sz="3200" dirty="0" smtClean="0"/>
              <a:t>Seek a cure for an illness</a:t>
            </a:r>
          </a:p>
          <a:p>
            <a:r>
              <a:rPr lang="en-US" sz="3200" dirty="0" smtClean="0"/>
              <a:t>Help other pilgrim who are disabled or ill</a:t>
            </a:r>
          </a:p>
          <a:p>
            <a:r>
              <a:rPr lang="en-US" sz="3200" dirty="0" smtClean="0"/>
              <a:t>Experience a holy place</a:t>
            </a:r>
          </a:p>
          <a:p>
            <a:r>
              <a:rPr lang="en-US" sz="3200" dirty="0" smtClean="0"/>
              <a:t>Meet others who share a faith</a:t>
            </a:r>
          </a:p>
        </p:txBody>
      </p:sp>
      <p:pic>
        <p:nvPicPr>
          <p:cNvPr id="4" name="Picture 3"/>
          <p:cNvPicPr>
            <a:picLocks noChangeAspect="1"/>
          </p:cNvPicPr>
          <p:nvPr/>
        </p:nvPicPr>
        <p:blipFill>
          <a:blip r:embed="rId2"/>
          <a:stretch>
            <a:fillRect/>
          </a:stretch>
        </p:blipFill>
        <p:spPr>
          <a:xfrm>
            <a:off x="9595156" y="1153622"/>
            <a:ext cx="1186753" cy="1014674"/>
          </a:xfrm>
          <a:prstGeom prst="rect">
            <a:avLst/>
          </a:prstGeom>
        </p:spPr>
      </p:pic>
      <p:pic>
        <p:nvPicPr>
          <p:cNvPr id="7" name="Picture 6"/>
          <p:cNvPicPr>
            <a:picLocks noChangeAspect="1"/>
          </p:cNvPicPr>
          <p:nvPr/>
        </p:nvPicPr>
        <p:blipFill rotWithShape="1">
          <a:blip r:embed="rId3"/>
          <a:srcRect l="4580" t="3078" r="5287" b="15802"/>
          <a:stretch/>
        </p:blipFill>
        <p:spPr>
          <a:xfrm>
            <a:off x="8409716" y="1835370"/>
            <a:ext cx="1110434" cy="999391"/>
          </a:xfrm>
          <a:prstGeom prst="rect">
            <a:avLst/>
          </a:prstGeom>
        </p:spPr>
      </p:pic>
      <p:pic>
        <p:nvPicPr>
          <p:cNvPr id="8" name="Picture 7"/>
          <p:cNvPicPr>
            <a:picLocks noChangeAspect="1"/>
          </p:cNvPicPr>
          <p:nvPr/>
        </p:nvPicPr>
        <p:blipFill rotWithShape="1">
          <a:blip r:embed="rId4"/>
          <a:srcRect l="4685" t="3846" r="4418" b="3319"/>
          <a:stretch/>
        </p:blipFill>
        <p:spPr>
          <a:xfrm>
            <a:off x="10188533" y="2335066"/>
            <a:ext cx="1388591" cy="1071895"/>
          </a:xfrm>
          <a:prstGeom prst="rect">
            <a:avLst/>
          </a:prstGeom>
        </p:spPr>
      </p:pic>
      <p:pic>
        <p:nvPicPr>
          <p:cNvPr id="10" name="Picture 9"/>
          <p:cNvPicPr>
            <a:picLocks noChangeAspect="1"/>
          </p:cNvPicPr>
          <p:nvPr/>
        </p:nvPicPr>
        <p:blipFill rotWithShape="1">
          <a:blip r:embed="rId5"/>
          <a:srcRect l="5761" t="8078" r="5006" b="7147"/>
          <a:stretch/>
        </p:blipFill>
        <p:spPr>
          <a:xfrm>
            <a:off x="9952960" y="3825190"/>
            <a:ext cx="1828800" cy="1184901"/>
          </a:xfrm>
          <a:prstGeom prst="rect">
            <a:avLst/>
          </a:prstGeom>
        </p:spPr>
      </p:pic>
      <p:pic>
        <p:nvPicPr>
          <p:cNvPr id="11" name="Picture 10"/>
          <p:cNvPicPr>
            <a:picLocks noChangeAspect="1"/>
          </p:cNvPicPr>
          <p:nvPr/>
        </p:nvPicPr>
        <p:blipFill rotWithShape="1">
          <a:blip r:embed="rId6"/>
          <a:srcRect l="3075" r="4590"/>
          <a:stretch/>
        </p:blipFill>
        <p:spPr>
          <a:xfrm>
            <a:off x="8186360" y="4593107"/>
            <a:ext cx="1345474" cy="1234878"/>
          </a:xfrm>
          <a:prstGeom prst="rect">
            <a:avLst/>
          </a:prstGeom>
        </p:spPr>
      </p:pic>
      <p:pic>
        <p:nvPicPr>
          <p:cNvPr id="12" name="Picture 11"/>
          <p:cNvPicPr>
            <a:picLocks noChangeAspect="1"/>
          </p:cNvPicPr>
          <p:nvPr/>
        </p:nvPicPr>
        <p:blipFill>
          <a:blip r:embed="rId7"/>
          <a:stretch>
            <a:fillRect/>
          </a:stretch>
        </p:blipFill>
        <p:spPr>
          <a:xfrm>
            <a:off x="6625995" y="5469708"/>
            <a:ext cx="1277058" cy="1321401"/>
          </a:xfrm>
          <a:prstGeom prst="rect">
            <a:avLst/>
          </a:prstGeom>
        </p:spPr>
      </p:pic>
      <p:pic>
        <p:nvPicPr>
          <p:cNvPr id="13" name="Picture 12"/>
          <p:cNvPicPr>
            <a:picLocks noChangeAspect="1"/>
          </p:cNvPicPr>
          <p:nvPr/>
        </p:nvPicPr>
        <p:blipFill rotWithShape="1">
          <a:blip r:embed="rId8"/>
          <a:srcRect l="13581" t="5881" r="16176" b="3144"/>
          <a:stretch/>
        </p:blipFill>
        <p:spPr>
          <a:xfrm>
            <a:off x="10257170" y="5469708"/>
            <a:ext cx="882102" cy="1142476"/>
          </a:xfrm>
          <a:prstGeom prst="rect">
            <a:avLst/>
          </a:prstGeom>
        </p:spPr>
      </p:pic>
    </p:spTree>
    <p:extLst>
      <p:ext uri="{BB962C8B-B14F-4D97-AF65-F5344CB8AC3E}">
        <p14:creationId xmlns:p14="http://schemas.microsoft.com/office/powerpoint/2010/main" val="213396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up)">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up)">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up)">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937" y="775652"/>
            <a:ext cx="4739640" cy="5489576"/>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dirty="0" smtClean="0"/>
              <a:t>It is </a:t>
            </a:r>
            <a:r>
              <a:rPr lang="en-US" sz="3200" b="1" u="sng" dirty="0" smtClean="0"/>
              <a:t>not compulsory for Christians </a:t>
            </a:r>
            <a:r>
              <a:rPr lang="en-US" sz="3200" dirty="0" smtClean="0"/>
              <a:t>to go on a pilgrimage but it can play an important part in their spiritual lives.</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3200" dirty="0"/>
          </a:p>
          <a:p>
            <a:pPr marL="0" marR="0" lvl="0" indent="0" algn="ctr" defTabSz="914400" eaLnBrk="1" fontAlgn="auto" latinLnBrk="0" hangingPunct="1">
              <a:lnSpc>
                <a:spcPct val="100000"/>
              </a:lnSpc>
              <a:spcBef>
                <a:spcPts val="0"/>
              </a:spcBef>
              <a:spcAft>
                <a:spcPts val="0"/>
              </a:spcAft>
              <a:buClrTx/>
              <a:buSzTx/>
              <a:buFontTx/>
              <a:buNone/>
              <a:tabLst/>
              <a:defRPr/>
            </a:pPr>
            <a:r>
              <a:rPr lang="en-US" sz="3200" dirty="0" smtClean="0"/>
              <a:t>However, in </a:t>
            </a:r>
            <a:r>
              <a:rPr lang="en-US" sz="4000" b="1" dirty="0" smtClean="0"/>
              <a:t>Islam</a:t>
            </a:r>
            <a:r>
              <a:rPr lang="en-US" sz="3200" dirty="0" smtClean="0"/>
              <a:t>, there is a duty for all Muslims to take part in Hajj at least once in their lifetime.</a:t>
            </a:r>
            <a:endParaRPr lang="en-US" sz="3200" dirty="0"/>
          </a:p>
        </p:txBody>
      </p:sp>
      <p:pic>
        <p:nvPicPr>
          <p:cNvPr id="4" name="Picture 3"/>
          <p:cNvPicPr>
            <a:picLocks noChangeAspect="1"/>
          </p:cNvPicPr>
          <p:nvPr/>
        </p:nvPicPr>
        <p:blipFill>
          <a:blip r:embed="rId2"/>
          <a:stretch>
            <a:fillRect/>
          </a:stretch>
        </p:blipFill>
        <p:spPr>
          <a:xfrm>
            <a:off x="5628458" y="562928"/>
            <a:ext cx="6134100" cy="5702300"/>
          </a:xfrm>
          <a:prstGeom prst="rect">
            <a:avLst/>
          </a:prstGeom>
        </p:spPr>
      </p:pic>
    </p:spTree>
    <p:extLst>
      <p:ext uri="{BB962C8B-B14F-4D97-AF65-F5344CB8AC3E}">
        <p14:creationId xmlns:p14="http://schemas.microsoft.com/office/powerpoint/2010/main" val="37244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 y="1"/>
            <a:ext cx="12100560" cy="1690688"/>
          </a:xfrm>
        </p:spPr>
        <p:txBody>
          <a:bodyPr/>
          <a:lstStyle/>
          <a:p>
            <a:pPr algn="ctr"/>
            <a:r>
              <a:rPr lang="en-US" b="1" u="sng" dirty="0" smtClean="0">
                <a:latin typeface="+mn-lt"/>
              </a:rPr>
              <a:t>How does going on a pilgrimage</a:t>
            </a:r>
            <a:r>
              <a:rPr lang="en-US" dirty="0" smtClean="0">
                <a:latin typeface="+mn-lt"/>
              </a:rPr>
              <a:t> INFLUENCE </a:t>
            </a:r>
            <a:r>
              <a:rPr lang="en-US" b="1" u="sng" dirty="0" smtClean="0">
                <a:latin typeface="+mn-lt"/>
              </a:rPr>
              <a:t>a Christian’s life?</a:t>
            </a:r>
            <a:endParaRPr lang="en-US" b="1" u="sng" dirty="0">
              <a:latin typeface="+mn-lt"/>
            </a:endParaRPr>
          </a:p>
        </p:txBody>
      </p:sp>
      <p:sp>
        <p:nvSpPr>
          <p:cNvPr id="3" name="Content Placeholder 2"/>
          <p:cNvSpPr>
            <a:spLocks noGrp="1"/>
          </p:cNvSpPr>
          <p:nvPr>
            <p:ph idx="1"/>
          </p:nvPr>
        </p:nvSpPr>
        <p:spPr>
          <a:xfrm>
            <a:off x="883920" y="2021568"/>
            <a:ext cx="10515600" cy="4351338"/>
          </a:xfrm>
        </p:spPr>
        <p:txBody>
          <a:bodyPr/>
          <a:lstStyle/>
          <a:p>
            <a:pPr marL="514350" indent="-514350">
              <a:buFont typeface="+mj-lt"/>
              <a:buAutoNum type="arabicPeriod"/>
            </a:pPr>
            <a:r>
              <a:rPr lang="en-US" dirty="0" smtClean="0"/>
              <a:t>Taking part in a pilgrimage gives many opportunities for prayer and worship, and is itself an act of worship as believers show devotion to God by choosing to go  </a:t>
            </a:r>
          </a:p>
          <a:p>
            <a:pPr marL="514350" indent="-514350">
              <a:buFont typeface="+mj-lt"/>
              <a:buAutoNum type="arabicPeriod"/>
            </a:pPr>
            <a:r>
              <a:rPr lang="en-US" dirty="0" smtClean="0"/>
              <a:t>Often, believers will come back with a better understanding of their faith and a renewed enthusiasm for living a Christian life.  </a:t>
            </a:r>
          </a:p>
          <a:p>
            <a:pPr marL="514350" indent="-514350">
              <a:buFont typeface="+mj-lt"/>
              <a:buAutoNum type="arabicPeriod"/>
            </a:pPr>
            <a:r>
              <a:rPr lang="en-US" dirty="0" smtClean="0"/>
              <a:t>Believers may have received advice from priests or monks that has helped them see their problems in a new light.  </a:t>
            </a:r>
          </a:p>
          <a:p>
            <a:pPr marL="514350" indent="-514350">
              <a:buFont typeface="+mj-lt"/>
              <a:buAutoNum type="arabicPeriod"/>
            </a:pPr>
            <a:r>
              <a:rPr lang="en-US" dirty="0" smtClean="0"/>
              <a:t>Believers may also feel cleansed from sin.</a:t>
            </a:r>
            <a:endParaRPr lang="en-US" dirty="0"/>
          </a:p>
        </p:txBody>
      </p:sp>
    </p:spTree>
    <p:extLst>
      <p:ext uri="{BB962C8B-B14F-4D97-AF65-F5344CB8AC3E}">
        <p14:creationId xmlns:p14="http://schemas.microsoft.com/office/powerpoint/2010/main" val="72672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txBox="1">
            <a:spLocks/>
          </p:cNvSpPr>
          <p:nvPr/>
        </p:nvSpPr>
        <p:spPr>
          <a:xfrm>
            <a:off x="1943925" y="635655"/>
            <a:ext cx="9144000" cy="10469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200" b="1" i="1" u="sng" dirty="0" smtClean="0"/>
              <a:t>Answer these questions in your exercise book</a:t>
            </a:r>
            <a:endParaRPr lang="en-GB" sz="3200" b="1" i="1" u="sng" dirty="0"/>
          </a:p>
        </p:txBody>
      </p:sp>
      <p:pic>
        <p:nvPicPr>
          <p:cNvPr id="5" name="Picture 2" descr="Welcome Students! - Lessons - Blendsp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153"/>
            <a:ext cx="2214012" cy="22140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ive Minutes Images - Free Download on Freepi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34" t="12974" r="14931" b="13926"/>
          <a:stretch/>
        </p:blipFill>
        <p:spPr bwMode="auto">
          <a:xfrm>
            <a:off x="10817838" y="154153"/>
            <a:ext cx="1226573" cy="12820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45969" y="2404864"/>
            <a:ext cx="11598442" cy="3416320"/>
          </a:xfrm>
          <a:prstGeom prst="rect">
            <a:avLst/>
          </a:prstGeom>
          <a:noFill/>
        </p:spPr>
        <p:txBody>
          <a:bodyPr wrap="square" rtlCol="0">
            <a:spAutoFit/>
          </a:bodyPr>
          <a:lstStyle/>
          <a:p>
            <a:pPr marL="342900" indent="-342900">
              <a:buAutoNum type="arabicPeriod"/>
            </a:pPr>
            <a:r>
              <a:rPr lang="en-US" sz="3600" b="1" dirty="0" smtClean="0"/>
              <a:t>What is a pilgrimage?</a:t>
            </a:r>
          </a:p>
          <a:p>
            <a:pPr marL="342900" indent="-342900">
              <a:buAutoNum type="arabicPeriod"/>
            </a:pPr>
            <a:r>
              <a:rPr lang="en-US" sz="3600" b="1" dirty="0" smtClean="0"/>
              <a:t>What are people who go on a pilgrimage called?</a:t>
            </a:r>
          </a:p>
          <a:p>
            <a:pPr marL="342900" indent="-342900">
              <a:buAutoNum type="arabicPeriod"/>
            </a:pPr>
            <a:r>
              <a:rPr lang="en-US" sz="3600" b="1" dirty="0" smtClean="0"/>
              <a:t>Name 3 places of pilgrimage and who goes there</a:t>
            </a:r>
          </a:p>
          <a:p>
            <a:pPr marL="342900" indent="-342900">
              <a:buAutoNum type="arabicPeriod"/>
            </a:pPr>
            <a:r>
              <a:rPr lang="en-US" sz="3600" b="1" dirty="0" smtClean="0"/>
              <a:t>Why do people go on a pilgrimage? </a:t>
            </a:r>
            <a:r>
              <a:rPr lang="en-US" sz="3600" i="1" dirty="0" smtClean="0"/>
              <a:t> Give one reason</a:t>
            </a:r>
          </a:p>
          <a:p>
            <a:pPr marL="342900" indent="-342900">
              <a:buAutoNum type="arabicPeriod"/>
            </a:pPr>
            <a:r>
              <a:rPr lang="en-US" sz="3600" b="1" dirty="0" smtClean="0"/>
              <a:t>How does going on a pilgrimage </a:t>
            </a:r>
            <a:r>
              <a:rPr lang="en-US" sz="3600" i="1" dirty="0" smtClean="0"/>
              <a:t>influence</a:t>
            </a:r>
            <a:r>
              <a:rPr lang="en-US" sz="3600" b="1" dirty="0" smtClean="0"/>
              <a:t> those who go?  </a:t>
            </a:r>
            <a:r>
              <a:rPr lang="en-US" sz="3600" i="1" dirty="0" smtClean="0"/>
              <a:t>Give 3 ways</a:t>
            </a:r>
            <a:endParaRPr lang="en-GB" sz="3600" b="1" dirty="0"/>
          </a:p>
        </p:txBody>
      </p:sp>
    </p:spTree>
    <p:extLst>
      <p:ext uri="{BB962C8B-B14F-4D97-AF65-F5344CB8AC3E}">
        <p14:creationId xmlns:p14="http://schemas.microsoft.com/office/powerpoint/2010/main" val="4142076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35527" y="-161350"/>
            <a:ext cx="10515600" cy="1325563"/>
          </a:xfrm>
        </p:spPr>
        <p:txBody>
          <a:bodyPr/>
          <a:lstStyle/>
          <a:p>
            <a:r>
              <a:rPr lang="en-US" b="1" u="sng" smtClean="0"/>
              <a:t>What do I need to know?</a:t>
            </a:r>
            <a:endParaRPr lang="en-US" b="1" u="sng"/>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5838028"/>
              </p:ext>
            </p:extLst>
          </p:nvPr>
        </p:nvGraphicFramePr>
        <p:xfrm>
          <a:off x="235527" y="1164213"/>
          <a:ext cx="11693236" cy="5485972"/>
        </p:xfrm>
        <a:graphic>
          <a:graphicData uri="http://schemas.openxmlformats.org/drawingml/2006/table">
            <a:tbl>
              <a:tblPr firstRow="1" firstCol="1" bandRow="1">
                <a:tableStyleId>{5C22544A-7EE6-4342-B048-85BDC9FD1C3A}</a:tableStyleId>
              </a:tblPr>
              <a:tblGrid>
                <a:gridCol w="11693236">
                  <a:extLst>
                    <a:ext uri="{9D8B030D-6E8A-4147-A177-3AD203B41FA5}">
                      <a16:colId xmlns:a16="http://schemas.microsoft.com/office/drawing/2014/main" val="20000"/>
                    </a:ext>
                  </a:extLst>
                </a:gridCol>
              </a:tblGrid>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Liturgical and non-liturgical worship (How do different Christian churches worship?)</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Formal and informal worship (What is the difference?)</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The Bible in worship (How is the Bible used in Christian worship?)</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Private worship (What are the benefits of private worship?)</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Prayer, and the Lord’s Prayer (Why is the Lord’s Prayer significant?  Why pray at all?)</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The meaning of sacraments (What is a sacrament?)</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47410">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Baptism – infant and believer’s (Why do Christians have different beliefs about when a person should be baptised?)</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Eucharist in Catholicism (What is the sacrament of Holy Communion, and why is it important?)</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Eucharist in the Church of England (How do C of E beliefs about the Eucharist differ from Catholic beliefs?)</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Lourdes (Why is Lourdes a place of pilgrimage for Christians today?)</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9"/>
                  </a:ext>
                </a:extLst>
              </a:tr>
              <a:tr h="447410">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The role of the Church in the local community, including food banks and street pastors (Why does the Church provide these things?)</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The importance of the ‘worldwide Church’ in working for reconciliation</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How Christian Churches respond to persecution (How do they help?)</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The work of one Christian charity (</a:t>
                      </a:r>
                      <a:r>
                        <a:rPr lang="en-GB" sz="1600" dirty="0" err="1">
                          <a:solidFill>
                            <a:schemeClr val="tx1"/>
                          </a:solidFill>
                          <a:effectLst/>
                        </a:rPr>
                        <a:t>Tearfund</a:t>
                      </a:r>
                      <a:r>
                        <a:rPr lang="en-GB" sz="1600" dirty="0">
                          <a:solidFill>
                            <a:schemeClr val="tx1"/>
                          </a:solidFill>
                          <a:effectLst/>
                        </a:rPr>
                        <a:t>, Christian Aid, CAFOD)</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788362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descr="Pict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350"/>
            <a:ext cx="12192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5636" y="253206"/>
            <a:ext cx="10515600" cy="1325563"/>
          </a:xfrm>
        </p:spPr>
        <p:txBody>
          <a:bodyPr/>
          <a:lstStyle/>
          <a:p>
            <a:r>
              <a:rPr lang="en-US" b="1" u="sng" smtClean="0">
                <a:solidFill>
                  <a:schemeClr val="bg1"/>
                </a:solidFill>
                <a:latin typeface="+mn-lt"/>
              </a:rPr>
              <a:t>Lourdes</a:t>
            </a:r>
            <a:endParaRPr lang="en-US" b="1" u="sng">
              <a:solidFill>
                <a:schemeClr val="bg1"/>
              </a:solidFill>
              <a:latin typeface="+mn-lt"/>
            </a:endParaRPr>
          </a:p>
        </p:txBody>
      </p:sp>
      <p:sp>
        <p:nvSpPr>
          <p:cNvPr id="5" name="Rectangle 4"/>
          <p:cNvSpPr/>
          <p:nvPr/>
        </p:nvSpPr>
        <p:spPr>
          <a:xfrm>
            <a:off x="7181655" y="161499"/>
            <a:ext cx="5010346" cy="369332"/>
          </a:xfrm>
          <a:prstGeom prst="rect">
            <a:avLst/>
          </a:prstGeom>
        </p:spPr>
        <p:txBody>
          <a:bodyPr wrap="none">
            <a:spAutoFit/>
          </a:bodyPr>
          <a:lstStyle/>
          <a:p>
            <a:r>
              <a:rPr lang="en-US" dirty="0">
                <a:solidFill>
                  <a:schemeClr val="bg1"/>
                </a:solidFill>
                <a:hlinkClick r:id="rId3"/>
              </a:rPr>
              <a:t>https://</a:t>
            </a:r>
            <a:r>
              <a:rPr lang="en-US" dirty="0" smtClean="0">
                <a:solidFill>
                  <a:schemeClr val="bg1"/>
                </a:solidFill>
                <a:hlinkClick r:id="rId3"/>
              </a:rPr>
              <a:t>www.youtube.com/watch?v=7xNUkYL1_Po</a:t>
            </a:r>
            <a:r>
              <a:rPr lang="en-US" dirty="0" smtClean="0">
                <a:solidFill>
                  <a:schemeClr val="bg1"/>
                </a:solidFill>
              </a:rPr>
              <a:t> </a:t>
            </a:r>
            <a:endParaRPr lang="en-US" dirty="0">
              <a:solidFill>
                <a:schemeClr val="bg1"/>
              </a:solidFill>
            </a:endParaRPr>
          </a:p>
        </p:txBody>
      </p:sp>
      <p:sp>
        <p:nvSpPr>
          <p:cNvPr id="3" name="Rectangle 2"/>
          <p:cNvSpPr/>
          <p:nvPr/>
        </p:nvSpPr>
        <p:spPr>
          <a:xfrm>
            <a:off x="7563554" y="6324419"/>
            <a:ext cx="4628447" cy="369332"/>
          </a:xfrm>
          <a:prstGeom prst="rect">
            <a:avLst/>
          </a:prstGeom>
        </p:spPr>
        <p:txBody>
          <a:bodyPr wrap="none">
            <a:spAutoFit/>
          </a:bodyPr>
          <a:lstStyle/>
          <a:p>
            <a:r>
              <a:rPr lang="en-GB" dirty="0">
                <a:hlinkClick r:id="rId4"/>
              </a:rPr>
              <a:t>https://</a:t>
            </a:r>
            <a:r>
              <a:rPr lang="en-GB" dirty="0" smtClean="0">
                <a:hlinkClick r:id="rId4"/>
              </a:rPr>
              <a:t>www.bbc.co.uk/programmes/p08bf7kz</a:t>
            </a:r>
            <a:r>
              <a:rPr lang="en-GB" dirty="0" smtClean="0"/>
              <a:t> </a:t>
            </a:r>
            <a:endParaRPr lang="en-GB" dirty="0"/>
          </a:p>
        </p:txBody>
      </p:sp>
    </p:spTree>
    <p:extLst>
      <p:ext uri="{BB962C8B-B14F-4D97-AF65-F5344CB8AC3E}">
        <p14:creationId xmlns:p14="http://schemas.microsoft.com/office/powerpoint/2010/main" val="5065483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64777" y="362584"/>
            <a:ext cx="6466113" cy="5972901"/>
          </a:xfr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i="1" dirty="0" smtClean="0"/>
              <a:t>“As I raised my head to look at the grotto, I saw a Lady dressed in white, wearing a white dress, a blue girdle and a yellow rose on each foot, the same colour as the chain of her rosary; the beads  of the rosary were white”</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3200" i="1" dirty="0" smtClean="0"/>
          </a:p>
          <a:p>
            <a:pPr marL="0" marR="0" lvl="0" indent="0" algn="r" defTabSz="914400" eaLnBrk="1" fontAlgn="auto" latinLnBrk="0" hangingPunct="1">
              <a:lnSpc>
                <a:spcPct val="100000"/>
              </a:lnSpc>
              <a:spcBef>
                <a:spcPts val="0"/>
              </a:spcBef>
              <a:spcAft>
                <a:spcPts val="0"/>
              </a:spcAft>
              <a:buClrTx/>
              <a:buSzTx/>
              <a:buFontTx/>
              <a:buNone/>
              <a:tabLst/>
              <a:defRPr/>
            </a:pPr>
            <a:r>
              <a:rPr lang="en-US" sz="2400" dirty="0" smtClean="0"/>
              <a:t>		- Bernadette describing her first vision of the Virgin Mary</a:t>
            </a:r>
            <a:endParaRPr lang="en-US" sz="2400" dirty="0"/>
          </a:p>
        </p:txBody>
      </p:sp>
      <p:pic>
        <p:nvPicPr>
          <p:cNvPr id="4" name="Picture 3"/>
          <p:cNvPicPr>
            <a:picLocks noChangeAspect="1"/>
          </p:cNvPicPr>
          <p:nvPr/>
        </p:nvPicPr>
        <p:blipFill>
          <a:blip r:embed="rId2"/>
          <a:stretch>
            <a:fillRect/>
          </a:stretch>
        </p:blipFill>
        <p:spPr>
          <a:xfrm>
            <a:off x="452845" y="211425"/>
            <a:ext cx="4354286" cy="6470953"/>
          </a:xfrm>
          <a:prstGeom prst="rect">
            <a:avLst/>
          </a:prstGeom>
        </p:spPr>
      </p:pic>
    </p:spTree>
    <p:extLst>
      <p:ext uri="{BB962C8B-B14F-4D97-AF65-F5344CB8AC3E}">
        <p14:creationId xmlns:p14="http://schemas.microsoft.com/office/powerpoint/2010/main" val="9430138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16775" y="249690"/>
            <a:ext cx="7772400" cy="1143000"/>
          </a:xfrm>
        </p:spPr>
        <p:txBody>
          <a:bodyPr/>
          <a:lstStyle/>
          <a:p>
            <a:pPr marL="484632">
              <a:defRPr/>
            </a:pPr>
            <a:r>
              <a:rPr lang="en-GB" b="1" u="sng" dirty="0" smtClean="0">
                <a:latin typeface="+mn-lt"/>
              </a:rPr>
              <a:t>Lourdes Today</a:t>
            </a:r>
            <a:endParaRPr lang="en-GB" b="1" u="sng" dirty="0">
              <a:latin typeface="+mn-lt"/>
            </a:endParaRPr>
          </a:p>
        </p:txBody>
      </p:sp>
      <p:sp>
        <p:nvSpPr>
          <p:cNvPr id="32771" name="Rectangle 3"/>
          <p:cNvSpPr>
            <a:spLocks noGrp="1" noChangeArrowheads="1"/>
          </p:cNvSpPr>
          <p:nvPr>
            <p:ph type="body" sz="half" idx="1"/>
          </p:nvPr>
        </p:nvSpPr>
        <p:spPr>
          <a:xfrm>
            <a:off x="410937" y="1537335"/>
            <a:ext cx="5258726" cy="4897438"/>
          </a:xfrm>
          <a:noFill/>
        </p:spPr>
        <p:txBody>
          <a:bodyPr>
            <a:noAutofit/>
          </a:bodyPr>
          <a:lstStyle/>
          <a:p>
            <a:pPr marL="0" indent="0" algn="ctr">
              <a:buNone/>
            </a:pPr>
            <a:r>
              <a:rPr lang="en-GB" altLang="x-none" sz="3200" dirty="0">
                <a:ea typeface="Arial" charset="0"/>
                <a:cs typeface="Arial" charset="0"/>
              </a:rPr>
              <a:t>Around five million pilgrims and visitors travel to Lourdes each year, including many who are seriously ill or handicapped. </a:t>
            </a:r>
            <a:endParaRPr lang="en-GB" altLang="x-none" sz="3200" dirty="0" smtClean="0">
              <a:ea typeface="Arial" charset="0"/>
              <a:cs typeface="Arial" charset="0"/>
            </a:endParaRPr>
          </a:p>
          <a:p>
            <a:pPr marL="0" indent="0" algn="ctr">
              <a:buNone/>
            </a:pPr>
            <a:endParaRPr lang="en-GB" altLang="x-none" sz="3200" dirty="0">
              <a:ea typeface="Arial" charset="0"/>
              <a:cs typeface="Arial" charset="0"/>
            </a:endParaRPr>
          </a:p>
          <a:p>
            <a:pPr marL="0" indent="0" algn="ctr">
              <a:buNone/>
            </a:pPr>
            <a:r>
              <a:rPr lang="en-GB" altLang="x-none" sz="3200" dirty="0" smtClean="0"/>
              <a:t>They </a:t>
            </a:r>
            <a:r>
              <a:rPr lang="en-GB" altLang="x-none" sz="3200" dirty="0"/>
              <a:t>visit the site where Mary appeared to Bernadette, attend mass and pray the rosary.</a:t>
            </a:r>
          </a:p>
          <a:p>
            <a:pPr marL="0" indent="0" algn="ctr"/>
            <a:r>
              <a:rPr lang="en-GB" altLang="x-none" sz="1050" u="sng" dirty="0"/>
              <a:t>http://</a:t>
            </a:r>
            <a:r>
              <a:rPr lang="en-GB" altLang="x-none" sz="1050" u="sng" dirty="0" err="1"/>
              <a:t>www.lourdes-radio.com</a:t>
            </a:r>
            <a:r>
              <a:rPr lang="en-GB" altLang="x-none" sz="1050" u="sng" dirty="0"/>
              <a:t>/</a:t>
            </a:r>
            <a:r>
              <a:rPr lang="en-GB" altLang="x-none" sz="1050" u="sng" dirty="0" err="1"/>
              <a:t>player_live</a:t>
            </a:r>
            <a:r>
              <a:rPr lang="en-GB" altLang="x-none" sz="1050" u="sng" dirty="0"/>
              <a:t>/</a:t>
            </a:r>
            <a:r>
              <a:rPr lang="en-GB" altLang="x-none" sz="1050" u="sng" dirty="0" err="1"/>
              <a:t>player_live_en</a:t>
            </a:r>
            <a:r>
              <a:rPr lang="en-GB" altLang="x-none" sz="1050" u="sng" dirty="0"/>
              <a:t>/player-</a:t>
            </a:r>
            <a:r>
              <a:rPr lang="en-GB" altLang="x-none" sz="1050" u="sng" dirty="0" err="1"/>
              <a:t>token_en.php</a:t>
            </a:r>
            <a:endParaRPr lang="en-GB" altLang="x-none" sz="1050" u="sng" dirty="0"/>
          </a:p>
        </p:txBody>
      </p:sp>
      <p:pic>
        <p:nvPicPr>
          <p:cNvPr id="32783" name="Picture 15" descr="http://www.lourdes-france.org/webcam/videos/grotte/lourdes1.jpg">
            <a:hlinkClick r:id="rId2"/>
          </p:cNvPr>
          <p:cNvPicPr>
            <a:picLocks noGrp="1" noChangeAspect="1" noChangeArrowheads="1"/>
          </p:cNvPicPr>
          <p:nvPr>
            <p:ph type="chart" sz="half" idx="2"/>
          </p:nvPr>
        </p:nvPicPr>
        <p:blipFill>
          <a:blip r:embed="rId3">
            <a:extLst>
              <a:ext uri="{28A0092B-C50C-407E-A947-70E740481C1C}">
                <a14:useLocalDpi xmlns:a14="http://schemas.microsoft.com/office/drawing/2010/main" val="0"/>
              </a:ext>
            </a:extLst>
          </a:blip>
          <a:srcRect/>
          <a:stretch>
            <a:fillRect/>
          </a:stretch>
        </p:blipFill>
        <p:spPr>
          <a:xfrm>
            <a:off x="6047801" y="1537334"/>
            <a:ext cx="5657724" cy="4471579"/>
          </a:xfrm>
        </p:spPr>
      </p:pic>
    </p:spTree>
    <p:extLst>
      <p:ext uri="{BB962C8B-B14F-4D97-AF65-F5344CB8AC3E}">
        <p14:creationId xmlns:p14="http://schemas.microsoft.com/office/powerpoint/2010/main" val="98092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slide(fromBottom)">
                                      <p:cBhvr>
                                        <p:cTn id="7" dur="500"/>
                                        <p:tgtEl>
                                          <p:spTgt spid="327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32771">
                                            <p:txEl>
                                              <p:pRg st="0" end="0"/>
                                            </p:txEl>
                                          </p:spTgt>
                                        </p:tgtEl>
                                        <p:attrNameLst>
                                          <p:attrName>style.visibility</p:attrName>
                                        </p:attrNameLst>
                                      </p:cBhvr>
                                      <p:to>
                                        <p:strVal val="visible"/>
                                      </p:to>
                                    </p:set>
                                    <p:animEffect transition="in" filter="barn(inHorizontal)">
                                      <p:cBhvr>
                                        <p:cTn id="12" dur="500"/>
                                        <p:tgtEl>
                                          <p:spTgt spid="3277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animEffect transition="in" filter="barn(inHorizontal)">
                                      <p:cBhvr>
                                        <p:cTn id="17" dur="500"/>
                                        <p:tgtEl>
                                          <p:spTgt spid="327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32771">
                                            <p:txEl>
                                              <p:pRg st="3" end="3"/>
                                            </p:txEl>
                                          </p:spTgt>
                                        </p:tgtEl>
                                        <p:attrNameLst>
                                          <p:attrName>style.visibility</p:attrName>
                                        </p:attrNameLst>
                                      </p:cBhvr>
                                      <p:to>
                                        <p:strVal val="visible"/>
                                      </p:to>
                                    </p:set>
                                    <p:animEffect transition="in" filter="barn(inHorizontal)">
                                      <p:cBhvr>
                                        <p:cTn id="22" dur="500"/>
                                        <p:tgtEl>
                                          <p:spTgt spid="327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nodeType="clickEffect">
                                  <p:stCondLst>
                                    <p:cond delay="0"/>
                                  </p:stCondLst>
                                  <p:childTnLst>
                                    <p:set>
                                      <p:cBhvr>
                                        <p:cTn id="26" dur="1" fill="hold">
                                          <p:stCondLst>
                                            <p:cond delay="0"/>
                                          </p:stCondLst>
                                        </p:cTn>
                                        <p:tgtEl>
                                          <p:spTgt spid="32783"/>
                                        </p:tgtEl>
                                        <p:attrNameLst>
                                          <p:attrName>style.visibility</p:attrName>
                                        </p:attrNameLst>
                                      </p:cBhvr>
                                      <p:to>
                                        <p:strVal val="visible"/>
                                      </p:to>
                                    </p:set>
                                    <p:anim calcmode="lin" valueType="num">
                                      <p:cBhvr additive="base">
                                        <p:cTn id="27" dur="500" fill="hold"/>
                                        <p:tgtEl>
                                          <p:spTgt spid="32783"/>
                                        </p:tgtEl>
                                        <p:attrNameLst>
                                          <p:attrName>ppt_x</p:attrName>
                                        </p:attrNameLst>
                                      </p:cBhvr>
                                      <p:tavLst>
                                        <p:tav tm="0">
                                          <p:val>
                                            <p:strVal val="0-#ppt_w/2"/>
                                          </p:val>
                                        </p:tav>
                                        <p:tav tm="100000">
                                          <p:val>
                                            <p:strVal val="#ppt_x"/>
                                          </p:val>
                                        </p:tav>
                                      </p:tavLst>
                                    </p:anim>
                                    <p:anim calcmode="lin" valueType="num">
                                      <p:cBhvr additive="base">
                                        <p:cTn id="28" dur="500" fill="hold"/>
                                        <p:tgtEl>
                                          <p:spTgt spid="327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567961" y="274320"/>
            <a:ext cx="7772400" cy="1143000"/>
          </a:xfrm>
        </p:spPr>
        <p:txBody>
          <a:bodyPr/>
          <a:lstStyle/>
          <a:p>
            <a:pPr marL="484632">
              <a:defRPr/>
            </a:pPr>
            <a:r>
              <a:rPr lang="en-GB" b="1" u="sng" dirty="0">
                <a:latin typeface="+mn-lt"/>
              </a:rPr>
              <a:t>The Healing Water</a:t>
            </a:r>
          </a:p>
        </p:txBody>
      </p:sp>
      <p:sp>
        <p:nvSpPr>
          <p:cNvPr id="34820" name="Rectangle 4"/>
          <p:cNvSpPr>
            <a:spLocks noGrp="1" noChangeArrowheads="1"/>
          </p:cNvSpPr>
          <p:nvPr>
            <p:ph type="body" sz="half" idx="2"/>
          </p:nvPr>
        </p:nvSpPr>
        <p:spPr>
          <a:xfrm>
            <a:off x="6008914" y="588238"/>
            <a:ext cx="5943599" cy="5500687"/>
          </a:xfrm>
          <a:noFill/>
        </p:spPr>
        <p:txBody>
          <a:bodyPr>
            <a:noAutofit/>
          </a:bodyPr>
          <a:lstStyle/>
          <a:p>
            <a:pPr marL="0" indent="0" algn="ctr">
              <a:buNone/>
            </a:pPr>
            <a:r>
              <a:rPr lang="en-GB" altLang="x-none" sz="3600" dirty="0"/>
              <a:t>Pilgrims visit the pools of holy water and immerse themselves</a:t>
            </a:r>
            <a:r>
              <a:rPr lang="en-GB" altLang="x-none" sz="3600" dirty="0" smtClean="0"/>
              <a:t>.</a:t>
            </a:r>
          </a:p>
          <a:p>
            <a:pPr marL="0" indent="0" algn="ctr">
              <a:buNone/>
            </a:pPr>
            <a:endParaRPr lang="en-GB" altLang="x-none" sz="3600" dirty="0"/>
          </a:p>
          <a:p>
            <a:pPr marL="0" indent="0" algn="ctr">
              <a:buNone/>
            </a:pPr>
            <a:r>
              <a:rPr lang="en-GB" altLang="x-none" sz="3600" dirty="0"/>
              <a:t>As many as </a:t>
            </a:r>
            <a:r>
              <a:rPr lang="en-GB" altLang="x-none" sz="3600" dirty="0" smtClean="0"/>
              <a:t>6,000 </a:t>
            </a:r>
            <a:r>
              <a:rPr lang="en-GB" altLang="x-none" sz="3600" dirty="0"/>
              <a:t>unexplained </a:t>
            </a:r>
            <a:r>
              <a:rPr lang="en-GB" altLang="x-none" sz="3600" b="1" dirty="0"/>
              <a:t>healings </a:t>
            </a:r>
            <a:r>
              <a:rPr lang="en-GB" altLang="x-none" sz="3600" dirty="0"/>
              <a:t>have been recorded. </a:t>
            </a:r>
            <a:endParaRPr lang="en-GB" altLang="x-none" sz="3600" dirty="0" smtClean="0"/>
          </a:p>
          <a:p>
            <a:pPr marL="0" indent="0" algn="ctr">
              <a:buNone/>
            </a:pPr>
            <a:endParaRPr lang="en-GB" altLang="x-none" sz="3600" dirty="0"/>
          </a:p>
          <a:p>
            <a:pPr marL="0" indent="0" algn="ctr">
              <a:buNone/>
            </a:pPr>
            <a:r>
              <a:rPr lang="en-GB" altLang="x-none" sz="3600" dirty="0"/>
              <a:t>However only </a:t>
            </a:r>
            <a:r>
              <a:rPr lang="en-GB" altLang="x-none" sz="3600" dirty="0" smtClean="0"/>
              <a:t>67 </a:t>
            </a:r>
            <a:r>
              <a:rPr lang="en-GB" altLang="x-none" sz="3600" dirty="0"/>
              <a:t>have been authenticated  by the Catholic Church.</a:t>
            </a:r>
          </a:p>
        </p:txBody>
      </p:sp>
      <p:pic>
        <p:nvPicPr>
          <p:cNvPr id="24580" name="Picture 7" descr="http://farm4.static.flickr.com/3393/3182133682_a89b5c00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21" y="1789203"/>
            <a:ext cx="5237119" cy="3927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2327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blinds(horizontal)">
                                      <p:cBhvr>
                                        <p:cTn id="7" dur="500"/>
                                        <p:tgtEl>
                                          <p:spTgt spid="348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34820">
                                            <p:txEl>
                                              <p:pRg st="0" end="0"/>
                                            </p:txEl>
                                          </p:spTgt>
                                        </p:tgtEl>
                                        <p:attrNameLst>
                                          <p:attrName>style.visibility</p:attrName>
                                        </p:attrNameLst>
                                      </p:cBhvr>
                                      <p:to>
                                        <p:strVal val="visible"/>
                                      </p:to>
                                    </p:set>
                                    <p:anim to="" calcmode="lin" valueType="num">
                                      <p:cBhvr>
                                        <p:cTn id="12" dur="1" fill="hold"/>
                                        <p:tgtEl>
                                          <p:spTgt spid="34820">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34820">
                                            <p:txEl>
                                              <p:pRg st="2" end="2"/>
                                            </p:txEl>
                                          </p:spTgt>
                                        </p:tgtEl>
                                        <p:attrNameLst>
                                          <p:attrName>style.visibility</p:attrName>
                                        </p:attrNameLst>
                                      </p:cBhvr>
                                      <p:to>
                                        <p:strVal val="visible"/>
                                      </p:to>
                                    </p:set>
                                    <p:anim to="" calcmode="lin" valueType="num">
                                      <p:cBhvr>
                                        <p:cTn id="17" dur="1" fill="hold"/>
                                        <p:tgtEl>
                                          <p:spTgt spid="34820">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34820">
                                            <p:txEl>
                                              <p:pRg st="4" end="4"/>
                                            </p:txEl>
                                          </p:spTgt>
                                        </p:tgtEl>
                                        <p:attrNameLst>
                                          <p:attrName>style.visibility</p:attrName>
                                        </p:attrNameLst>
                                      </p:cBhvr>
                                      <p:to>
                                        <p:strVal val="visible"/>
                                      </p:to>
                                    </p:set>
                                    <p:anim to="" calcmode="lin" valueType="num">
                                      <p:cBhvr>
                                        <p:cTn id="22" dur="1" fill="hold"/>
                                        <p:tgtEl>
                                          <p:spTgt spid="34820">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15731" y="165963"/>
            <a:ext cx="8458200" cy="1142999"/>
          </a:xfrm>
        </p:spPr>
        <p:txBody>
          <a:bodyPr>
            <a:normAutofit fontScale="90000"/>
          </a:bodyPr>
          <a:lstStyle/>
          <a:p>
            <a:pPr marL="484632">
              <a:defRPr/>
            </a:pPr>
            <a:r>
              <a:rPr lang="en-GB" sz="5400" b="1" u="sng" dirty="0">
                <a:latin typeface="+mn-lt"/>
              </a:rPr>
              <a:t>Candlelight</a:t>
            </a:r>
            <a:r>
              <a:rPr lang="en-GB" sz="8800" b="1" u="sng" dirty="0">
                <a:latin typeface="+mn-lt"/>
              </a:rPr>
              <a:t> </a:t>
            </a:r>
            <a:r>
              <a:rPr lang="en-GB" sz="5400" b="1" u="sng" dirty="0">
                <a:latin typeface="+mn-lt"/>
              </a:rPr>
              <a:t>Processi</a:t>
            </a:r>
            <a:r>
              <a:rPr lang="en-GB" sz="4800" b="1" u="sng" dirty="0">
                <a:latin typeface="+mn-lt"/>
              </a:rPr>
              <a:t>o</a:t>
            </a:r>
            <a:r>
              <a:rPr lang="en-GB" sz="5400" b="1" u="sng" dirty="0">
                <a:latin typeface="+mn-lt"/>
              </a:rPr>
              <a:t>n</a:t>
            </a:r>
          </a:p>
        </p:txBody>
      </p:sp>
      <p:sp>
        <p:nvSpPr>
          <p:cNvPr id="33796" name="Rectangle 4"/>
          <p:cNvSpPr>
            <a:spLocks noGrp="1" noChangeArrowheads="1"/>
          </p:cNvSpPr>
          <p:nvPr>
            <p:ph type="body" sz="half" idx="2"/>
          </p:nvPr>
        </p:nvSpPr>
        <p:spPr>
          <a:xfrm>
            <a:off x="4728755" y="1476102"/>
            <a:ext cx="7071360" cy="5760858"/>
          </a:xfrm>
          <a:noFill/>
        </p:spPr>
        <p:txBody>
          <a:bodyPr>
            <a:normAutofit/>
          </a:bodyPr>
          <a:lstStyle/>
          <a:p>
            <a:pPr marL="0" indent="0" algn="ctr">
              <a:buNone/>
            </a:pPr>
            <a:r>
              <a:rPr lang="en-GB" altLang="x-none" sz="3200">
                <a:ea typeface="Arial" charset="0"/>
                <a:cs typeface="Arial" charset="0"/>
              </a:rPr>
              <a:t>Pilgrims also take part in the  torch-light procession, which begins at dusk and ends in the dark. </a:t>
            </a:r>
            <a:r>
              <a:rPr lang="en-GB" altLang="x-none" sz="3200" dirty="0">
                <a:ea typeface="Arial" charset="0"/>
                <a:cs typeface="Arial" charset="0"/>
              </a:rPr>
              <a:t>There is a beautiful image from outside the old basilica as the thousands of candles create a sea of light.</a:t>
            </a:r>
          </a:p>
          <a:p>
            <a:pPr marL="0" indent="0" algn="ctr">
              <a:buNone/>
            </a:pPr>
            <a:r>
              <a:rPr lang="en-GB" altLang="x-none" sz="3200" dirty="0">
                <a:ea typeface="Arial" charset="0"/>
                <a:cs typeface="Arial" charset="0"/>
              </a:rPr>
              <a:t>At the head of the procession a statue of Our Lady is carried. </a:t>
            </a:r>
          </a:p>
          <a:p>
            <a:pPr marL="0" indent="0" algn="ctr">
              <a:buNone/>
            </a:pPr>
            <a:r>
              <a:rPr lang="en-GB" altLang="x-none" sz="3200" dirty="0">
                <a:ea typeface="Arial" charset="0"/>
                <a:cs typeface="Arial" charset="0"/>
              </a:rPr>
              <a:t>The rosary is recited along the way, interspersed with the Lourdes hymn ‘Ave Maria’.</a:t>
            </a:r>
            <a:r>
              <a:rPr lang="en-GB" altLang="x-none" dirty="0">
                <a:ea typeface="Arial" charset="0"/>
                <a:cs typeface="Arial" charset="0"/>
              </a:rPr>
              <a:t> </a:t>
            </a:r>
          </a:p>
          <a:p>
            <a:pPr marL="0" indent="0" algn="ctr">
              <a:buNone/>
            </a:pPr>
            <a:endParaRPr lang="en-GB" altLang="x-none" dirty="0"/>
          </a:p>
        </p:txBody>
      </p:sp>
      <p:pic>
        <p:nvPicPr>
          <p:cNvPr id="33799" name="Picture 7" descr="http://www.lourdes-france.org/multimedia/images/408.jpg"/>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1129348" y="1476102"/>
            <a:ext cx="3257550" cy="4953000"/>
          </a:xfrm>
          <a:noFill/>
        </p:spPr>
      </p:pic>
    </p:spTree>
    <p:extLst>
      <p:ext uri="{BB962C8B-B14F-4D97-AF65-F5344CB8AC3E}">
        <p14:creationId xmlns:p14="http://schemas.microsoft.com/office/powerpoint/2010/main" val="1675879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slide(fromBottom)">
                                      <p:cBhvr>
                                        <p:cTn id="7" dur="500"/>
                                        <p:tgtEl>
                                          <p:spTgt spid="33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3796">
                                            <p:txEl>
                                              <p:pRg st="0" end="0"/>
                                            </p:txEl>
                                          </p:spTgt>
                                        </p:tgtEl>
                                        <p:attrNameLst>
                                          <p:attrName>style.visibility</p:attrName>
                                        </p:attrNameLst>
                                      </p:cBhvr>
                                      <p:to>
                                        <p:strVal val="visible"/>
                                      </p:to>
                                    </p:set>
                                    <p:animEffect transition="in" filter="checkerboard(across)">
                                      <p:cBhvr>
                                        <p:cTn id="12" dur="500"/>
                                        <p:tgtEl>
                                          <p:spTgt spid="337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3796">
                                            <p:txEl>
                                              <p:pRg st="1" end="1"/>
                                            </p:txEl>
                                          </p:spTgt>
                                        </p:tgtEl>
                                        <p:attrNameLst>
                                          <p:attrName>style.visibility</p:attrName>
                                        </p:attrNameLst>
                                      </p:cBhvr>
                                      <p:to>
                                        <p:strVal val="visible"/>
                                      </p:to>
                                    </p:set>
                                    <p:animEffect transition="in" filter="checkerboard(across)">
                                      <p:cBhvr>
                                        <p:cTn id="17" dur="500"/>
                                        <p:tgtEl>
                                          <p:spTgt spid="3379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3796">
                                            <p:txEl>
                                              <p:pRg st="2" end="2"/>
                                            </p:txEl>
                                          </p:spTgt>
                                        </p:tgtEl>
                                        <p:attrNameLst>
                                          <p:attrName>style.visibility</p:attrName>
                                        </p:attrNameLst>
                                      </p:cBhvr>
                                      <p:to>
                                        <p:strVal val="visible"/>
                                      </p:to>
                                    </p:set>
                                    <p:animEffect transition="in" filter="checkerboard(across)">
                                      <p:cBhvr>
                                        <p:cTn id="22" dur="500"/>
                                        <p:tgtEl>
                                          <p:spTgt spid="3379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nodeType="clickEffect">
                                  <p:stCondLst>
                                    <p:cond delay="0"/>
                                  </p:stCondLst>
                                  <p:childTnLst>
                                    <p:set>
                                      <p:cBhvr>
                                        <p:cTn id="26" dur="1" fill="hold">
                                          <p:stCondLst>
                                            <p:cond delay="0"/>
                                          </p:stCondLst>
                                        </p:cTn>
                                        <p:tgtEl>
                                          <p:spTgt spid="33799"/>
                                        </p:tgtEl>
                                        <p:attrNameLst>
                                          <p:attrName>style.visibility</p:attrName>
                                        </p:attrNameLst>
                                      </p:cBhvr>
                                      <p:to>
                                        <p:strVal val="visible"/>
                                      </p:to>
                                    </p:set>
                                    <p:anim calcmode="lin" valueType="num">
                                      <p:cBhvr additive="base">
                                        <p:cTn id="27" dur="500" fill="hold"/>
                                        <p:tgtEl>
                                          <p:spTgt spid="33799"/>
                                        </p:tgtEl>
                                        <p:attrNameLst>
                                          <p:attrName>ppt_x</p:attrName>
                                        </p:attrNameLst>
                                      </p:cBhvr>
                                      <p:tavLst>
                                        <p:tav tm="0">
                                          <p:val>
                                            <p:strVal val="0-#ppt_w/2"/>
                                          </p:val>
                                        </p:tav>
                                        <p:tav tm="100000">
                                          <p:val>
                                            <p:strVal val="#ppt_x"/>
                                          </p:val>
                                        </p:tav>
                                      </p:tavLst>
                                    </p:anim>
                                    <p:anim calcmode="lin" valueType="num">
                                      <p:cBhvr additive="base">
                                        <p:cTn id="28" dur="500" fill="hold"/>
                                        <p:tgtEl>
                                          <p:spTgt spid="337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26572" y="0"/>
            <a:ext cx="10363200" cy="1143000"/>
          </a:xfrm>
        </p:spPr>
        <p:txBody>
          <a:bodyPr/>
          <a:lstStyle/>
          <a:p>
            <a:r>
              <a:rPr lang="en-US" b="1" u="sng" dirty="0" smtClean="0">
                <a:latin typeface="+mn-lt"/>
              </a:rPr>
              <a:t>Iona</a:t>
            </a:r>
            <a:endParaRPr lang="en-US" b="1" u="sng" dirty="0">
              <a:latin typeface="+mn-lt"/>
            </a:endParaRPr>
          </a:p>
        </p:txBody>
      </p:sp>
      <p:pic>
        <p:nvPicPr>
          <p:cNvPr id="5" name="Picture 4"/>
          <p:cNvPicPr>
            <a:picLocks noChangeAspect="1"/>
          </p:cNvPicPr>
          <p:nvPr/>
        </p:nvPicPr>
        <p:blipFill>
          <a:blip r:embed="rId2"/>
          <a:stretch>
            <a:fillRect/>
          </a:stretch>
        </p:blipFill>
        <p:spPr>
          <a:xfrm>
            <a:off x="4298859" y="0"/>
            <a:ext cx="7874000" cy="4611189"/>
          </a:xfrm>
          <a:prstGeom prst="rect">
            <a:avLst/>
          </a:prstGeom>
        </p:spPr>
      </p:pic>
      <p:pic>
        <p:nvPicPr>
          <p:cNvPr id="6" name="Picture 5"/>
          <p:cNvPicPr>
            <a:picLocks noChangeAspect="1"/>
          </p:cNvPicPr>
          <p:nvPr/>
        </p:nvPicPr>
        <p:blipFill>
          <a:blip r:embed="rId3"/>
          <a:stretch>
            <a:fillRect/>
          </a:stretch>
        </p:blipFill>
        <p:spPr>
          <a:xfrm>
            <a:off x="94472" y="1143000"/>
            <a:ext cx="4295245" cy="5596090"/>
          </a:xfrm>
          <a:prstGeom prst="rect">
            <a:avLst/>
          </a:prstGeom>
        </p:spPr>
      </p:pic>
      <p:cxnSp>
        <p:nvCxnSpPr>
          <p:cNvPr id="8" name="Straight Arrow Connector 7"/>
          <p:cNvCxnSpPr/>
          <p:nvPr/>
        </p:nvCxnSpPr>
        <p:spPr>
          <a:xfrm>
            <a:off x="940526" y="905692"/>
            <a:ext cx="705394" cy="219020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81434" y="4790557"/>
            <a:ext cx="7450183" cy="1938992"/>
          </a:xfrm>
          <a:prstGeom prst="rect">
            <a:avLst/>
          </a:prstGeom>
          <a:solidFill>
            <a:schemeClr val="accent4">
              <a:lumMod val="20000"/>
              <a:lumOff val="80000"/>
            </a:schemeClr>
          </a:solidFill>
        </p:spPr>
        <p:txBody>
          <a:bodyPr wrap="square" rtlCol="0">
            <a:spAutoFit/>
          </a:bodyPr>
          <a:lstStyle/>
          <a:p>
            <a:pPr algn="ctr"/>
            <a:r>
              <a:rPr lang="en-US" sz="2400" dirty="0" smtClean="0"/>
              <a:t>Iona is an island off the west coast of Scotland.  In the 6</a:t>
            </a:r>
            <a:r>
              <a:rPr lang="en-US" sz="2400" baseline="30000" dirty="0" smtClean="0"/>
              <a:t>th</a:t>
            </a:r>
            <a:r>
              <a:rPr lang="en-US" sz="2400" dirty="0" smtClean="0"/>
              <a:t> century AD, ST Columba established a small monastery there.  It is now the home to the the ecumenical Iona Community and a place of Christian pilgrimage dedicated to the Virgin Mary.</a:t>
            </a:r>
            <a:endParaRPr lang="en-US" sz="2400" dirty="0"/>
          </a:p>
        </p:txBody>
      </p:sp>
      <p:sp>
        <p:nvSpPr>
          <p:cNvPr id="11" name="Rectangle 10"/>
          <p:cNvSpPr/>
          <p:nvPr/>
        </p:nvSpPr>
        <p:spPr>
          <a:xfrm>
            <a:off x="7034802" y="0"/>
            <a:ext cx="5122364" cy="369332"/>
          </a:xfrm>
          <a:prstGeom prst="rect">
            <a:avLst/>
          </a:prstGeom>
        </p:spPr>
        <p:txBody>
          <a:bodyPr wrap="none">
            <a:spAutoFit/>
          </a:bodyPr>
          <a:lstStyle/>
          <a:p>
            <a:r>
              <a:rPr lang="en-US" dirty="0">
                <a:hlinkClick r:id="rId4"/>
              </a:rPr>
              <a:t>https://</a:t>
            </a:r>
            <a:r>
              <a:rPr lang="en-US" dirty="0" smtClean="0">
                <a:hlinkClick r:id="rId4"/>
              </a:rPr>
              <a:t>www.youtube.com/watch?v=ocBl16Mw8mE</a:t>
            </a:r>
            <a:r>
              <a:rPr lang="en-US" dirty="0" smtClean="0"/>
              <a:t> </a:t>
            </a:r>
            <a:endParaRPr lang="en-US" dirty="0"/>
          </a:p>
        </p:txBody>
      </p:sp>
      <p:sp>
        <p:nvSpPr>
          <p:cNvPr id="3" name="Rectangle 2"/>
          <p:cNvSpPr/>
          <p:nvPr/>
        </p:nvSpPr>
        <p:spPr>
          <a:xfrm>
            <a:off x="7165285" y="288168"/>
            <a:ext cx="4866332" cy="369332"/>
          </a:xfrm>
          <a:prstGeom prst="rect">
            <a:avLst/>
          </a:prstGeom>
        </p:spPr>
        <p:txBody>
          <a:bodyPr wrap="none">
            <a:spAutoFit/>
          </a:bodyPr>
          <a:lstStyle/>
          <a:p>
            <a:r>
              <a:rPr lang="en-GB" dirty="0">
                <a:hlinkClick r:id="rId5"/>
              </a:rPr>
              <a:t>https://</a:t>
            </a:r>
            <a:r>
              <a:rPr lang="en-GB" dirty="0" smtClean="0">
                <a:hlinkClick r:id="rId5"/>
              </a:rPr>
              <a:t>www.youtube.com/watch?v=IUZAIfwn52I</a:t>
            </a:r>
            <a:r>
              <a:rPr lang="en-GB" dirty="0" smtClean="0"/>
              <a:t> </a:t>
            </a:r>
            <a:endParaRPr lang="en-GB" dirty="0"/>
          </a:p>
        </p:txBody>
      </p:sp>
    </p:spTree>
    <p:extLst>
      <p:ext uri="{BB962C8B-B14F-4D97-AF65-F5344CB8AC3E}">
        <p14:creationId xmlns:p14="http://schemas.microsoft.com/office/powerpoint/2010/main" val="6639532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1811" y="1642745"/>
            <a:ext cx="11848010" cy="4351338"/>
          </a:xfrm>
        </p:spPr>
        <p:txBody>
          <a:bodyPr>
            <a:noAutofit/>
          </a:bodyPr>
          <a:lstStyle/>
          <a:p>
            <a:pPr>
              <a:lnSpc>
                <a:spcPct val="100000"/>
              </a:lnSpc>
              <a:spcBef>
                <a:spcPts val="0"/>
              </a:spcBef>
            </a:pPr>
            <a:r>
              <a:rPr lang="en-US" sz="3600" dirty="0" smtClean="0"/>
              <a:t>The Iona community holds </a:t>
            </a:r>
            <a:r>
              <a:rPr lang="en-US" sz="3600" b="1" dirty="0" smtClean="0"/>
              <a:t>daily services </a:t>
            </a:r>
            <a:r>
              <a:rPr lang="en-US" sz="3600" dirty="0" smtClean="0"/>
              <a:t>in the abbey church</a:t>
            </a:r>
          </a:p>
          <a:p>
            <a:pPr>
              <a:lnSpc>
                <a:spcPct val="100000"/>
              </a:lnSpc>
              <a:spcBef>
                <a:spcPts val="0"/>
              </a:spcBef>
            </a:pPr>
            <a:r>
              <a:rPr lang="en-US" sz="3600" dirty="0" smtClean="0"/>
              <a:t>Lead a </a:t>
            </a:r>
            <a:r>
              <a:rPr lang="en-US" sz="3600" b="1" dirty="0" smtClean="0"/>
              <a:t>seven mile hike </a:t>
            </a:r>
            <a:r>
              <a:rPr lang="en-US" sz="3600" dirty="0" smtClean="0"/>
              <a:t>to the island’s holy and historic spots</a:t>
            </a:r>
          </a:p>
          <a:p>
            <a:pPr>
              <a:lnSpc>
                <a:spcPct val="100000"/>
              </a:lnSpc>
              <a:spcBef>
                <a:spcPts val="0"/>
              </a:spcBef>
            </a:pPr>
            <a:r>
              <a:rPr lang="en-US" sz="3600" dirty="0" smtClean="0"/>
              <a:t>Conduct </a:t>
            </a:r>
            <a:r>
              <a:rPr lang="en-US" sz="3600" b="1" dirty="0" smtClean="0"/>
              <a:t>workshops </a:t>
            </a:r>
            <a:r>
              <a:rPr lang="en-US" sz="3600" dirty="0" smtClean="0"/>
              <a:t>on Christian themes</a:t>
            </a:r>
          </a:p>
          <a:p>
            <a:pPr>
              <a:lnSpc>
                <a:spcPct val="100000"/>
              </a:lnSpc>
              <a:spcBef>
                <a:spcPts val="0"/>
              </a:spcBef>
            </a:pPr>
            <a:r>
              <a:rPr lang="en-US" sz="3600" dirty="0" smtClean="0"/>
              <a:t>Pilgrims are asked to help out with daily chores and meals while staying there</a:t>
            </a:r>
          </a:p>
          <a:p>
            <a:pPr>
              <a:lnSpc>
                <a:spcPct val="100000"/>
              </a:lnSpc>
              <a:spcBef>
                <a:spcPts val="0"/>
              </a:spcBef>
            </a:pPr>
            <a:r>
              <a:rPr lang="en-US" sz="3600" dirty="0" smtClean="0"/>
              <a:t>There is time for silence, for reflection and meditation and reading the Bible or holy books</a:t>
            </a:r>
          </a:p>
          <a:p>
            <a:pPr>
              <a:lnSpc>
                <a:spcPct val="100000"/>
              </a:lnSpc>
              <a:spcBef>
                <a:spcPts val="0"/>
              </a:spcBef>
            </a:pPr>
            <a:endParaRPr lang="en-US" sz="3600" dirty="0" smtClean="0"/>
          </a:p>
        </p:txBody>
      </p:sp>
      <p:sp>
        <p:nvSpPr>
          <p:cNvPr id="4" name="Title 3"/>
          <p:cNvSpPr>
            <a:spLocks noGrp="1"/>
          </p:cNvSpPr>
          <p:nvPr>
            <p:ph type="title"/>
          </p:nvPr>
        </p:nvSpPr>
        <p:spPr>
          <a:xfrm>
            <a:off x="341811" y="221434"/>
            <a:ext cx="10515600" cy="1325563"/>
          </a:xfrm>
        </p:spPr>
        <p:txBody>
          <a:bodyPr/>
          <a:lstStyle/>
          <a:p>
            <a:r>
              <a:rPr lang="en-US" b="1" u="sng" smtClean="0">
                <a:latin typeface="+mn-lt"/>
              </a:rPr>
              <a:t>What happens?</a:t>
            </a:r>
            <a:endParaRPr lang="en-US" b="1" u="sng">
              <a:latin typeface="+mn-lt"/>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8574156" y="144018"/>
            <a:ext cx="2960787" cy="1480394"/>
          </a:xfrm>
          <a:prstGeom prst="rect">
            <a:avLst/>
          </a:prstGeom>
        </p:spPr>
      </p:pic>
      <p:sp>
        <p:nvSpPr>
          <p:cNvPr id="2" name="TextBox 1"/>
          <p:cNvSpPr txBox="1"/>
          <p:nvPr/>
        </p:nvSpPr>
        <p:spPr>
          <a:xfrm>
            <a:off x="6814687" y="5159142"/>
            <a:ext cx="5245769" cy="1477328"/>
          </a:xfrm>
          <a:prstGeom prst="rect">
            <a:avLst/>
          </a:prstGeom>
          <a:solidFill>
            <a:schemeClr val="accent5">
              <a:lumMod val="60000"/>
              <a:lumOff val="40000"/>
            </a:schemeClr>
          </a:solidFill>
          <a:ln w="76200">
            <a:solidFill>
              <a:schemeClr val="accent1"/>
            </a:solidFill>
          </a:ln>
        </p:spPr>
        <p:txBody>
          <a:bodyPr wrap="square" rtlCol="0">
            <a:spAutoFit/>
          </a:bodyPr>
          <a:lstStyle/>
          <a:p>
            <a:pPr algn="ctr"/>
            <a:r>
              <a:rPr lang="en-US" dirty="0" smtClean="0"/>
              <a:t>Some people think Iona is a ‘thin place’, where the veil between the spiritual world and the physical world is thin.  Iona is remote and windswept, so for many pilgrims it feels like a place where nature reveals God’s infinite power and presence.</a:t>
            </a:r>
            <a:endParaRPr lang="en-GB" dirty="0"/>
          </a:p>
        </p:txBody>
      </p:sp>
    </p:spTree>
    <p:extLst>
      <p:ext uri="{BB962C8B-B14F-4D97-AF65-F5344CB8AC3E}">
        <p14:creationId xmlns:p14="http://schemas.microsoft.com/office/powerpoint/2010/main" val="190736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367"/>
            <a:ext cx="10515600" cy="1325563"/>
          </a:xfrm>
        </p:spPr>
        <p:txBody>
          <a:bodyPr/>
          <a:lstStyle/>
          <a:p>
            <a:pPr algn="ctr"/>
            <a:r>
              <a:rPr lang="en-US" b="1" dirty="0" smtClean="0"/>
              <a:t>“There is no difference between a pilgrimage and a holiday”</a:t>
            </a:r>
            <a:endParaRPr lang="en-GB" b="1" dirty="0"/>
          </a:p>
        </p:txBody>
      </p:sp>
      <p:graphicFrame>
        <p:nvGraphicFramePr>
          <p:cNvPr id="8" name="Table 7"/>
          <p:cNvGraphicFramePr>
            <a:graphicFrameLocks noGrp="1"/>
          </p:cNvGraphicFramePr>
          <p:nvPr>
            <p:extLst>
              <p:ext uri="{D42A27DB-BD31-4B8C-83A1-F6EECF244321}">
                <p14:modId xmlns:p14="http://schemas.microsoft.com/office/powerpoint/2010/main" val="2522560040"/>
              </p:ext>
            </p:extLst>
          </p:nvPr>
        </p:nvGraphicFramePr>
        <p:xfrm>
          <a:off x="3975235" y="1401930"/>
          <a:ext cx="8104470" cy="5237701"/>
        </p:xfrm>
        <a:graphic>
          <a:graphicData uri="http://schemas.openxmlformats.org/drawingml/2006/table">
            <a:tbl>
              <a:tblPr/>
              <a:tblGrid>
                <a:gridCol w="539013">
                  <a:extLst>
                    <a:ext uri="{9D8B030D-6E8A-4147-A177-3AD203B41FA5}">
                      <a16:colId xmlns:a16="http://schemas.microsoft.com/office/drawing/2014/main" val="2409391500"/>
                    </a:ext>
                  </a:extLst>
                </a:gridCol>
                <a:gridCol w="553724">
                  <a:extLst>
                    <a:ext uri="{9D8B030D-6E8A-4147-A177-3AD203B41FA5}">
                      <a16:colId xmlns:a16="http://schemas.microsoft.com/office/drawing/2014/main" val="2267118054"/>
                    </a:ext>
                  </a:extLst>
                </a:gridCol>
                <a:gridCol w="7011733">
                  <a:extLst>
                    <a:ext uri="{9D8B030D-6E8A-4147-A177-3AD203B41FA5}">
                      <a16:colId xmlns:a16="http://schemas.microsoft.com/office/drawing/2014/main" val="832850123"/>
                    </a:ext>
                  </a:extLst>
                </a:gridCol>
              </a:tblGrid>
              <a:tr h="340395">
                <a:tc>
                  <a:txBody>
                    <a:bodyPr/>
                    <a:lstStyle/>
                    <a:p>
                      <a:pPr algn="ctr" fontAlgn="base"/>
                      <a:r>
                        <a:rPr lang="en-GB" sz="1600" b="1" i="0">
                          <a:solidFill>
                            <a:srgbClr val="FFFFFF"/>
                          </a:solidFill>
                          <a:effectLst/>
                          <a:latin typeface="Calibri" panose="020F0502020204030204" pitchFamily="34" charset="0"/>
                        </a:rPr>
                        <a:t>Level​</a:t>
                      </a:r>
                      <a:endParaRPr lang="en-GB" sz="1800" b="1" i="0">
                        <a:solidFill>
                          <a:srgbClr val="FFFFFF"/>
                        </a:solidFill>
                        <a:effectLst/>
                      </a:endParaRPr>
                    </a:p>
                  </a:txBody>
                  <a:tcPr marL="42941" marR="42941" marT="21470" marB="214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B9BD5"/>
                    </a:solidFill>
                  </a:tcPr>
                </a:tc>
                <a:tc>
                  <a:txBody>
                    <a:bodyPr/>
                    <a:lstStyle/>
                    <a:p>
                      <a:pPr algn="ctr" fontAlgn="base"/>
                      <a:r>
                        <a:rPr lang="en-GB" sz="1400" b="1" i="0" dirty="0">
                          <a:solidFill>
                            <a:srgbClr val="FFFFFF"/>
                          </a:solidFill>
                          <a:effectLst/>
                          <a:latin typeface="Calibri" panose="020F0502020204030204" pitchFamily="34" charset="0"/>
                        </a:rPr>
                        <a:t>Mark​</a:t>
                      </a:r>
                      <a:endParaRPr lang="en-GB" sz="1800" b="1" i="0" dirty="0">
                        <a:solidFill>
                          <a:srgbClr val="FFFFFF"/>
                        </a:solidFill>
                        <a:effectLst/>
                      </a:endParaRPr>
                    </a:p>
                  </a:txBody>
                  <a:tcPr marL="42941" marR="42941" marT="21470" marB="214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B9BD5"/>
                    </a:solidFill>
                  </a:tcPr>
                </a:tc>
                <a:tc>
                  <a:txBody>
                    <a:bodyPr/>
                    <a:lstStyle/>
                    <a:p>
                      <a:pPr algn="ctr" fontAlgn="base"/>
                      <a:r>
                        <a:rPr lang="en-GB" sz="2000" b="1" i="0" dirty="0">
                          <a:solidFill>
                            <a:srgbClr val="FFFFFF"/>
                          </a:solidFill>
                          <a:effectLst/>
                          <a:latin typeface="Calibri" panose="020F0502020204030204" pitchFamily="34" charset="0"/>
                        </a:rPr>
                        <a:t>Comment​</a:t>
                      </a:r>
                      <a:endParaRPr lang="en-GB" sz="1800" b="1" i="0" dirty="0">
                        <a:solidFill>
                          <a:srgbClr val="FFFFFF"/>
                        </a:solidFill>
                        <a:effectLst/>
                      </a:endParaRPr>
                    </a:p>
                  </a:txBody>
                  <a:tcPr marL="42941" marR="42941" marT="21470" marB="214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533230919"/>
                  </a:ext>
                </a:extLst>
              </a:tr>
              <a:tr h="372021">
                <a:tc>
                  <a:txBody>
                    <a:bodyPr/>
                    <a:lstStyle/>
                    <a:p>
                      <a:pPr algn="ctr" fontAlgn="base"/>
                      <a:r>
                        <a:rPr lang="en-GB" sz="1600" b="1" i="0">
                          <a:solidFill>
                            <a:srgbClr val="000000"/>
                          </a:solidFill>
                          <a:effectLst/>
                          <a:latin typeface="Calibri" panose="020F0502020204030204" pitchFamily="34" charset="0"/>
                        </a:rPr>
                        <a:t>1​</a:t>
                      </a:r>
                      <a:endParaRPr lang="en-GB" sz="1800" b="1" i="0">
                        <a:solidFill>
                          <a:srgbClr val="FFFFFF"/>
                        </a:solidFill>
                        <a:effectLst/>
                      </a:endParaRPr>
                    </a:p>
                  </a:txBody>
                  <a:tcPr marL="42941" marR="42941" marT="21470" marB="214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7979"/>
                    </a:solidFill>
                  </a:tcPr>
                </a:tc>
                <a:tc>
                  <a:txBody>
                    <a:bodyPr/>
                    <a:lstStyle/>
                    <a:p>
                      <a:pPr algn="ctr" fontAlgn="base"/>
                      <a:r>
                        <a:rPr lang="en-GB" sz="1800" b="0" i="0">
                          <a:solidFill>
                            <a:srgbClr val="000000"/>
                          </a:solidFill>
                          <a:effectLst/>
                          <a:latin typeface="Calibri" panose="020F0502020204030204" pitchFamily="34" charset="0"/>
                        </a:rPr>
                        <a:t>1-3​</a:t>
                      </a:r>
                      <a:endParaRPr lang="en-GB" sz="1800" b="0" i="0">
                        <a:solidFill>
                          <a:srgbClr val="000000"/>
                        </a:solidFill>
                        <a:effectLst/>
                      </a:endParaRPr>
                    </a:p>
                  </a:txBody>
                  <a:tcPr marL="42941" marR="42941" marT="21470" marB="214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7979"/>
                    </a:solidFill>
                  </a:tcPr>
                </a:tc>
                <a:tc>
                  <a:txBody>
                    <a:bodyPr/>
                    <a:lstStyle/>
                    <a:p>
                      <a:pPr algn="l" fontAlgn="base">
                        <a:buFont typeface="Arial" panose="020B0604020202020204" pitchFamily="34" charset="0"/>
                        <a:buChar char="•"/>
                      </a:pPr>
                      <a:r>
                        <a:rPr lang="en-US" sz="1800" b="0" i="0" dirty="0">
                          <a:solidFill>
                            <a:srgbClr val="000000"/>
                          </a:solidFill>
                          <a:effectLst/>
                          <a:latin typeface="Calibri" panose="020F0502020204030204" pitchFamily="34" charset="0"/>
                        </a:rPr>
                        <a:t>A point of view (ID) with some basic reasons to support it (DV)​</a:t>
                      </a:r>
                      <a:endParaRPr lang="en-US" sz="1600" b="0" i="0" dirty="0">
                        <a:solidFill>
                          <a:srgbClr val="000000"/>
                        </a:solidFill>
                        <a:effectLst/>
                        <a:latin typeface="Arial" panose="020B0604020202020204" pitchFamily="34" charset="0"/>
                      </a:endParaRPr>
                    </a:p>
                  </a:txBody>
                  <a:tcPr marL="42941" marR="42941" marT="21470" marB="214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7979"/>
                    </a:solidFill>
                  </a:tcPr>
                </a:tc>
                <a:extLst>
                  <a:ext uri="{0D108BD9-81ED-4DB2-BD59-A6C34878D82A}">
                    <a16:rowId xmlns:a16="http://schemas.microsoft.com/office/drawing/2014/main" val="1467998524"/>
                  </a:ext>
                </a:extLst>
              </a:tr>
              <a:tr h="1106529">
                <a:tc>
                  <a:txBody>
                    <a:bodyPr/>
                    <a:lstStyle/>
                    <a:p>
                      <a:pPr algn="ctr" fontAlgn="base"/>
                      <a:r>
                        <a:rPr lang="en-GB" sz="1600" b="1" i="0">
                          <a:solidFill>
                            <a:srgbClr val="000000"/>
                          </a:solidFill>
                          <a:effectLst/>
                          <a:latin typeface="Calibri" panose="020F0502020204030204" pitchFamily="34" charset="0"/>
                        </a:rPr>
                        <a:t>2​</a:t>
                      </a:r>
                      <a:endParaRPr lang="en-GB" sz="1800" b="1" i="0">
                        <a:solidFill>
                          <a:srgbClr val="FFFFFF"/>
                        </a:solidFill>
                        <a:effectLst/>
                      </a:endParaRPr>
                    </a:p>
                  </a:txBody>
                  <a:tcPr marL="42941" marR="42941" marT="21470" marB="214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7979"/>
                    </a:solidFill>
                  </a:tcPr>
                </a:tc>
                <a:tc>
                  <a:txBody>
                    <a:bodyPr/>
                    <a:lstStyle/>
                    <a:p>
                      <a:pPr algn="ctr" fontAlgn="base"/>
                      <a:r>
                        <a:rPr lang="en-GB" sz="1800" b="0" i="0" dirty="0">
                          <a:solidFill>
                            <a:srgbClr val="000000"/>
                          </a:solidFill>
                          <a:effectLst/>
                          <a:latin typeface="Calibri" panose="020F0502020204030204" pitchFamily="34" charset="0"/>
                        </a:rPr>
                        <a:t>4-6​</a:t>
                      </a:r>
                      <a:endParaRPr lang="en-GB" sz="1800" b="0" i="0" dirty="0">
                        <a:solidFill>
                          <a:srgbClr val="000000"/>
                        </a:solidFill>
                        <a:effectLst/>
                      </a:endParaRPr>
                    </a:p>
                  </a:txBody>
                  <a:tcPr marL="42941" marR="42941" marT="21470" marB="214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7979"/>
                    </a:solidFill>
                  </a:tcPr>
                </a:tc>
                <a:tc>
                  <a:txBody>
                    <a:bodyPr/>
                    <a:lstStyle/>
                    <a:p>
                      <a:pPr algn="l" fontAlgn="base">
                        <a:buFont typeface="Arial" panose="020B0604020202020204" pitchFamily="34" charset="0"/>
                        <a:buChar char="•"/>
                      </a:pPr>
                      <a:r>
                        <a:rPr lang="en-US" sz="1800" b="0" i="0" dirty="0">
                          <a:solidFill>
                            <a:srgbClr val="000000"/>
                          </a:solidFill>
                          <a:effectLst/>
                          <a:latin typeface="Calibri" panose="020F0502020204030204" pitchFamily="34" charset="0"/>
                        </a:rPr>
                        <a:t>A recognition of various points of view (ID) with developed reasons to support them (DV)​</a:t>
                      </a:r>
                      <a:endParaRPr lang="en-US" sz="1600" b="0" i="0" dirty="0">
                        <a:solidFill>
                          <a:srgbClr val="000000"/>
                        </a:solidFill>
                        <a:effectLst/>
                        <a:latin typeface="Arial" panose="020B0604020202020204" pitchFamily="34" charset="0"/>
                      </a:endParaRPr>
                    </a:p>
                    <a:p>
                      <a:pPr algn="l" fontAlgn="base">
                        <a:buFont typeface="Arial" panose="020B0604020202020204" pitchFamily="34" charset="0"/>
                        <a:buChar char="•"/>
                      </a:pPr>
                      <a:r>
                        <a:rPr lang="en-US" sz="1800" b="0" i="0" dirty="0">
                          <a:solidFill>
                            <a:srgbClr val="000000"/>
                          </a:solidFill>
                          <a:effectLst/>
                          <a:latin typeface="Calibri" panose="020F0502020204030204" pitchFamily="34" charset="0"/>
                        </a:rPr>
                        <a:t>Some evidence (EV) used to support points of view​</a:t>
                      </a:r>
                      <a:endParaRPr lang="en-US" sz="1600" b="0" i="0" dirty="0">
                        <a:solidFill>
                          <a:srgbClr val="000000"/>
                        </a:solidFill>
                        <a:effectLst/>
                        <a:latin typeface="Arial" panose="020B0604020202020204" pitchFamily="34" charset="0"/>
                      </a:endParaRPr>
                    </a:p>
                    <a:p>
                      <a:pPr algn="ctr" fontAlgn="base"/>
                      <a:r>
                        <a:rPr lang="en-US" sz="1800" b="1" i="0" u="sng" dirty="0">
                          <a:solidFill>
                            <a:srgbClr val="000000"/>
                          </a:solidFill>
                          <a:effectLst/>
                          <a:latin typeface="Calibri" panose="020F0502020204030204" pitchFamily="34" charset="0"/>
                        </a:rPr>
                        <a:t>Maximum of level 2 if there is no reference to religion or the argument is one-sided</a:t>
                      </a:r>
                      <a:r>
                        <a:rPr lang="en-US" sz="18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42941" marR="42941" marT="21470" marB="214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7979"/>
                    </a:solidFill>
                  </a:tcPr>
                </a:tc>
                <a:extLst>
                  <a:ext uri="{0D108BD9-81ED-4DB2-BD59-A6C34878D82A}">
                    <a16:rowId xmlns:a16="http://schemas.microsoft.com/office/drawing/2014/main" val="2026369667"/>
                  </a:ext>
                </a:extLst>
              </a:tr>
              <a:tr h="1106529">
                <a:tc>
                  <a:txBody>
                    <a:bodyPr/>
                    <a:lstStyle/>
                    <a:p>
                      <a:pPr algn="ctr" fontAlgn="base"/>
                      <a:r>
                        <a:rPr lang="en-GB" sz="1600" b="1" i="0">
                          <a:solidFill>
                            <a:srgbClr val="000000"/>
                          </a:solidFill>
                          <a:effectLst/>
                          <a:latin typeface="Calibri" panose="020F0502020204030204" pitchFamily="34" charset="0"/>
                        </a:rPr>
                        <a:t>3​</a:t>
                      </a:r>
                      <a:endParaRPr lang="en-GB" sz="1800" b="1" i="0">
                        <a:solidFill>
                          <a:srgbClr val="FFFFFF"/>
                        </a:solidFill>
                        <a:effectLst/>
                      </a:endParaRPr>
                    </a:p>
                  </a:txBody>
                  <a:tcPr marL="42941" marR="42941" marT="21470" marB="214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DC6D"/>
                    </a:solidFill>
                  </a:tcPr>
                </a:tc>
                <a:tc>
                  <a:txBody>
                    <a:bodyPr/>
                    <a:lstStyle/>
                    <a:p>
                      <a:pPr algn="ctr" fontAlgn="base"/>
                      <a:r>
                        <a:rPr lang="en-GB" sz="1800" b="0" i="0">
                          <a:solidFill>
                            <a:srgbClr val="000000"/>
                          </a:solidFill>
                          <a:effectLst/>
                          <a:latin typeface="Calibri" panose="020F0502020204030204" pitchFamily="34" charset="0"/>
                        </a:rPr>
                        <a:t>7-9​</a:t>
                      </a:r>
                      <a:endParaRPr lang="en-GB" sz="1800" b="0" i="0">
                        <a:solidFill>
                          <a:srgbClr val="000000"/>
                        </a:solidFill>
                        <a:effectLst/>
                      </a:endParaRPr>
                    </a:p>
                  </a:txBody>
                  <a:tcPr marL="42941" marR="42941" marT="21470" marB="214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DC6D"/>
                    </a:solidFill>
                  </a:tcPr>
                </a:tc>
                <a:tc>
                  <a:txBody>
                    <a:bodyPr/>
                    <a:lstStyle/>
                    <a:p>
                      <a:pPr algn="l" fontAlgn="base">
                        <a:buFont typeface="Arial" panose="020B0604020202020204" pitchFamily="34" charset="0"/>
                        <a:buChar char="•"/>
                      </a:pPr>
                      <a:r>
                        <a:rPr lang="en-US" sz="1800" b="0" i="0">
                          <a:solidFill>
                            <a:srgbClr val="000000"/>
                          </a:solidFill>
                          <a:effectLst/>
                          <a:latin typeface="Calibri" panose="020F0502020204030204" pitchFamily="34" charset="0"/>
                        </a:rPr>
                        <a:t>Clear reference to religion (R)​</a:t>
                      </a:r>
                      <a:endParaRPr lang="en-US" sz="1600" b="0" i="0">
                        <a:solidFill>
                          <a:srgbClr val="000000"/>
                        </a:solidFill>
                        <a:effectLst/>
                        <a:latin typeface="Arial" panose="020B0604020202020204" pitchFamily="34" charset="0"/>
                      </a:endParaRPr>
                    </a:p>
                    <a:p>
                      <a:pPr algn="l" fontAlgn="base">
                        <a:buFont typeface="Arial" panose="020B0604020202020204" pitchFamily="34" charset="0"/>
                        <a:buChar char="•"/>
                      </a:pPr>
                      <a:r>
                        <a:rPr lang="en-US" sz="1800" b="0" i="0">
                          <a:solidFill>
                            <a:srgbClr val="000000"/>
                          </a:solidFill>
                          <a:effectLst/>
                          <a:latin typeface="Calibri" panose="020F0502020204030204" pitchFamily="34" charset="0"/>
                        </a:rPr>
                        <a:t>A recognition of various points of view (ID) with well explained reasons to support them (DV)​</a:t>
                      </a:r>
                      <a:endParaRPr lang="en-US" sz="1600" b="0" i="0">
                        <a:solidFill>
                          <a:srgbClr val="000000"/>
                        </a:solidFill>
                        <a:effectLst/>
                        <a:latin typeface="Arial" panose="020B0604020202020204" pitchFamily="34" charset="0"/>
                      </a:endParaRPr>
                    </a:p>
                    <a:p>
                      <a:pPr algn="l" fontAlgn="base">
                        <a:buFont typeface="Arial" panose="020B0604020202020204" pitchFamily="34" charset="0"/>
                        <a:buChar char="•"/>
                      </a:pPr>
                      <a:r>
                        <a:rPr lang="en-US" sz="1800" b="0" i="0">
                          <a:solidFill>
                            <a:srgbClr val="000000"/>
                          </a:solidFill>
                          <a:effectLst/>
                          <a:latin typeface="Calibri" panose="020F0502020204030204" pitchFamily="34" charset="0"/>
                        </a:rPr>
                        <a:t>Evidence (EV) used to support points of view ​</a:t>
                      </a:r>
                      <a:endParaRPr lang="en-US" sz="1600" b="0" i="0">
                        <a:solidFill>
                          <a:srgbClr val="000000"/>
                        </a:solidFill>
                        <a:effectLst/>
                        <a:latin typeface="Arial" panose="020B0604020202020204" pitchFamily="34" charset="0"/>
                      </a:endParaRPr>
                    </a:p>
                    <a:p>
                      <a:pPr algn="l" fontAlgn="base">
                        <a:buFont typeface="Arial" panose="020B0604020202020204" pitchFamily="34" charset="0"/>
                        <a:buChar char="•"/>
                      </a:pPr>
                      <a:r>
                        <a:rPr lang="en-US" sz="1800" b="0" i="0">
                          <a:solidFill>
                            <a:srgbClr val="000000"/>
                          </a:solidFill>
                          <a:effectLst/>
                          <a:latin typeface="Calibri" panose="020F0502020204030204" pitchFamily="34" charset="0"/>
                        </a:rPr>
                        <a:t>Points are clearly linked (L) to the original statement​</a:t>
                      </a:r>
                      <a:endParaRPr lang="en-US" sz="1600" b="0" i="0">
                        <a:solidFill>
                          <a:srgbClr val="000000"/>
                        </a:solidFill>
                        <a:effectLst/>
                        <a:latin typeface="Arial" panose="020B0604020202020204" pitchFamily="34" charset="0"/>
                      </a:endParaRPr>
                    </a:p>
                  </a:txBody>
                  <a:tcPr marL="42941" marR="42941" marT="21470" marB="214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DC6D"/>
                    </a:solidFill>
                  </a:tcPr>
                </a:tc>
                <a:extLst>
                  <a:ext uri="{0D108BD9-81ED-4DB2-BD59-A6C34878D82A}">
                    <a16:rowId xmlns:a16="http://schemas.microsoft.com/office/drawing/2014/main" val="4235337365"/>
                  </a:ext>
                </a:extLst>
              </a:tr>
              <a:tr h="1637018">
                <a:tc>
                  <a:txBody>
                    <a:bodyPr/>
                    <a:lstStyle/>
                    <a:p>
                      <a:pPr algn="ctr" fontAlgn="base"/>
                      <a:r>
                        <a:rPr lang="en-GB" sz="1600" b="1" i="0">
                          <a:solidFill>
                            <a:srgbClr val="000000"/>
                          </a:solidFill>
                          <a:effectLst/>
                          <a:latin typeface="Calibri" panose="020F0502020204030204" pitchFamily="34" charset="0"/>
                        </a:rPr>
                        <a:t>4​</a:t>
                      </a:r>
                      <a:endParaRPr lang="en-GB" sz="1800" b="1" i="0">
                        <a:solidFill>
                          <a:srgbClr val="FFFFFF"/>
                        </a:solidFill>
                        <a:effectLst/>
                      </a:endParaRPr>
                    </a:p>
                  </a:txBody>
                  <a:tcPr marL="42941" marR="42941" marT="21470" marB="214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0F26E"/>
                    </a:solidFill>
                  </a:tcPr>
                </a:tc>
                <a:tc>
                  <a:txBody>
                    <a:bodyPr/>
                    <a:lstStyle/>
                    <a:p>
                      <a:pPr algn="ctr" fontAlgn="base"/>
                      <a:r>
                        <a:rPr lang="en-GB" sz="1800" b="0" i="0">
                          <a:solidFill>
                            <a:srgbClr val="000000"/>
                          </a:solidFill>
                          <a:effectLst/>
                          <a:latin typeface="Calibri" panose="020F0502020204030204" pitchFamily="34" charset="0"/>
                        </a:rPr>
                        <a:t>10-12​</a:t>
                      </a:r>
                      <a:endParaRPr lang="en-GB" sz="1800" b="0" i="0">
                        <a:solidFill>
                          <a:srgbClr val="000000"/>
                        </a:solidFill>
                        <a:effectLst/>
                      </a:endParaRPr>
                    </a:p>
                  </a:txBody>
                  <a:tcPr marL="42941" marR="42941" marT="21470" marB="214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0F26E"/>
                    </a:solidFill>
                  </a:tcPr>
                </a:tc>
                <a:tc>
                  <a:txBody>
                    <a:bodyPr/>
                    <a:lstStyle/>
                    <a:p>
                      <a:pPr algn="l" fontAlgn="base">
                        <a:buFont typeface="Arial" panose="020B0604020202020204" pitchFamily="34" charset="0"/>
                        <a:buChar char="•"/>
                      </a:pPr>
                      <a:r>
                        <a:rPr lang="en-US" sz="1800" b="0" i="0" dirty="0">
                          <a:solidFill>
                            <a:srgbClr val="000000"/>
                          </a:solidFill>
                          <a:effectLst/>
                          <a:latin typeface="Calibri" panose="020F0502020204030204" pitchFamily="34" charset="0"/>
                        </a:rPr>
                        <a:t>Clear reference to religion (R) which is applied to the issue​</a:t>
                      </a:r>
                      <a:endParaRPr lang="en-US" sz="1600" b="0" i="0" dirty="0">
                        <a:solidFill>
                          <a:srgbClr val="000000"/>
                        </a:solidFill>
                        <a:effectLst/>
                        <a:latin typeface="Arial" panose="020B0604020202020204" pitchFamily="34" charset="0"/>
                      </a:endParaRPr>
                    </a:p>
                    <a:p>
                      <a:pPr algn="l" fontAlgn="base">
                        <a:buFont typeface="Arial" panose="020B0604020202020204" pitchFamily="34" charset="0"/>
                        <a:buChar char="•"/>
                      </a:pPr>
                      <a:r>
                        <a:rPr lang="en-US" sz="1800" b="0" i="0" dirty="0">
                          <a:solidFill>
                            <a:srgbClr val="000000"/>
                          </a:solidFill>
                          <a:effectLst/>
                          <a:latin typeface="Calibri" panose="020F0502020204030204" pitchFamily="34" charset="0"/>
                        </a:rPr>
                        <a:t>A recognition of various points of view (ID) with well explained reasons to support them (DV)​</a:t>
                      </a:r>
                      <a:endParaRPr lang="en-US" sz="1600" b="0" i="0" dirty="0">
                        <a:solidFill>
                          <a:srgbClr val="000000"/>
                        </a:solidFill>
                        <a:effectLst/>
                        <a:latin typeface="Arial" panose="020B0604020202020204" pitchFamily="34" charset="0"/>
                      </a:endParaRPr>
                    </a:p>
                    <a:p>
                      <a:pPr algn="l" fontAlgn="base">
                        <a:buFont typeface="Arial" panose="020B0604020202020204" pitchFamily="34" charset="0"/>
                        <a:buChar char="•"/>
                      </a:pPr>
                      <a:r>
                        <a:rPr lang="en-US" sz="1800" b="0" i="0" dirty="0">
                          <a:solidFill>
                            <a:srgbClr val="000000"/>
                          </a:solidFill>
                          <a:effectLst/>
                          <a:latin typeface="Calibri" panose="020F0502020204030204" pitchFamily="34" charset="0"/>
                        </a:rPr>
                        <a:t>Evidence (EV) used to support points of view ​</a:t>
                      </a:r>
                      <a:endParaRPr lang="en-US" sz="1600" b="0" i="0" dirty="0">
                        <a:solidFill>
                          <a:srgbClr val="000000"/>
                        </a:solidFill>
                        <a:effectLst/>
                        <a:latin typeface="Arial" panose="020B0604020202020204" pitchFamily="34" charset="0"/>
                      </a:endParaRPr>
                    </a:p>
                    <a:p>
                      <a:pPr algn="l" fontAlgn="base">
                        <a:buFont typeface="Arial" panose="020B0604020202020204" pitchFamily="34" charset="0"/>
                        <a:buChar char="•"/>
                      </a:pPr>
                      <a:r>
                        <a:rPr lang="en-US" sz="1800" b="0" i="0" dirty="0">
                          <a:solidFill>
                            <a:srgbClr val="000000"/>
                          </a:solidFill>
                          <a:effectLst/>
                          <a:latin typeface="Calibri" panose="020F0502020204030204" pitchFamily="34" charset="0"/>
                        </a:rPr>
                        <a:t>Points are clearly linked (L) to the original statement​</a:t>
                      </a:r>
                      <a:endParaRPr lang="en-US" sz="1600" b="0" i="0" dirty="0">
                        <a:solidFill>
                          <a:srgbClr val="000000"/>
                        </a:solidFill>
                        <a:effectLst/>
                        <a:latin typeface="Arial" panose="020B0604020202020204" pitchFamily="34" charset="0"/>
                      </a:endParaRPr>
                    </a:p>
                    <a:p>
                      <a:pPr algn="l" fontAlgn="base">
                        <a:buFont typeface="Arial" panose="020B0604020202020204" pitchFamily="34" charset="0"/>
                        <a:buChar char="•"/>
                      </a:pPr>
                      <a:r>
                        <a:rPr lang="en-US" sz="1800" b="0" i="0" dirty="0">
                          <a:solidFill>
                            <a:srgbClr val="000000"/>
                          </a:solidFill>
                          <a:effectLst/>
                          <a:latin typeface="Calibri" panose="020F0502020204030204" pitchFamily="34" charset="0"/>
                        </a:rPr>
                        <a:t>There may be some evaluation (E) of individual arguments​</a:t>
                      </a:r>
                      <a:endParaRPr lang="en-US" sz="1600" b="0" i="0" dirty="0">
                        <a:solidFill>
                          <a:srgbClr val="000000"/>
                        </a:solidFill>
                        <a:effectLst/>
                        <a:latin typeface="Arial" panose="020B0604020202020204" pitchFamily="34" charset="0"/>
                      </a:endParaRPr>
                    </a:p>
                  </a:txBody>
                  <a:tcPr marL="42941" marR="42941" marT="21470" marB="214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0F26E"/>
                    </a:solidFill>
                  </a:tcPr>
                </a:tc>
                <a:extLst>
                  <a:ext uri="{0D108BD9-81ED-4DB2-BD59-A6C34878D82A}">
                    <a16:rowId xmlns:a16="http://schemas.microsoft.com/office/drawing/2014/main" val="239431694"/>
                  </a:ext>
                </a:extLst>
              </a:tr>
            </a:tbl>
          </a:graphicData>
        </a:graphic>
      </p:graphicFrame>
      <p:sp>
        <p:nvSpPr>
          <p:cNvPr id="9" name="Rectangle 3"/>
          <p:cNvSpPr>
            <a:spLocks noChangeArrowheads="1"/>
          </p:cNvSpPr>
          <p:nvPr/>
        </p:nvSpPr>
        <p:spPr bwMode="auto">
          <a:xfrm>
            <a:off x="3627438" y="2307756"/>
            <a:ext cx="46310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 name="Rectangle 9"/>
          <p:cNvSpPr/>
          <p:nvPr/>
        </p:nvSpPr>
        <p:spPr>
          <a:xfrm>
            <a:off x="337521" y="1210557"/>
            <a:ext cx="3463816" cy="5047536"/>
          </a:xfrm>
          <a:prstGeom prst="rect">
            <a:avLst/>
          </a:prstGeom>
        </p:spPr>
        <p:txBody>
          <a:bodyPr wrap="square">
            <a:spAutoFit/>
          </a:bodyPr>
          <a:lstStyle/>
          <a:p>
            <a:pPr fontAlgn="base"/>
            <a:r>
              <a:rPr lang="en-GB" sz="3600" b="1" dirty="0">
                <a:solidFill>
                  <a:srgbClr val="00B050"/>
                </a:solidFill>
                <a:latin typeface="Calibri" panose="020F0502020204030204" pitchFamily="34" charset="0"/>
              </a:rPr>
              <a:t>F</a:t>
            </a:r>
            <a:r>
              <a:rPr lang="en-GB" sz="2800" dirty="0">
                <a:solidFill>
                  <a:srgbClr val="000000"/>
                </a:solidFill>
                <a:latin typeface="Calibri" panose="020F0502020204030204" pitchFamily="34" charset="0"/>
              </a:rPr>
              <a:t>or (agree)​</a:t>
            </a:r>
            <a:endParaRPr lang="en-GB" sz="2800" dirty="0">
              <a:solidFill>
                <a:srgbClr val="000000"/>
              </a:solidFill>
              <a:latin typeface="Segoe UI" panose="020B0502040204020203" pitchFamily="34" charset="0"/>
            </a:endParaRPr>
          </a:p>
          <a:p>
            <a:pPr fontAlgn="base"/>
            <a:r>
              <a:rPr lang="en-GB" sz="3600" b="1" dirty="0">
                <a:solidFill>
                  <a:srgbClr val="FF0000"/>
                </a:solidFill>
                <a:latin typeface="Calibri" panose="020F0502020204030204" pitchFamily="34" charset="0"/>
              </a:rPr>
              <a:t>A</a:t>
            </a:r>
            <a:r>
              <a:rPr lang="en-GB" sz="2800" dirty="0">
                <a:solidFill>
                  <a:srgbClr val="000000"/>
                </a:solidFill>
                <a:latin typeface="Calibri" panose="020F0502020204030204" pitchFamily="34" charset="0"/>
              </a:rPr>
              <a:t>gainst (disagree)​</a:t>
            </a:r>
            <a:endParaRPr lang="en-GB" sz="2800" dirty="0">
              <a:solidFill>
                <a:srgbClr val="000000"/>
              </a:solidFill>
              <a:latin typeface="Segoe UI" panose="020B0502040204020203" pitchFamily="34" charset="0"/>
            </a:endParaRPr>
          </a:p>
          <a:p>
            <a:pPr fontAlgn="base"/>
            <a:r>
              <a:rPr lang="en-GB" sz="3600" b="1" dirty="0">
                <a:solidFill>
                  <a:srgbClr val="7030A0"/>
                </a:solidFill>
                <a:latin typeface="Calibri" panose="020F0502020204030204" pitchFamily="34" charset="0"/>
              </a:rPr>
              <a:t>R</a:t>
            </a:r>
            <a:r>
              <a:rPr lang="en-GB" sz="2800" dirty="0">
                <a:solidFill>
                  <a:srgbClr val="000000"/>
                </a:solidFill>
                <a:latin typeface="Calibri" panose="020F0502020204030204" pitchFamily="34" charset="0"/>
              </a:rPr>
              <a:t>eligious view​</a:t>
            </a:r>
            <a:endParaRPr lang="en-GB" sz="2800" dirty="0">
              <a:solidFill>
                <a:srgbClr val="000000"/>
              </a:solidFill>
              <a:latin typeface="Segoe UI" panose="020B0502040204020203" pitchFamily="34" charset="0"/>
            </a:endParaRPr>
          </a:p>
          <a:p>
            <a:pPr fontAlgn="base"/>
            <a:r>
              <a:rPr lang="en-GB" sz="3600" b="1" dirty="0">
                <a:solidFill>
                  <a:srgbClr val="00B0F0"/>
                </a:solidFill>
                <a:latin typeface="Calibri" panose="020F0502020204030204" pitchFamily="34" charset="0"/>
              </a:rPr>
              <a:t>M</a:t>
            </a:r>
            <a:r>
              <a:rPr lang="en-GB" sz="2800" dirty="0">
                <a:solidFill>
                  <a:srgbClr val="000000"/>
                </a:solidFill>
                <a:latin typeface="Calibri" panose="020F0502020204030204" pitchFamily="34" charset="0"/>
              </a:rPr>
              <a:t>y opinion​</a:t>
            </a:r>
            <a:endParaRPr lang="en-GB" sz="2800" dirty="0">
              <a:solidFill>
                <a:srgbClr val="000000"/>
              </a:solidFill>
              <a:latin typeface="Segoe UI" panose="020B0502040204020203" pitchFamily="34" charset="0"/>
            </a:endParaRPr>
          </a:p>
          <a:p>
            <a:pPr fontAlgn="base"/>
            <a:r>
              <a:rPr lang="en-GB" sz="1600" dirty="0">
                <a:solidFill>
                  <a:srgbClr val="000000"/>
                </a:solidFill>
                <a:latin typeface="Calibri" panose="020F0502020204030204" pitchFamily="34" charset="0"/>
              </a:rPr>
              <a:t>​</a:t>
            </a:r>
            <a:endParaRPr lang="en-GB" sz="2800" dirty="0">
              <a:solidFill>
                <a:srgbClr val="000000"/>
              </a:solidFill>
              <a:latin typeface="Segoe UI" panose="020B0502040204020203" pitchFamily="34" charset="0"/>
            </a:endParaRPr>
          </a:p>
          <a:p>
            <a:pPr fontAlgn="base"/>
            <a:r>
              <a:rPr lang="en-GB" b="1" i="1" u="sng" dirty="0">
                <a:solidFill>
                  <a:srgbClr val="000000"/>
                </a:solidFill>
                <a:latin typeface="Calibri" panose="020F0502020204030204" pitchFamily="34" charset="0"/>
              </a:rPr>
              <a:t>Have I also:</a:t>
            </a:r>
            <a:r>
              <a:rPr lang="en-US" dirty="0">
                <a:solidFill>
                  <a:srgbClr val="000000"/>
                </a:solidFill>
                <a:latin typeface="Calibri" panose="020F0502020204030204" pitchFamily="34" charset="0"/>
              </a:rPr>
              <a:t>​</a:t>
            </a:r>
            <a:endParaRPr lang="en-US" sz="2800" dirty="0">
              <a:solidFill>
                <a:srgbClr val="000000"/>
              </a:solidFill>
              <a:latin typeface="Segoe UI" panose="020B0502040204020203" pitchFamily="34" charset="0"/>
            </a:endParaRPr>
          </a:p>
          <a:p>
            <a:pPr fontAlgn="base"/>
            <a:r>
              <a:rPr lang="en-GB" sz="3600" b="1" dirty="0">
                <a:solidFill>
                  <a:srgbClr val="FFC000"/>
                </a:solidFill>
                <a:latin typeface="Calibri" panose="020F0502020204030204" pitchFamily="34" charset="0"/>
              </a:rPr>
              <a:t>E</a:t>
            </a:r>
            <a:r>
              <a:rPr lang="en-GB" sz="2400" dirty="0">
                <a:solidFill>
                  <a:srgbClr val="000000"/>
                </a:solidFill>
                <a:latin typeface="Calibri" panose="020F0502020204030204" pitchFamily="34" charset="0"/>
              </a:rPr>
              <a:t>valuated? </a:t>
            </a:r>
            <a:r>
              <a:rPr lang="en-GB" sz="1600" i="1" dirty="0">
                <a:solidFill>
                  <a:srgbClr val="000000"/>
                </a:solidFill>
                <a:latin typeface="Calibri" panose="020F0502020204030204" pitchFamily="34" charset="0"/>
              </a:rPr>
              <a:t>(e.g. this is a strong argument because…)</a:t>
            </a:r>
            <a:r>
              <a:rPr lang="en-GB" sz="1600" dirty="0">
                <a:solidFill>
                  <a:srgbClr val="000000"/>
                </a:solidFill>
                <a:latin typeface="Calibri" panose="020F0502020204030204" pitchFamily="34" charset="0"/>
              </a:rPr>
              <a:t>​</a:t>
            </a:r>
            <a:endParaRPr lang="en-GB" sz="2800" dirty="0">
              <a:solidFill>
                <a:srgbClr val="000000"/>
              </a:solidFill>
              <a:latin typeface="Segoe UI" panose="020B0502040204020203" pitchFamily="34" charset="0"/>
            </a:endParaRPr>
          </a:p>
          <a:p>
            <a:pPr fontAlgn="base"/>
            <a:r>
              <a:rPr lang="en-GB" sz="3600" b="1" dirty="0">
                <a:solidFill>
                  <a:srgbClr val="92D050"/>
                </a:solidFill>
                <a:latin typeface="Calibri" panose="020F0502020204030204" pitchFamily="34" charset="0"/>
              </a:rPr>
              <a:t>R</a:t>
            </a:r>
            <a:r>
              <a:rPr lang="en-GB" sz="2000" dirty="0">
                <a:solidFill>
                  <a:srgbClr val="000000"/>
                </a:solidFill>
                <a:latin typeface="Calibri" panose="020F0502020204030204" pitchFamily="34" charset="0"/>
              </a:rPr>
              <a:t>eferred back to the statement?​</a:t>
            </a:r>
            <a:endParaRPr lang="en-GB" sz="2800" dirty="0">
              <a:solidFill>
                <a:srgbClr val="000000"/>
              </a:solidFill>
              <a:latin typeface="Segoe UI" panose="020B0502040204020203" pitchFamily="34" charset="0"/>
            </a:endParaRPr>
          </a:p>
          <a:p>
            <a:pPr fontAlgn="base"/>
            <a:r>
              <a:rPr lang="en-GB" sz="3600" b="1" dirty="0">
                <a:solidFill>
                  <a:srgbClr val="7030A0"/>
                </a:solidFill>
                <a:latin typeface="Calibri" panose="020F0502020204030204" pitchFamily="34" charset="0"/>
              </a:rPr>
              <a:t>S</a:t>
            </a:r>
            <a:r>
              <a:rPr lang="en-GB" sz="2400" dirty="0">
                <a:solidFill>
                  <a:srgbClr val="000000"/>
                </a:solidFill>
                <a:latin typeface="Calibri" panose="020F0502020204030204" pitchFamily="34" charset="0"/>
              </a:rPr>
              <a:t>cripture included?</a:t>
            </a:r>
            <a:endParaRPr lang="en-GB" sz="28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4233712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rot="295136">
            <a:off x="1280160" y="940526"/>
            <a:ext cx="10047513" cy="5826034"/>
          </a:xfrm>
          <a:prstGeom prst="cloudCallout">
            <a:avLst>
              <a:gd name="adj1" fmla="val 57479"/>
              <a:gd name="adj2" fmla="val 3669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199" y="0"/>
            <a:ext cx="10515600" cy="1325563"/>
          </a:xfrm>
        </p:spPr>
        <p:txBody>
          <a:bodyPr/>
          <a:lstStyle/>
          <a:p>
            <a:pPr algn="ctr"/>
            <a:r>
              <a:rPr lang="en-US" b="1" u="sng" smtClean="0">
                <a:latin typeface="+mn-lt"/>
              </a:rPr>
              <a:t>Summary</a:t>
            </a:r>
            <a:endParaRPr lang="en-US" b="1" u="sng">
              <a:latin typeface="+mn-lt"/>
            </a:endParaRPr>
          </a:p>
        </p:txBody>
      </p:sp>
      <p:sp>
        <p:nvSpPr>
          <p:cNvPr id="3" name="Content Placeholder 2"/>
          <p:cNvSpPr>
            <a:spLocks noGrp="1"/>
          </p:cNvSpPr>
          <p:nvPr>
            <p:ph idx="1"/>
          </p:nvPr>
        </p:nvSpPr>
        <p:spPr>
          <a:xfrm>
            <a:off x="2791095" y="1738244"/>
            <a:ext cx="7025642" cy="4230597"/>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u="sng" dirty="0" smtClean="0"/>
              <a:t>You should now be able to:</a:t>
            </a:r>
          </a:p>
          <a:p>
            <a:pPr marL="514350" marR="0" lvl="0" indent="-514350" algn="ctr" defTabSz="914400" eaLnBrk="1" fontAlgn="auto" latinLnBrk="0" hangingPunct="1">
              <a:lnSpc>
                <a:spcPct val="100000"/>
              </a:lnSpc>
              <a:spcBef>
                <a:spcPts val="0"/>
              </a:spcBef>
              <a:spcAft>
                <a:spcPts val="0"/>
              </a:spcAft>
              <a:buClrTx/>
              <a:buSzTx/>
              <a:buFontTx/>
              <a:buAutoNum type="arabicPeriod"/>
              <a:tabLst/>
              <a:defRPr/>
            </a:pPr>
            <a:r>
              <a:rPr lang="en-US" sz="4000" b="1" dirty="0" smtClean="0"/>
              <a:t>explain</a:t>
            </a:r>
            <a:r>
              <a:rPr lang="en-US" sz="4000" dirty="0" smtClean="0"/>
              <a:t> the role and importance of pilgrimage for Christians</a:t>
            </a:r>
          </a:p>
          <a:p>
            <a:pPr marL="514350" marR="0" lvl="0" indent="-514350" algn="ctr" defTabSz="914400" eaLnBrk="1" fontAlgn="auto" latinLnBrk="0" hangingPunct="1">
              <a:lnSpc>
                <a:spcPct val="100000"/>
              </a:lnSpc>
              <a:spcBef>
                <a:spcPts val="0"/>
              </a:spcBef>
              <a:spcAft>
                <a:spcPts val="0"/>
              </a:spcAft>
              <a:buClrTx/>
              <a:buSzTx/>
              <a:buFontTx/>
              <a:buAutoNum type="arabicPeriod"/>
              <a:tabLst/>
              <a:defRPr/>
            </a:pPr>
            <a:r>
              <a:rPr lang="en-US" sz="4000" b="1" dirty="0"/>
              <a:t>d</a:t>
            </a:r>
            <a:r>
              <a:rPr lang="en-US" sz="4000" b="1" dirty="0" smtClean="0"/>
              <a:t>escribe</a:t>
            </a:r>
            <a:r>
              <a:rPr lang="en-US" sz="4000" dirty="0" smtClean="0"/>
              <a:t> two contrasting examples: </a:t>
            </a:r>
            <a:r>
              <a:rPr lang="en-US" sz="4000" i="1" dirty="0" smtClean="0"/>
              <a:t>Lourdes and Iona</a:t>
            </a:r>
            <a:endParaRPr lang="en-US" sz="4000" i="1" dirty="0"/>
          </a:p>
        </p:txBody>
      </p:sp>
      <p:pic>
        <p:nvPicPr>
          <p:cNvPr id="5" name="Picture 4"/>
          <p:cNvPicPr>
            <a:picLocks noChangeAspect="1"/>
          </p:cNvPicPr>
          <p:nvPr/>
        </p:nvPicPr>
        <p:blipFill>
          <a:blip r:embed="rId2"/>
          <a:stretch>
            <a:fillRect/>
          </a:stretch>
        </p:blipFill>
        <p:spPr>
          <a:xfrm>
            <a:off x="10295442" y="76578"/>
            <a:ext cx="1748513" cy="1661666"/>
          </a:xfrm>
          <a:prstGeom prst="rect">
            <a:avLst/>
          </a:prstGeom>
        </p:spPr>
      </p:pic>
      <p:pic>
        <p:nvPicPr>
          <p:cNvPr id="6" name="Picture 5"/>
          <p:cNvPicPr>
            <a:picLocks noChangeAspect="1"/>
          </p:cNvPicPr>
          <p:nvPr/>
        </p:nvPicPr>
        <p:blipFill>
          <a:blip r:embed="rId2"/>
          <a:stretch>
            <a:fillRect/>
          </a:stretch>
        </p:blipFill>
        <p:spPr>
          <a:xfrm>
            <a:off x="171475" y="76578"/>
            <a:ext cx="1748513" cy="1661666"/>
          </a:xfrm>
          <a:prstGeom prst="rect">
            <a:avLst/>
          </a:prstGeom>
        </p:spPr>
      </p:pic>
    </p:spTree>
    <p:extLst>
      <p:ext uri="{BB962C8B-B14F-4D97-AF65-F5344CB8AC3E}">
        <p14:creationId xmlns:p14="http://schemas.microsoft.com/office/powerpoint/2010/main" val="10187309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loud Callout 5"/>
          <p:cNvSpPr/>
          <p:nvPr/>
        </p:nvSpPr>
        <p:spPr>
          <a:xfrm rot="448028">
            <a:off x="8609112" y="3900638"/>
            <a:ext cx="3339966" cy="2492943"/>
          </a:xfrm>
          <a:prstGeom prst="cloudCallout">
            <a:avLst>
              <a:gd name="adj1" fmla="val 54429"/>
              <a:gd name="adj2" fmla="val 5045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81000" y="181996"/>
            <a:ext cx="10515600" cy="1325563"/>
          </a:xfrm>
        </p:spPr>
        <p:txBody>
          <a:bodyPr>
            <a:normAutofit/>
          </a:bodyPr>
          <a:lstStyle/>
          <a:p>
            <a:r>
              <a:rPr lang="en-GB" sz="5400" u="sng" dirty="0">
                <a:latin typeface="Andalus" pitchFamily="18" charset="-78"/>
                <a:cs typeface="Andalus" pitchFamily="18" charset="-78"/>
              </a:rPr>
              <a:t>What is a pilgrimage?</a:t>
            </a:r>
          </a:p>
        </p:txBody>
      </p:sp>
      <p:sp>
        <p:nvSpPr>
          <p:cNvPr id="3" name="Content Placeholder 2"/>
          <p:cNvSpPr>
            <a:spLocks noGrp="1"/>
          </p:cNvSpPr>
          <p:nvPr>
            <p:ph idx="1"/>
          </p:nvPr>
        </p:nvSpPr>
        <p:spPr>
          <a:xfrm>
            <a:off x="774094" y="1381487"/>
            <a:ext cx="10515600" cy="4351338"/>
          </a:xfrm>
        </p:spPr>
        <p:txBody>
          <a:bodyPr/>
          <a:lstStyle/>
          <a:p>
            <a:pPr marL="0" indent="0" algn="ctr">
              <a:buNone/>
            </a:pPr>
            <a:r>
              <a:rPr lang="en-GB" dirty="0" smtClean="0"/>
              <a:t>A pilgrimage is a </a:t>
            </a:r>
            <a:r>
              <a:rPr lang="en-GB" sz="4400" b="1" dirty="0"/>
              <a:t>journey</a:t>
            </a:r>
            <a:r>
              <a:rPr lang="en-GB" dirty="0" smtClean="0"/>
              <a:t> made for a religious reason to a place that is holy or sacred</a:t>
            </a:r>
            <a:endParaRPr lang="en-GB" dirty="0"/>
          </a:p>
          <a:p>
            <a:pPr marL="0" indent="0" algn="ctr">
              <a:buNone/>
            </a:pPr>
            <a:r>
              <a:rPr lang="en-GB" dirty="0" smtClean="0"/>
              <a:t>People who go on pilgrimage are called </a:t>
            </a:r>
            <a:r>
              <a:rPr lang="en-GB" sz="4400" i="1" u="sng" dirty="0"/>
              <a:t>pilgrims</a:t>
            </a:r>
          </a:p>
          <a:p>
            <a:pPr marL="0" indent="0" algn="ctr">
              <a:buNone/>
            </a:pPr>
            <a:endParaRPr lang="en-GB" dirty="0"/>
          </a:p>
        </p:txBody>
      </p:sp>
      <p:pic>
        <p:nvPicPr>
          <p:cNvPr id="4" name="Picture 3"/>
          <p:cNvPicPr>
            <a:picLocks noChangeAspect="1"/>
          </p:cNvPicPr>
          <p:nvPr/>
        </p:nvPicPr>
        <p:blipFill>
          <a:blip r:embed="rId2"/>
          <a:stretch>
            <a:fillRect/>
          </a:stretch>
        </p:blipFill>
        <p:spPr>
          <a:xfrm>
            <a:off x="3835035" y="3557156"/>
            <a:ext cx="4393717" cy="3070679"/>
          </a:xfrm>
          <a:prstGeom prst="rect">
            <a:avLst/>
          </a:prstGeom>
        </p:spPr>
      </p:pic>
      <p:sp>
        <p:nvSpPr>
          <p:cNvPr id="5" name="TextBox 4"/>
          <p:cNvSpPr txBox="1"/>
          <p:nvPr/>
        </p:nvSpPr>
        <p:spPr>
          <a:xfrm>
            <a:off x="9008561" y="4546945"/>
            <a:ext cx="2541069" cy="1200329"/>
          </a:xfrm>
          <a:prstGeom prst="rect">
            <a:avLst/>
          </a:prstGeom>
          <a:noFill/>
        </p:spPr>
        <p:txBody>
          <a:bodyPr wrap="square" rtlCol="0">
            <a:spAutoFit/>
          </a:bodyPr>
          <a:lstStyle/>
          <a:p>
            <a:pPr algn="ctr"/>
            <a:r>
              <a:rPr lang="en-US" sz="2400" b="1" dirty="0" smtClean="0"/>
              <a:t>Can you name any places of pilgrimage?</a:t>
            </a:r>
            <a:endParaRPr lang="en-GB" sz="2400" b="1" dirty="0"/>
          </a:p>
        </p:txBody>
      </p:sp>
    </p:spTree>
    <p:extLst>
      <p:ext uri="{BB962C8B-B14F-4D97-AF65-F5344CB8AC3E}">
        <p14:creationId xmlns:p14="http://schemas.microsoft.com/office/powerpoint/2010/main" val="36740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build="p"/>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bg2">
                <a:shade val="45000"/>
                <a:satMod val="135000"/>
              </a:schemeClr>
              <a:prstClr val="white"/>
            </a:duotone>
          </a:blip>
          <a:stretch>
            <a:fillRect/>
          </a:stretch>
        </p:blipFill>
        <p:spPr>
          <a:xfrm>
            <a:off x="0" y="0"/>
            <a:ext cx="12192000" cy="6858000"/>
          </a:xfrm>
          <a:prstGeom prst="rect">
            <a:avLst/>
          </a:prstGeom>
        </p:spPr>
      </p:pic>
      <p:sp>
        <p:nvSpPr>
          <p:cNvPr id="3" name="Content Placeholder 2"/>
          <p:cNvSpPr>
            <a:spLocks noGrp="1"/>
          </p:cNvSpPr>
          <p:nvPr>
            <p:ph idx="1"/>
          </p:nvPr>
        </p:nvSpPr>
        <p:spPr>
          <a:xfrm>
            <a:off x="372291" y="171332"/>
            <a:ext cx="11447417" cy="6515336"/>
          </a:xfrm>
        </p:spPr>
        <p:txBody>
          <a:bodyPr>
            <a:normAutofit lnSpcReduction="10000"/>
          </a:bodyPr>
          <a:lstStyle/>
          <a:p>
            <a:pPr marL="0" indent="0" algn="ctr">
              <a:buNone/>
            </a:pPr>
            <a:r>
              <a:rPr lang="en-GB" sz="4000" dirty="0">
                <a:solidFill>
                  <a:srgbClr val="0070C0"/>
                </a:solidFill>
              </a:rPr>
              <a:t>Every year, </a:t>
            </a:r>
            <a:r>
              <a:rPr lang="en-GB" sz="4000" dirty="0">
                <a:solidFill>
                  <a:srgbClr val="0070C0"/>
                </a:solidFill>
                <a:cs typeface="Andalus" pitchFamily="18" charset="-78"/>
              </a:rPr>
              <a:t>pilgrims</a:t>
            </a:r>
            <a:r>
              <a:rPr lang="en-GB" sz="4000" dirty="0">
                <a:solidFill>
                  <a:srgbClr val="0070C0"/>
                </a:solidFill>
              </a:rPr>
              <a:t> from many different religions make these special religious </a:t>
            </a:r>
            <a:r>
              <a:rPr lang="en-GB" sz="4000" dirty="0" smtClean="0">
                <a:solidFill>
                  <a:srgbClr val="0070C0"/>
                </a:solidFill>
              </a:rPr>
              <a:t>journeys</a:t>
            </a:r>
          </a:p>
          <a:p>
            <a:pPr marL="0" indent="0" algn="ctr">
              <a:buNone/>
            </a:pPr>
            <a:endParaRPr lang="en-GB" sz="4000" dirty="0" smtClean="0"/>
          </a:p>
          <a:p>
            <a:pPr marL="0" indent="0" algn="ctr">
              <a:buNone/>
            </a:pPr>
            <a:endParaRPr lang="en-GB" sz="4000" dirty="0"/>
          </a:p>
          <a:p>
            <a:pPr marL="0" indent="0" algn="ctr">
              <a:buNone/>
            </a:pPr>
            <a:endParaRPr lang="en-GB" sz="4000" dirty="0" smtClean="0"/>
          </a:p>
          <a:p>
            <a:pPr marL="0" indent="0" algn="ctr">
              <a:buNone/>
            </a:pPr>
            <a:endParaRPr lang="en-GB" sz="4000" dirty="0"/>
          </a:p>
          <a:p>
            <a:pPr marL="0" indent="0" algn="ctr">
              <a:buNone/>
            </a:pPr>
            <a:endParaRPr lang="en-GB" sz="4000" dirty="0" smtClean="0"/>
          </a:p>
          <a:p>
            <a:pPr marL="0" indent="0" algn="ctr">
              <a:buNone/>
            </a:pPr>
            <a:endParaRPr lang="en-GB" sz="4000" dirty="0"/>
          </a:p>
          <a:p>
            <a:pPr marL="0" indent="0" algn="ctr">
              <a:buNone/>
            </a:pPr>
            <a:r>
              <a:rPr lang="en-GB" sz="4000" dirty="0" smtClean="0">
                <a:solidFill>
                  <a:srgbClr val="7030A0"/>
                </a:solidFill>
              </a:rPr>
              <a:t>Though a pilgrimage is a physical journey, it is also a </a:t>
            </a:r>
            <a:r>
              <a:rPr lang="en-GB" sz="4800" b="1" dirty="0" smtClean="0">
                <a:solidFill>
                  <a:srgbClr val="7030A0"/>
                </a:solidFill>
              </a:rPr>
              <a:t>spiritual</a:t>
            </a:r>
            <a:r>
              <a:rPr lang="en-GB" sz="4000" dirty="0" smtClean="0">
                <a:solidFill>
                  <a:srgbClr val="7030A0"/>
                </a:solidFill>
              </a:rPr>
              <a:t> journey towards God.  </a:t>
            </a:r>
            <a:endParaRPr lang="en-GB" sz="4000" dirty="0">
              <a:solidFill>
                <a:srgbClr val="7030A0"/>
              </a:solidFill>
            </a:endParaRPr>
          </a:p>
        </p:txBody>
      </p:sp>
    </p:spTree>
    <p:extLst>
      <p:ext uri="{BB962C8B-B14F-4D97-AF65-F5344CB8AC3E}">
        <p14:creationId xmlns:p14="http://schemas.microsoft.com/office/powerpoint/2010/main" val="92545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wipe(up)">
                                      <p:cBhvr>
                                        <p:cTn id="1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5057" y="141833"/>
            <a:ext cx="10515600" cy="1325563"/>
          </a:xfrm>
        </p:spPr>
        <p:txBody>
          <a:bodyPr>
            <a:normAutofit/>
          </a:bodyPr>
          <a:lstStyle/>
          <a:p>
            <a:r>
              <a:rPr lang="en-US" i="1" dirty="0" smtClean="0">
                <a:latin typeface="+mn-lt"/>
                <a:cs typeface="Andalus" panose="02020603050405020304" pitchFamily="18" charset="-78"/>
              </a:rPr>
              <a:t>Here are some places which are special to many religious believers…</a:t>
            </a:r>
            <a:endParaRPr lang="en-US" i="1" dirty="0">
              <a:latin typeface="+mn-lt"/>
              <a:cs typeface="Andalus" panose="02020603050405020304" pitchFamily="18" charset="-78"/>
            </a:endParaRPr>
          </a:p>
        </p:txBody>
      </p:sp>
      <p:pic>
        <p:nvPicPr>
          <p:cNvPr id="1026" name="Picture 2"/>
          <p:cNvPicPr>
            <a:picLocks noGrp="1" noChangeAspect="1" noChangeArrowheads="1"/>
          </p:cNvPicPr>
          <p:nvPr>
            <p:ph idx="1"/>
          </p:nvPr>
        </p:nvPicPr>
        <p:blipFill>
          <a:blip r:embed="rId2" cstate="print"/>
          <a:stretch>
            <a:fillRect/>
          </a:stretch>
        </p:blipFill>
        <p:spPr bwMode="auto">
          <a:xfrm>
            <a:off x="1985817" y="1467396"/>
            <a:ext cx="8220365" cy="4832862"/>
          </a:xfrm>
          <a:prstGeom prst="rect">
            <a:avLst/>
          </a:prstGeom>
          <a:noFill/>
          <a:ln w="9525">
            <a:noFill/>
            <a:miter lim="800000"/>
            <a:headEnd/>
            <a:tailEnd/>
          </a:ln>
        </p:spPr>
      </p:pic>
      <p:sp>
        <p:nvSpPr>
          <p:cNvPr id="5" name="TextBox 4"/>
          <p:cNvSpPr txBox="1"/>
          <p:nvPr/>
        </p:nvSpPr>
        <p:spPr>
          <a:xfrm>
            <a:off x="6096000" y="6210861"/>
            <a:ext cx="6711280" cy="553998"/>
          </a:xfrm>
          <a:prstGeom prst="rect">
            <a:avLst/>
          </a:prstGeom>
          <a:noFill/>
        </p:spPr>
        <p:txBody>
          <a:bodyPr wrap="square" rtlCol="0">
            <a:spAutoFit/>
          </a:bodyPr>
          <a:lstStyle/>
          <a:p>
            <a:pPr algn="ctr"/>
            <a:r>
              <a:rPr lang="en-US" sz="3000" dirty="0">
                <a:cs typeface="Andalus" panose="02020603050405020304" pitchFamily="18" charset="-78"/>
              </a:rPr>
              <a:t>River Ganges in Varanasi, India. </a:t>
            </a:r>
          </a:p>
        </p:txBody>
      </p:sp>
    </p:spTree>
    <p:extLst>
      <p:ext uri="{BB962C8B-B14F-4D97-AF65-F5344CB8AC3E}">
        <p14:creationId xmlns:p14="http://schemas.microsoft.com/office/powerpoint/2010/main" val="18797597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latin typeface="+mn-lt"/>
                <a:cs typeface="Andalus" panose="02020603050405020304" pitchFamily="18" charset="-78"/>
              </a:rPr>
              <a:t>The Holy Land, Jerusalem</a:t>
            </a:r>
            <a:r>
              <a:rPr lang="en-US" sz="1800" dirty="0">
                <a:latin typeface="+mn-lt"/>
              </a:rPr>
              <a:t> </a:t>
            </a:r>
          </a:p>
        </p:txBody>
      </p:sp>
      <p:pic>
        <p:nvPicPr>
          <p:cNvPr id="2050" name="Picture 2"/>
          <p:cNvPicPr>
            <a:picLocks noGrp="1" noChangeAspect="1" noChangeArrowheads="1"/>
          </p:cNvPicPr>
          <p:nvPr>
            <p:ph idx="1"/>
          </p:nvPr>
        </p:nvPicPr>
        <p:blipFill>
          <a:blip r:embed="rId2" cstate="print"/>
          <a:stretch>
            <a:fillRect/>
          </a:stretch>
        </p:blipFill>
        <p:spPr bwMode="auto">
          <a:xfrm>
            <a:off x="2878184" y="1540721"/>
            <a:ext cx="7101839" cy="5169777"/>
          </a:xfrm>
          <a:prstGeom prst="rect">
            <a:avLst/>
          </a:prstGeom>
          <a:noFill/>
          <a:ln w="9525">
            <a:noFill/>
            <a:miter lim="800000"/>
            <a:headEnd/>
            <a:tailEnd/>
          </a:ln>
        </p:spPr>
      </p:pic>
    </p:spTree>
    <p:extLst>
      <p:ext uri="{BB962C8B-B14F-4D97-AF65-F5344CB8AC3E}">
        <p14:creationId xmlns:p14="http://schemas.microsoft.com/office/powerpoint/2010/main" val="14896326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http://wikitravel.org/upload/shared/thumb/8/89/Mahabodhi.jpg/300px-Mahabodh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7187" y="226422"/>
            <a:ext cx="4467497" cy="59566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0040" y="6150114"/>
            <a:ext cx="8287072" cy="707886"/>
          </a:xfrm>
          <a:prstGeom prst="rect">
            <a:avLst/>
          </a:prstGeom>
          <a:noFill/>
        </p:spPr>
        <p:txBody>
          <a:bodyPr wrap="square" rtlCol="0">
            <a:spAutoFit/>
          </a:bodyPr>
          <a:lstStyle/>
          <a:p>
            <a:r>
              <a:rPr lang="en-GB" sz="4000" dirty="0">
                <a:cs typeface="Andalus" panose="02020603050405020304" pitchFamily="18" charset="-78"/>
              </a:rPr>
              <a:t>Bodh Gaya , India </a:t>
            </a:r>
          </a:p>
        </p:txBody>
      </p:sp>
    </p:spTree>
    <p:extLst>
      <p:ext uri="{BB962C8B-B14F-4D97-AF65-F5344CB8AC3E}">
        <p14:creationId xmlns:p14="http://schemas.microsoft.com/office/powerpoint/2010/main" val="8907850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1257" y="365125"/>
            <a:ext cx="11092543" cy="1325563"/>
          </a:xfrm>
        </p:spPr>
        <p:txBody>
          <a:bodyPr>
            <a:normAutofit fontScale="90000"/>
          </a:bodyPr>
          <a:lstStyle/>
          <a:p>
            <a:r>
              <a:rPr lang="en-US" sz="5400" dirty="0" err="1">
                <a:latin typeface="+mn-lt"/>
                <a:cs typeface="Andalus" panose="02020603050405020304" pitchFamily="18" charset="-78"/>
              </a:rPr>
              <a:t>Ka’aba</a:t>
            </a:r>
            <a:r>
              <a:rPr lang="en-US" sz="5400" dirty="0">
                <a:latin typeface="+mn-lt"/>
                <a:cs typeface="Andalus" panose="02020603050405020304" pitchFamily="18" charset="-78"/>
              </a:rPr>
              <a:t>, Holy City of Mecca</a:t>
            </a:r>
            <a:br>
              <a:rPr lang="en-US" sz="5400" dirty="0">
                <a:latin typeface="+mn-lt"/>
                <a:cs typeface="Andalus" panose="02020603050405020304" pitchFamily="18" charset="-78"/>
              </a:rPr>
            </a:br>
            <a:r>
              <a:rPr lang="en-US" sz="5400" dirty="0">
                <a:latin typeface="+mn-lt"/>
                <a:cs typeface="Andalus" panose="02020603050405020304" pitchFamily="18" charset="-78"/>
              </a:rPr>
              <a:t>Saudi Arabia</a:t>
            </a:r>
          </a:p>
        </p:txBody>
      </p:sp>
      <p:pic>
        <p:nvPicPr>
          <p:cNvPr id="3074" name="Picture 2"/>
          <p:cNvPicPr>
            <a:picLocks noGrp="1" noChangeAspect="1" noChangeArrowheads="1"/>
          </p:cNvPicPr>
          <p:nvPr>
            <p:ph idx="1"/>
          </p:nvPr>
        </p:nvPicPr>
        <p:blipFill>
          <a:blip r:embed="rId2" cstate="print"/>
          <a:stretch>
            <a:fillRect/>
          </a:stretch>
        </p:blipFill>
        <p:spPr bwMode="auto">
          <a:xfrm>
            <a:off x="4623887" y="1228201"/>
            <a:ext cx="6884489" cy="5163367"/>
          </a:xfrm>
          <a:prstGeom prst="rect">
            <a:avLst/>
          </a:prstGeom>
          <a:noFill/>
          <a:ln w="9525">
            <a:noFill/>
            <a:miter lim="800000"/>
            <a:headEnd/>
            <a:tailEnd/>
          </a:ln>
        </p:spPr>
      </p:pic>
    </p:spTree>
    <p:extLst>
      <p:ext uri="{BB962C8B-B14F-4D97-AF65-F5344CB8AC3E}">
        <p14:creationId xmlns:p14="http://schemas.microsoft.com/office/powerpoint/2010/main" val="13164707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76563"/>
            <a:ext cx="10515600" cy="1325563"/>
          </a:xfrm>
        </p:spPr>
        <p:txBody>
          <a:bodyPr>
            <a:normAutofit/>
          </a:bodyPr>
          <a:lstStyle/>
          <a:p>
            <a:r>
              <a:rPr lang="en-GB" sz="5400" dirty="0">
                <a:latin typeface="+mn-lt"/>
                <a:cs typeface="Andalus" pitchFamily="18" charset="-78"/>
              </a:rPr>
              <a:t>Mecca</a:t>
            </a:r>
          </a:p>
        </p:txBody>
      </p:sp>
      <p:pic>
        <p:nvPicPr>
          <p:cNvPr id="12290" name="Picture 2" descr="http://i.telegraph.co.uk/multimedia/archive/02376/mecca-mosque_2376801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2131" y="387433"/>
            <a:ext cx="9503446" cy="5926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676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2A4A55472C344C950E4EEA7993E1ED" ma:contentTypeVersion="17" ma:contentTypeDescription="Create a new document." ma:contentTypeScope="" ma:versionID="b7bbdc99fb1c7df76d563a6df0682bd2">
  <xsd:schema xmlns:xsd="http://www.w3.org/2001/XMLSchema" xmlns:xs="http://www.w3.org/2001/XMLSchema" xmlns:p="http://schemas.microsoft.com/office/2006/metadata/properties" xmlns:ns2="53038477-11b9-4b50-bb37-4d087f9619fe" xmlns:ns3="67e4d28b-84d4-496d-83de-d60e9caa6883" targetNamespace="http://schemas.microsoft.com/office/2006/metadata/properties" ma:root="true" ma:fieldsID="efc9afa921f4e05e8f0e8841263f9da2" ns2:_="" ns3:_="">
    <xsd:import namespace="53038477-11b9-4b50-bb37-4d087f9619fe"/>
    <xsd:import namespace="67e4d28b-84d4-496d-83de-d60e9caa688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038477-11b9-4b50-bb37-4d087f9619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f39a2c-7ee1-4bc3-873a-f84a6ad208d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7e4d28b-84d4-496d-83de-d60e9caa688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d96b78e-3b6f-4a42-a0a2-6cd29fbe4635}" ma:internalName="TaxCatchAll" ma:showField="CatchAllData" ma:web="67e4d28b-84d4-496d-83de-d60e9caa688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2A09BD-F88A-4C1A-B709-EA19C4D84B47}"/>
</file>

<file path=customXml/itemProps2.xml><?xml version="1.0" encoding="utf-8"?>
<ds:datastoreItem xmlns:ds="http://schemas.openxmlformats.org/officeDocument/2006/customXml" ds:itemID="{8BA9D0F4-F68E-40F3-8465-F680C096B0B1}"/>
</file>

<file path=docProps/app.xml><?xml version="1.0" encoding="utf-8"?>
<Properties xmlns="http://schemas.openxmlformats.org/officeDocument/2006/extended-properties" xmlns:vt="http://schemas.openxmlformats.org/officeDocument/2006/docPropsVTypes">
  <TotalTime>188</TotalTime>
  <Words>1433</Words>
  <Application>Microsoft Office PowerPoint</Application>
  <PresentationFormat>Widescreen</PresentationFormat>
  <Paragraphs>138</Paragraphs>
  <Slides>28</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Andalus</vt:lpstr>
      <vt:lpstr>Arial</vt:lpstr>
      <vt:lpstr>Calibri</vt:lpstr>
      <vt:lpstr>Calibri Light</vt:lpstr>
      <vt:lpstr>Century Gothic</vt:lpstr>
      <vt:lpstr>Segoe UI</vt:lpstr>
      <vt:lpstr>Symbol</vt:lpstr>
      <vt:lpstr>Times New Roman</vt:lpstr>
      <vt:lpstr>Office Theme</vt:lpstr>
      <vt:lpstr>Christian practices  Pilgrimage: Lourdes &amp; Iona</vt:lpstr>
      <vt:lpstr>What do I need to know?</vt:lpstr>
      <vt:lpstr>What is a pilgrimage?</vt:lpstr>
      <vt:lpstr>PowerPoint Presentation</vt:lpstr>
      <vt:lpstr>Here are some places which are special to many religious believers…</vt:lpstr>
      <vt:lpstr>The Holy Land, Jerusalem </vt:lpstr>
      <vt:lpstr>PowerPoint Presentation</vt:lpstr>
      <vt:lpstr>Ka’aba, Holy City of Mecca Saudi Arabia</vt:lpstr>
      <vt:lpstr>Mecca</vt:lpstr>
      <vt:lpstr>PowerPoint Presentation</vt:lpstr>
      <vt:lpstr>PowerPoint Presentation</vt:lpstr>
      <vt:lpstr>Western Wall, Jerusalem</vt:lpstr>
      <vt:lpstr>Knock Shrine, Ireland</vt:lpstr>
      <vt:lpstr>Knock Shrine, Ireland July ‘22</vt:lpstr>
      <vt:lpstr>PowerPoint Presentation</vt:lpstr>
      <vt:lpstr>The role and importance of pilgrimage</vt:lpstr>
      <vt:lpstr>PowerPoint Presentation</vt:lpstr>
      <vt:lpstr>How does going on a pilgrimage INFLUENCE a Christian’s life?</vt:lpstr>
      <vt:lpstr>PowerPoint Presentation</vt:lpstr>
      <vt:lpstr>Lourdes</vt:lpstr>
      <vt:lpstr>PowerPoint Presentation</vt:lpstr>
      <vt:lpstr>Lourdes Today</vt:lpstr>
      <vt:lpstr>The Healing Water</vt:lpstr>
      <vt:lpstr>Candlelight Procession</vt:lpstr>
      <vt:lpstr>Iona</vt:lpstr>
      <vt:lpstr>What happens?</vt:lpstr>
      <vt:lpstr>“There is no difference between a pilgrimage and a holiday”</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Christian practices  The sacraments: Baptism &amp; Eucharist</dc:title>
  <dc:creator>Sarah Stewart</dc:creator>
  <cp:lastModifiedBy>Sarah Gallagher</cp:lastModifiedBy>
  <cp:revision>26</cp:revision>
  <dcterms:created xsi:type="dcterms:W3CDTF">2018-04-22T10:20:58Z</dcterms:created>
  <dcterms:modified xsi:type="dcterms:W3CDTF">2023-06-30T07:14:33Z</dcterms:modified>
</cp:coreProperties>
</file>