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2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58" r:id="rId3"/>
    <p:sldId id="259" r:id="rId4"/>
    <p:sldId id="291" r:id="rId5"/>
    <p:sldId id="293" r:id="rId6"/>
    <p:sldId id="301" r:id="rId7"/>
    <p:sldId id="302" r:id="rId8"/>
    <p:sldId id="262" r:id="rId9"/>
    <p:sldId id="260" r:id="rId10"/>
    <p:sldId id="261" r:id="rId11"/>
    <p:sldId id="263" r:id="rId12"/>
    <p:sldId id="264" r:id="rId13"/>
    <p:sldId id="265" r:id="rId14"/>
    <p:sldId id="266" r:id="rId15"/>
    <p:sldId id="267" r:id="rId16"/>
    <p:sldId id="269" r:id="rId17"/>
    <p:sldId id="271" r:id="rId18"/>
    <p:sldId id="304" r:id="rId19"/>
    <p:sldId id="274" r:id="rId20"/>
    <p:sldId id="276" r:id="rId21"/>
    <p:sldId id="277" r:id="rId22"/>
    <p:sldId id="278" r:id="rId23"/>
    <p:sldId id="281" r:id="rId24"/>
    <p:sldId id="283" r:id="rId25"/>
    <p:sldId id="284"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44"/>
    <p:restoredTop sz="94719"/>
  </p:normalViewPr>
  <p:slideViewPr>
    <p:cSldViewPr snapToGrid="0" snapToObjects="1">
      <p:cViewPr varScale="1">
        <p:scale>
          <a:sx n="66" d="100"/>
          <a:sy n="66" d="100"/>
        </p:scale>
        <p:origin x="8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444D4-1BE7-114F-91C3-B01283E9CA93}"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4CD40-F619-E249-B67A-D5E5939C065C}" type="slidenum">
              <a:rPr lang="en-US" smtClean="0"/>
              <a:t>‹#›</a:t>
            </a:fld>
            <a:endParaRPr lang="en-US"/>
          </a:p>
        </p:txBody>
      </p:sp>
    </p:spTree>
    <p:extLst>
      <p:ext uri="{BB962C8B-B14F-4D97-AF65-F5344CB8AC3E}">
        <p14:creationId xmlns:p14="http://schemas.microsoft.com/office/powerpoint/2010/main" val="129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4CD40-F619-E249-B67A-D5E5939C065C}" type="slidenum">
              <a:rPr lang="en-US" smtClean="0"/>
              <a:t>2</a:t>
            </a:fld>
            <a:endParaRPr lang="en-US"/>
          </a:p>
        </p:txBody>
      </p:sp>
    </p:spTree>
    <p:extLst>
      <p:ext uri="{BB962C8B-B14F-4D97-AF65-F5344CB8AC3E}">
        <p14:creationId xmlns:p14="http://schemas.microsoft.com/office/powerpoint/2010/main" val="1519772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Traditional family Christmas</a:t>
            </a:r>
            <a:r>
              <a:rPr lang="en-GB" baseline="0" dirty="0" smtClean="0"/>
              <a:t> dinner – Jewish </a:t>
            </a:r>
            <a:r>
              <a:rPr lang="en-GB" baseline="0" dirty="0" err="1" smtClean="0"/>
              <a:t>Sedar</a:t>
            </a:r>
            <a:r>
              <a:rPr lang="en-GB" baseline="0" dirty="0" smtClean="0"/>
              <a:t> meal (Passover) – Sikh </a:t>
            </a:r>
            <a:r>
              <a:rPr lang="en-GB" baseline="0" dirty="0" err="1" smtClean="0"/>
              <a:t>Langar</a:t>
            </a:r>
            <a:r>
              <a:rPr lang="en-GB" baseline="0" dirty="0" smtClean="0"/>
              <a:t> (communal meal).  Emphasis on </a:t>
            </a:r>
            <a:r>
              <a:rPr lang="en-GB" b="1" i="1" baseline="0" dirty="0" smtClean="0"/>
              <a:t>why</a:t>
            </a:r>
            <a:r>
              <a:rPr lang="en-GB" b="0" i="1" baseline="0" dirty="0" smtClean="0"/>
              <a:t> </a:t>
            </a:r>
            <a:r>
              <a:rPr lang="en-GB" b="0" i="0" baseline="0" dirty="0" smtClean="0"/>
              <a:t>this is important and special.  Gathering together and sharing a meal brings communities/families closer and allows those involved to </a:t>
            </a:r>
            <a:r>
              <a:rPr lang="en-GB" b="1" i="0" u="sng" baseline="0" dirty="0" err="1" smtClean="0"/>
              <a:t>particpate</a:t>
            </a:r>
            <a:r>
              <a:rPr lang="en-GB" b="0" i="0" baseline="0" dirty="0" smtClean="0"/>
              <a:t> in a communal event.  Definition of key word.  Bringing together in unity.</a:t>
            </a:r>
            <a:endParaRPr lang="en-GB" i="0" dirty="0"/>
          </a:p>
        </p:txBody>
      </p:sp>
      <p:sp>
        <p:nvSpPr>
          <p:cNvPr id="4" name="Slide Number Placeholder 3"/>
          <p:cNvSpPr>
            <a:spLocks noGrp="1"/>
          </p:cNvSpPr>
          <p:nvPr>
            <p:ph type="sldNum" sz="quarter" idx="10"/>
          </p:nvPr>
        </p:nvSpPr>
        <p:spPr/>
        <p:txBody>
          <a:bodyPr/>
          <a:lstStyle/>
          <a:p>
            <a:fld id="{3F84B01D-06AE-4C2E-8893-36210C2F4EF1}" type="slidenum">
              <a:rPr lang="en-GB" smtClean="0"/>
              <a:t>19</a:t>
            </a:fld>
            <a:endParaRPr lang="en-GB"/>
          </a:p>
        </p:txBody>
      </p:sp>
    </p:spTree>
    <p:extLst>
      <p:ext uri="{BB962C8B-B14F-4D97-AF65-F5344CB8AC3E}">
        <p14:creationId xmlns:p14="http://schemas.microsoft.com/office/powerpoint/2010/main" val="1241168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picture to watch a</a:t>
            </a:r>
            <a:r>
              <a:rPr lang="en-GB" baseline="0" dirty="0" smtClean="0"/>
              <a:t> ‘Passover rhapsody’.  </a:t>
            </a:r>
            <a:r>
              <a:rPr lang="en-GB" dirty="0" smtClean="0"/>
              <a:t>Jewish</a:t>
            </a:r>
            <a:r>
              <a:rPr lang="en-GB" baseline="0" dirty="0" smtClean="0"/>
              <a:t> Passover story – Jesus and his disciples were gathered to celebrate the Passover meal.  Tradition.  Why do we have a meal to commemorate past events?  By remembering the freedom of the Jewish nation from slavery in Egypt, Christ frees us from the slavery of sin and the power of death.  </a:t>
            </a:r>
            <a:endParaRPr lang="en-GB" dirty="0"/>
          </a:p>
        </p:txBody>
      </p:sp>
      <p:sp>
        <p:nvSpPr>
          <p:cNvPr id="4" name="Slide Number Placeholder 3"/>
          <p:cNvSpPr>
            <a:spLocks noGrp="1"/>
          </p:cNvSpPr>
          <p:nvPr>
            <p:ph type="sldNum" sz="quarter" idx="10"/>
          </p:nvPr>
        </p:nvSpPr>
        <p:spPr/>
        <p:txBody>
          <a:bodyPr/>
          <a:lstStyle/>
          <a:p>
            <a:fld id="{3F84B01D-06AE-4C2E-8893-36210C2F4EF1}" type="slidenum">
              <a:rPr lang="en-GB" smtClean="0"/>
              <a:t>20</a:t>
            </a:fld>
            <a:endParaRPr lang="en-GB"/>
          </a:p>
        </p:txBody>
      </p:sp>
    </p:spTree>
    <p:extLst>
      <p:ext uri="{BB962C8B-B14F-4D97-AF65-F5344CB8AC3E}">
        <p14:creationId xmlns:p14="http://schemas.microsoft.com/office/powerpoint/2010/main" val="210450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Jesus is the sacrificial lamb – lambs were sacrificed to God as part of the Jewish tradition.  By celebrating Passover, He is also revealing</a:t>
            </a:r>
            <a:r>
              <a:rPr lang="en-GB" baseline="0" dirty="0" smtClean="0"/>
              <a:t> Himself as the one who will be sacrificed for us.</a:t>
            </a:r>
            <a:endParaRPr lang="en-GB" dirty="0"/>
          </a:p>
        </p:txBody>
      </p:sp>
      <p:sp>
        <p:nvSpPr>
          <p:cNvPr id="4" name="Slide Number Placeholder 3"/>
          <p:cNvSpPr>
            <a:spLocks noGrp="1"/>
          </p:cNvSpPr>
          <p:nvPr>
            <p:ph type="sldNum" sz="quarter" idx="10"/>
          </p:nvPr>
        </p:nvSpPr>
        <p:spPr/>
        <p:txBody>
          <a:bodyPr/>
          <a:lstStyle/>
          <a:p>
            <a:fld id="{3F84B01D-06AE-4C2E-8893-36210C2F4EF1}" type="slidenum">
              <a:rPr lang="en-GB" smtClean="0"/>
              <a:t>21</a:t>
            </a:fld>
            <a:endParaRPr lang="en-GB"/>
          </a:p>
        </p:txBody>
      </p:sp>
    </p:spTree>
    <p:extLst>
      <p:ext uri="{BB962C8B-B14F-4D97-AF65-F5344CB8AC3E}">
        <p14:creationId xmlns:p14="http://schemas.microsoft.com/office/powerpoint/2010/main" val="81818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the picture to watch the clip from the film ‘The passion of</a:t>
            </a:r>
            <a:r>
              <a:rPr lang="en-GB" baseline="0" dirty="0" smtClean="0"/>
              <a:t> the Christ</a:t>
            </a:r>
            <a:r>
              <a:rPr lang="en-GB" dirty="0" smtClean="0"/>
              <a:t>’ of</a:t>
            </a:r>
            <a:r>
              <a:rPr lang="en-GB" baseline="0" dirty="0" smtClean="0"/>
              <a:t> the last supper.  Ask students to note down </a:t>
            </a:r>
            <a:r>
              <a:rPr lang="en-GB" b="1" baseline="0" dirty="0" smtClean="0"/>
              <a:t>THREE</a:t>
            </a:r>
            <a:r>
              <a:rPr lang="en-GB" b="0" baseline="0" dirty="0" smtClean="0"/>
              <a:t> key things/words that they think are important about the Last Supper.</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3F84B01D-06AE-4C2E-8893-36210C2F4EF1}" type="slidenum">
              <a:rPr lang="en-GB" smtClean="0"/>
              <a:t>22</a:t>
            </a:fld>
            <a:endParaRPr lang="en-GB"/>
          </a:p>
        </p:txBody>
      </p:sp>
    </p:spTree>
    <p:extLst>
      <p:ext uri="{BB962C8B-B14F-4D97-AF65-F5344CB8AC3E}">
        <p14:creationId xmlns:p14="http://schemas.microsoft.com/office/powerpoint/2010/main" val="22296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789361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82903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50771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CC334E-DD20-9F4B-BE28-A48C00F0401D}"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78469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CC334E-DD20-9F4B-BE28-A48C00F0401D}"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49229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CC334E-DD20-9F4B-BE28-A48C00F0401D}"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57781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CC334E-DD20-9F4B-BE28-A48C00F0401D}" type="datetimeFigureOut">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37877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CC334E-DD20-9F4B-BE28-A48C00F0401D}" type="datetimeFigureOut">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99221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C334E-DD20-9F4B-BE28-A48C00F0401D}" type="datetimeFigureOut">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95787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CC334E-DD20-9F4B-BE28-A48C00F0401D}"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150100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CC334E-DD20-9F4B-BE28-A48C00F0401D}"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6EF8C-D82D-1F41-8296-424B79173A1F}" type="slidenum">
              <a:rPr lang="en-US" smtClean="0"/>
              <a:t>‹#›</a:t>
            </a:fld>
            <a:endParaRPr lang="en-US"/>
          </a:p>
        </p:txBody>
      </p:sp>
    </p:spTree>
    <p:extLst>
      <p:ext uri="{BB962C8B-B14F-4D97-AF65-F5344CB8AC3E}">
        <p14:creationId xmlns:p14="http://schemas.microsoft.com/office/powerpoint/2010/main" val="846094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CC334E-DD20-9F4B-BE28-A48C00F0401D}" type="datetimeFigureOut">
              <a:rPr lang="en-US" smtClean="0"/>
              <a:t>6/1/2023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6EF8C-D82D-1F41-8296-424B79173A1F}" type="slidenum">
              <a:rPr lang="en-US" smtClean="0"/>
              <a:t>‹#›</a:t>
            </a:fld>
            <a:endParaRPr lang="en-US"/>
          </a:p>
        </p:txBody>
      </p:sp>
    </p:spTree>
    <p:extLst>
      <p:ext uri="{BB962C8B-B14F-4D97-AF65-F5344CB8AC3E}">
        <p14:creationId xmlns:p14="http://schemas.microsoft.com/office/powerpoint/2010/main" val="8999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uk/url?sa=i&amp;rct=j&amp;q=baptismal+font&amp;source=images&amp;cd=&amp;cad=rja&amp;docid=OhYhv-lAyfY6HM&amp;tbnid=slV13RG9N3PgRM:&amp;ved=0CAUQjRw&amp;url=http://www.shccwv.us/tour/worshiparea.cfm&amp;ei=EM2AUu3EGK2u7AbD4YCgBQ&amp;psig=AFQjCNFYbm4CicY_MOVSujsZEedC8KYdtg&amp;ust=1384259212328877"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google.co.uk/url?sa=i&amp;rct=j&amp;q=baptism&amp;source=images&amp;cd=&amp;cad=rja&amp;docid=6TMX3imKAqfUwM&amp;tbnid=0P8BiKGsQ2YyvM:&amp;ved=0CAUQjRw&amp;url=http://www.erdingtonabbey.co.uk/sacraments/baptism/&amp;ei=Zc2AUuPqOrD07AaMkoGYDQ&amp;psig=AFQjCNEm0Gt8NSFP3ZMQOI4BgV2XMS-K5w&amp;ust=138425928240687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mages.google.co.uk/imgres?imgurl=http://www.eden.co.uk/images/300/BC-03A.jpg&amp;imgrefurl=http://www.eden.co.uk/shop/baptismal-candle-125619.html&amp;usg=__MsoD_b9ZUWQ2FipgB0JQNlQXuVw=&amp;h=900&amp;w=300&amp;sz=16&amp;hl=en&amp;start=4&amp;tbnid=VIaWnNMm3pjOpM:&amp;tbnh=146&amp;tbnw=49&amp;prev=/images?q=baptism+candle&amp;gbv=2&amp;hl=e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www.google.co.uk/url?sa=i&amp;rct=j&amp;q=langar&amp;source=images&amp;cd=&amp;cad=rja&amp;docid=0bzsrIwYK7qbsM&amp;tbnid=xb8mgGRlBxqBQM:&amp;ved=0CAUQjRw&amp;url=http://www.adventuresofagoodman.com/golden-temple-free-kitchen-amritsar/&amp;ei=e-LfUteMFsmUhQeGg4Bo&amp;psig=AFQjCNFly2BM6naNKnkMbQnZs8ou7I7KnA&amp;ust=1390490599863772" TargetMode="External"/><Relationship Id="rId7" Type="http://schemas.openxmlformats.org/officeDocument/2006/relationships/hyperlink" Target="http://www.google.co.uk/url?sa=i&amp;rct=j&amp;q=christmas+family+meal&amp;source=images&amp;cd=&amp;cad=rja&amp;docid=-6iu1UYmTtFciM&amp;tbnid=VE_glvn6ZucqxM:&amp;ved=&amp;url=http://www.telegraph.co.uk/health/wellbeing/8210245/Advice-on-coping-with-an-upset-stomach-at-Christmas.html&amp;ei=YOPfUob-BoeRhQfQ6oGQCQ&amp;psig=AFQjCNFk78-m3otIeGlwHwMl6sxbWRqcsw&amp;ust=139049084873052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www.google.co.uk/url?sa=i&amp;rct=j&amp;q=sedar+meal&amp;source=images&amp;cd=&amp;cad=rja&amp;docid=tsOBV5bTdGrULM&amp;tbnid=5wH5l0i3oCH3AM:&amp;ved=0CAUQjRw&amp;url=http://www.biblicalarchaeology.org/daily/people-cultures-in-the-bible/jesus-historical-jesus/was-jesus-last-supper-a-seder/&amp;ei=JuPfUqqUFobQhAf64oCADw&amp;psig=AFQjCNE7KBo1WJ62utFUdPBLaWKn9Acr8g&amp;ust=1390490777260176" TargetMode="External"/><Relationship Id="rId4" Type="http://schemas.openxmlformats.org/officeDocument/2006/relationships/image" Target="../media/image23.jpeg"/><Relationship Id="rId9" Type="http://schemas.openxmlformats.org/officeDocument/2006/relationships/hyperlink" Target="https://www.youtube.com/watch?v=MuxWptcwq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BRWNrk7FxG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HE33I1KAgBw48M&amp;tbnid=YCBaRBzODtEpeM:&amp;ved=0CAUQjRw&amp;url=http://www.afn.org/~afn52344/lambofgod.html&amp;ei=wSvgUqL_Juq60QXenYHoCg&amp;bvm=bv.59568121,d.d2k&amp;psig=AFQjCNEi0_5Yc6HAZ5unDU0FbIHA1kTjaw&amp;ust=139050936357931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m8KVGMsP2w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www.youtube.com/watch?v=WPAi7h_sP9w"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uk/url?sa=i&amp;rct=j&amp;q=welcome&amp;source=images&amp;cd=&amp;cad=rja&amp;docid=qxZbq-1qFzwL6M&amp;tbnid=aTAWE0KusVKN3M:&amp;ved=0CAUQjRw&amp;url=http://www.lizzieridout.com/welcome.html&amp;ei=KMyAUqWeL4WjhgeHvoC4Bw&amp;psig=AFQjCNHJH1F4RC3xA8zaHnr4dKaOrAjdPg&amp;ust=138425898005925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_dr9njVzKM" TargetMode="External"/><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1214"/>
            <a:ext cx="9144000" cy="2387600"/>
          </a:xfrm>
        </p:spPr>
        <p:txBody>
          <a:bodyPr>
            <a:normAutofit fontScale="90000"/>
          </a:bodyPr>
          <a:lstStyle/>
          <a:p>
            <a:r>
              <a:rPr lang="en-US" b="1" u="sng" dirty="0" smtClean="0"/>
              <a:t>Christian practices </a:t>
            </a:r>
            <a:r>
              <a:rPr lang="en-US" dirty="0" smtClean="0"/>
              <a:t/>
            </a:r>
            <a:br>
              <a:rPr lang="en-US" dirty="0" smtClean="0"/>
            </a:br>
            <a:r>
              <a:rPr lang="en-US" i="1" dirty="0" smtClean="0"/>
              <a:t>The sacraments: Baptism &amp; Eucharist</a:t>
            </a:r>
            <a:endParaRPr lang="en-US" i="1" dirty="0"/>
          </a:p>
        </p:txBody>
      </p:sp>
      <p:sp>
        <p:nvSpPr>
          <p:cNvPr id="3" name="Subtitle 2"/>
          <p:cNvSpPr>
            <a:spLocks noGrp="1"/>
          </p:cNvSpPr>
          <p:nvPr>
            <p:ph type="subTitle" idx="1"/>
          </p:nvPr>
        </p:nvSpPr>
        <p:spPr>
          <a:xfrm>
            <a:off x="1523999" y="6249245"/>
            <a:ext cx="9144000" cy="491980"/>
          </a:xfrm>
        </p:spPr>
        <p:txBody>
          <a:bodyPr/>
          <a:lstStyle/>
          <a:p>
            <a:r>
              <a:rPr lang="en-US" dirty="0" smtClean="0"/>
              <a:t>Wednesday 25</a:t>
            </a:r>
            <a:r>
              <a:rPr lang="en-US" baseline="30000" dirty="0" smtClean="0"/>
              <a:t>th</a:t>
            </a:r>
            <a:r>
              <a:rPr lang="en-US" dirty="0" smtClean="0"/>
              <a:t> April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17" y="2530933"/>
            <a:ext cx="10444765" cy="3391741"/>
          </a:xfrm>
          <a:prstGeom prst="rect">
            <a:avLst/>
          </a:prstGeom>
        </p:spPr>
      </p:pic>
    </p:spTree>
    <p:extLst>
      <p:ext uri="{BB962C8B-B14F-4D97-AF65-F5344CB8AC3E}">
        <p14:creationId xmlns:p14="http://schemas.microsoft.com/office/powerpoint/2010/main" val="1760761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8566" y="325936"/>
            <a:ext cx="10515600" cy="1325563"/>
          </a:xfrm>
        </p:spPr>
        <p:txBody>
          <a:bodyPr/>
          <a:lstStyle/>
          <a:p>
            <a:pPr eaLnBrk="1" hangingPunct="1"/>
            <a:r>
              <a:rPr lang="en-GB" altLang="en-US" sz="5400" b="1" u="sng" dirty="0">
                <a:latin typeface="Candara" panose="020E0502030303020204" pitchFamily="34" charset="0"/>
              </a:rPr>
              <a:t>Being in the Family</a:t>
            </a:r>
          </a:p>
        </p:txBody>
      </p:sp>
      <p:sp>
        <p:nvSpPr>
          <p:cNvPr id="3075" name="Rectangle 3"/>
          <p:cNvSpPr>
            <a:spLocks noGrp="1" noChangeArrowheads="1"/>
          </p:cNvSpPr>
          <p:nvPr>
            <p:ph type="body" idx="1"/>
          </p:nvPr>
        </p:nvSpPr>
        <p:spPr/>
        <p:txBody>
          <a:bodyPr>
            <a:normAutofit/>
          </a:bodyPr>
          <a:lstStyle/>
          <a:p>
            <a:pPr eaLnBrk="1" hangingPunct="1"/>
            <a:r>
              <a:rPr lang="en-GB" altLang="en-US" sz="3600" dirty="0">
                <a:solidFill>
                  <a:schemeClr val="accent6">
                    <a:lumMod val="75000"/>
                  </a:schemeClr>
                </a:solidFill>
              </a:rPr>
              <a:t>Christians believe that we are </a:t>
            </a:r>
            <a:r>
              <a:rPr lang="en-GB" altLang="en-US" sz="3600" b="1" i="1" u="sng" dirty="0">
                <a:solidFill>
                  <a:schemeClr val="accent6">
                    <a:lumMod val="75000"/>
                  </a:schemeClr>
                </a:solidFill>
              </a:rPr>
              <a:t>ALL</a:t>
            </a:r>
            <a:r>
              <a:rPr lang="en-GB" altLang="en-US" sz="3600" dirty="0">
                <a:solidFill>
                  <a:schemeClr val="accent6">
                    <a:lumMod val="75000"/>
                  </a:schemeClr>
                </a:solidFill>
              </a:rPr>
              <a:t> a part of God’s family.</a:t>
            </a:r>
          </a:p>
          <a:p>
            <a:pPr eaLnBrk="1" hangingPunct="1"/>
            <a:r>
              <a:rPr lang="en-GB" altLang="en-US" sz="3600" dirty="0">
                <a:solidFill>
                  <a:srgbClr val="7030A0"/>
                </a:solidFill>
              </a:rPr>
              <a:t>Some Christians celebrate being a part of this family from birth and other Christian denominations mark this moment much later.</a:t>
            </a:r>
          </a:p>
          <a:p>
            <a:pPr eaLnBrk="1" hangingPunct="1"/>
            <a:r>
              <a:rPr lang="en-GB" altLang="en-US" sz="3600" dirty="0">
                <a:solidFill>
                  <a:schemeClr val="accent2">
                    <a:lumMod val="75000"/>
                  </a:schemeClr>
                </a:solidFill>
              </a:rPr>
              <a:t>Whenever Christians are initiated in to this family they are being </a:t>
            </a:r>
            <a:r>
              <a:rPr lang="en-GB" altLang="en-US" sz="3600" b="1" i="1" u="sng" dirty="0">
                <a:solidFill>
                  <a:schemeClr val="accent2">
                    <a:lumMod val="75000"/>
                  </a:schemeClr>
                </a:solidFill>
              </a:rPr>
              <a:t>WELCOMED</a:t>
            </a:r>
          </a:p>
        </p:txBody>
      </p:sp>
    </p:spTree>
    <p:extLst>
      <p:ext uri="{BB962C8B-B14F-4D97-AF65-F5344CB8AC3E}">
        <p14:creationId xmlns:p14="http://schemas.microsoft.com/office/powerpoint/2010/main" val="1631632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509" y="260649"/>
            <a:ext cx="11534502" cy="5865515"/>
          </a:xfrm>
        </p:spPr>
        <p:txBody>
          <a:bodyPr>
            <a:noAutofit/>
          </a:bodyPr>
          <a:lstStyle/>
          <a:p>
            <a:pPr marL="0" indent="0" algn="ctr">
              <a:buNone/>
            </a:pPr>
            <a:r>
              <a:rPr lang="en-GB" sz="4000" dirty="0"/>
              <a:t>Baptism usually takes place as part of the mass or service, and is performed by the priest.</a:t>
            </a:r>
          </a:p>
          <a:p>
            <a:pPr marL="0" indent="0" algn="ctr">
              <a:buNone/>
            </a:pPr>
            <a:endParaRPr lang="en-GB" sz="4000" dirty="0"/>
          </a:p>
          <a:p>
            <a:pPr marL="0" indent="0" algn="ctr">
              <a:buNone/>
            </a:pPr>
            <a:r>
              <a:rPr lang="en-GB" sz="4000" dirty="0"/>
              <a:t>The child’s parents, and sometimes special friends called ‘Godparents’, are called to make promises to God</a:t>
            </a:r>
          </a:p>
          <a:p>
            <a:pPr marL="0" indent="0" algn="ctr">
              <a:buNone/>
            </a:pPr>
            <a:endParaRPr lang="en-GB" sz="4000" dirty="0"/>
          </a:p>
          <a:p>
            <a:pPr marL="0" indent="0" algn="ctr">
              <a:buNone/>
            </a:pPr>
            <a:r>
              <a:rPr lang="en-GB" sz="4000" dirty="0"/>
              <a:t>These promises are to God that they will raise their child as a Christian and to believe in Jesus and follow his teachings</a:t>
            </a:r>
          </a:p>
        </p:txBody>
      </p:sp>
    </p:spTree>
    <p:extLst>
      <p:ext uri="{BB962C8B-B14F-4D97-AF65-F5344CB8AC3E}">
        <p14:creationId xmlns:p14="http://schemas.microsoft.com/office/powerpoint/2010/main" val="34498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94" y="87912"/>
            <a:ext cx="8229600" cy="1143000"/>
          </a:xfrm>
        </p:spPr>
        <p:txBody>
          <a:bodyPr>
            <a:normAutofit/>
          </a:bodyPr>
          <a:lstStyle/>
          <a:p>
            <a:r>
              <a:rPr lang="en-GB" sz="5400" b="1" i="1" u="sng" dirty="0"/>
              <a:t>What happens?</a:t>
            </a:r>
          </a:p>
        </p:txBody>
      </p:sp>
      <p:sp>
        <p:nvSpPr>
          <p:cNvPr id="3" name="Content Placeholder 2"/>
          <p:cNvSpPr>
            <a:spLocks noGrp="1"/>
          </p:cNvSpPr>
          <p:nvPr>
            <p:ph idx="1"/>
          </p:nvPr>
        </p:nvSpPr>
        <p:spPr>
          <a:xfrm>
            <a:off x="235131" y="1196753"/>
            <a:ext cx="11756571" cy="4929411"/>
          </a:xfrm>
        </p:spPr>
        <p:txBody>
          <a:bodyPr>
            <a:normAutofit/>
          </a:bodyPr>
          <a:lstStyle/>
          <a:p>
            <a:pPr marL="0" indent="0" algn="ctr">
              <a:buNone/>
            </a:pPr>
            <a:r>
              <a:rPr lang="en-GB" sz="4000" b="1" dirty="0" smtClean="0">
                <a:latin typeface="+mj-lt"/>
              </a:rPr>
              <a:t>In some Churches, the parents and godparents stand near the font. The font is a special basin which contains holy water. </a:t>
            </a:r>
            <a:endParaRPr lang="en-GB" sz="4000" b="1" dirty="0"/>
          </a:p>
        </p:txBody>
      </p:sp>
      <p:pic>
        <p:nvPicPr>
          <p:cNvPr id="4098" name="Picture 2" descr="http://www.shccwv.us/tour/images-large/BaptismalFon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794" y="2982916"/>
            <a:ext cx="49911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583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4528552"/>
            <a:ext cx="11704319" cy="1972816"/>
          </a:xfrm>
        </p:spPr>
        <p:txBody>
          <a:bodyPr>
            <a:noAutofit/>
          </a:bodyPr>
          <a:lstStyle/>
          <a:p>
            <a:pPr marL="0" indent="0" algn="ctr">
              <a:buNone/>
            </a:pPr>
            <a:r>
              <a:rPr lang="en-GB" sz="4000" dirty="0"/>
              <a:t>The priest will use the water from the font to pour onto the baby’s forehead.  As they do this, they say </a:t>
            </a:r>
            <a:r>
              <a:rPr lang="en-GB" sz="4000" i="1" dirty="0"/>
              <a:t>“I baptise you in the name of the Father, and of the Son and of the Holy Spirit.”</a:t>
            </a:r>
          </a:p>
          <a:p>
            <a:pPr marL="0" indent="0" algn="ctr">
              <a:buNone/>
            </a:pPr>
            <a:endParaRPr lang="en-GB" sz="4000" dirty="0"/>
          </a:p>
        </p:txBody>
      </p:sp>
      <p:pic>
        <p:nvPicPr>
          <p:cNvPr id="5122" name="Picture 2" descr="http://www.erdingtonabbey.co.uk/eacontent/uploads/2013/05/baptism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885" y="188966"/>
            <a:ext cx="6252227" cy="414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311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070" y="188640"/>
            <a:ext cx="11782696" cy="4351338"/>
          </a:xfrm>
        </p:spPr>
        <p:txBody>
          <a:bodyPr>
            <a:normAutofit/>
          </a:bodyPr>
          <a:lstStyle/>
          <a:p>
            <a:pPr marL="0" indent="0" algn="ctr">
              <a:buNone/>
            </a:pPr>
            <a:r>
              <a:rPr lang="en-GB" sz="4400" b="1" dirty="0"/>
              <a:t>Other Churches prefer to perform adult (or believer’s) baptisms </a:t>
            </a:r>
          </a:p>
        </p:txBody>
      </p:sp>
      <p:pic>
        <p:nvPicPr>
          <p:cNvPr id="1026" name="Picture 2" descr="http://www.orthphoto.net/photo/201008/57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30" y="1684456"/>
            <a:ext cx="5946225" cy="445124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rot="255615">
            <a:off x="6533452" y="2432852"/>
            <a:ext cx="5659277" cy="3984171"/>
            <a:chOff x="5508104" y="4365105"/>
            <a:chExt cx="3342221" cy="2232247"/>
          </a:xfrm>
          <a:solidFill>
            <a:schemeClr val="accent4">
              <a:lumMod val="20000"/>
              <a:lumOff val="80000"/>
            </a:schemeClr>
          </a:solidFill>
        </p:grpSpPr>
        <p:sp>
          <p:nvSpPr>
            <p:cNvPr id="4" name="Cloud Callout 3"/>
            <p:cNvSpPr/>
            <p:nvPr/>
          </p:nvSpPr>
          <p:spPr>
            <a:xfrm>
              <a:off x="5508104" y="4365105"/>
              <a:ext cx="3342221" cy="2232247"/>
            </a:xfrm>
            <a:prstGeom prst="cloudCallout">
              <a:avLst>
                <a:gd name="adj1" fmla="val 52590"/>
                <a:gd name="adj2" fmla="val 5497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5" name="Content Placeholder 2"/>
            <p:cNvSpPr txBox="1">
              <a:spLocks/>
            </p:cNvSpPr>
            <p:nvPr/>
          </p:nvSpPr>
          <p:spPr>
            <a:xfrm rot="21344385">
              <a:off x="6051509" y="4715849"/>
              <a:ext cx="2255410" cy="1530758"/>
            </a:xfrm>
            <a:prstGeom prst="rect">
              <a:avLst/>
            </a:prstGeom>
            <a:no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3600" dirty="0"/>
                <a:t>Why do you think some Churches prefer to baptise adults, rather than children?</a:t>
              </a:r>
            </a:p>
          </p:txBody>
        </p:sp>
      </p:grpSp>
    </p:spTree>
    <p:extLst>
      <p:ext uri="{BB962C8B-B14F-4D97-AF65-F5344CB8AC3E}">
        <p14:creationId xmlns:p14="http://schemas.microsoft.com/office/powerpoint/2010/main" val="1982099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66" y="0"/>
            <a:ext cx="7886700" cy="1325563"/>
          </a:xfrm>
        </p:spPr>
        <p:txBody>
          <a:bodyPr>
            <a:normAutofit/>
          </a:bodyPr>
          <a:lstStyle/>
          <a:p>
            <a:r>
              <a:rPr lang="en-GB" sz="5400" b="1" i="1" u="sng" dirty="0"/>
              <a:t>Why water?</a:t>
            </a:r>
          </a:p>
        </p:txBody>
      </p:sp>
      <p:sp>
        <p:nvSpPr>
          <p:cNvPr id="3" name="Content Placeholder 2"/>
          <p:cNvSpPr>
            <a:spLocks noGrp="1"/>
          </p:cNvSpPr>
          <p:nvPr>
            <p:ph idx="1"/>
          </p:nvPr>
        </p:nvSpPr>
        <p:spPr>
          <a:xfrm>
            <a:off x="117567" y="1155136"/>
            <a:ext cx="11913324" cy="4351338"/>
          </a:xfrm>
        </p:spPr>
        <p:txBody>
          <a:bodyPr>
            <a:normAutofit/>
          </a:bodyPr>
          <a:lstStyle/>
          <a:p>
            <a:pPr marL="0" indent="0" algn="ctr">
              <a:buNone/>
            </a:pPr>
            <a:r>
              <a:rPr lang="en-GB" sz="3600" dirty="0" smtClean="0"/>
              <a:t>The water is used to symbolise the washing away of our </a:t>
            </a:r>
            <a:r>
              <a:rPr lang="en-GB" sz="3600" b="1" u="sng" dirty="0" smtClean="0"/>
              <a:t>original sin</a:t>
            </a:r>
            <a:r>
              <a:rPr lang="en-GB" sz="3600" dirty="0" smtClean="0"/>
              <a:t>.  If an adult is baptised it is used to symbolise the washing away of our old life, and mark the beginning of our new life as a Christian</a:t>
            </a:r>
          </a:p>
          <a:p>
            <a:pPr marL="0" indent="0">
              <a:buNone/>
            </a:pPr>
            <a:endParaRPr lang="en-GB" sz="3600" dirty="0"/>
          </a:p>
          <a:p>
            <a:pPr marL="0" indent="0" algn="ctr">
              <a:buNone/>
            </a:pPr>
            <a:endParaRPr lang="en-GB" sz="3600" dirty="0"/>
          </a:p>
        </p:txBody>
      </p:sp>
      <p:pic>
        <p:nvPicPr>
          <p:cNvPr id="5" name="Picture 4"/>
          <p:cNvPicPr>
            <a:picLocks noChangeAspect="1"/>
          </p:cNvPicPr>
          <p:nvPr/>
        </p:nvPicPr>
        <p:blipFill>
          <a:blip r:embed="rId2"/>
          <a:stretch>
            <a:fillRect/>
          </a:stretch>
        </p:blipFill>
        <p:spPr>
          <a:xfrm>
            <a:off x="7521088" y="3330805"/>
            <a:ext cx="3961163" cy="3382833"/>
          </a:xfrm>
          <a:prstGeom prst="rect">
            <a:avLst/>
          </a:prstGeom>
        </p:spPr>
      </p:pic>
      <p:pic>
        <p:nvPicPr>
          <p:cNvPr id="8" name="Picture 7"/>
          <p:cNvPicPr>
            <a:picLocks noChangeAspect="1"/>
          </p:cNvPicPr>
          <p:nvPr/>
        </p:nvPicPr>
        <p:blipFill>
          <a:blip r:embed="rId3"/>
          <a:stretch>
            <a:fillRect/>
          </a:stretch>
        </p:blipFill>
        <p:spPr>
          <a:xfrm>
            <a:off x="406531" y="3226263"/>
            <a:ext cx="3381697" cy="3487375"/>
          </a:xfrm>
          <a:prstGeom prst="rect">
            <a:avLst/>
          </a:prstGeom>
        </p:spPr>
      </p:pic>
      <p:pic>
        <p:nvPicPr>
          <p:cNvPr id="9" name="Picture 8"/>
          <p:cNvPicPr>
            <a:picLocks noChangeAspect="1"/>
          </p:cNvPicPr>
          <p:nvPr/>
        </p:nvPicPr>
        <p:blipFill>
          <a:blip r:embed="rId4"/>
          <a:stretch>
            <a:fillRect/>
          </a:stretch>
        </p:blipFill>
        <p:spPr>
          <a:xfrm>
            <a:off x="4211122" y="3615089"/>
            <a:ext cx="2887071" cy="2709722"/>
          </a:xfrm>
          <a:prstGeom prst="rect">
            <a:avLst/>
          </a:prstGeom>
        </p:spPr>
      </p:pic>
    </p:spTree>
    <p:extLst>
      <p:ext uri="{BB962C8B-B14F-4D97-AF65-F5344CB8AC3E}">
        <p14:creationId xmlns:p14="http://schemas.microsoft.com/office/powerpoint/2010/main" val="1383241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85" y="298855"/>
            <a:ext cx="7886700" cy="1325563"/>
          </a:xfrm>
        </p:spPr>
        <p:txBody>
          <a:bodyPr/>
          <a:lstStyle/>
          <a:p>
            <a:r>
              <a:rPr lang="en-GB" b="1" u="sng" dirty="0" smtClean="0">
                <a:latin typeface="Candara" panose="020E0502030303020204" pitchFamily="34" charset="0"/>
              </a:rPr>
              <a:t>Candle</a:t>
            </a:r>
            <a:endParaRPr lang="en-GB" b="1" u="sng" dirty="0">
              <a:latin typeface="Candara" panose="020E0502030303020204" pitchFamily="34" charset="0"/>
            </a:endParaRPr>
          </a:p>
        </p:txBody>
      </p:sp>
      <p:sp>
        <p:nvSpPr>
          <p:cNvPr id="3" name="Content Placeholder 2"/>
          <p:cNvSpPr>
            <a:spLocks noGrp="1"/>
          </p:cNvSpPr>
          <p:nvPr>
            <p:ph idx="1"/>
          </p:nvPr>
        </p:nvSpPr>
        <p:spPr>
          <a:xfrm>
            <a:off x="117566" y="1556792"/>
            <a:ext cx="11887200" cy="4351338"/>
          </a:xfrm>
        </p:spPr>
        <p:txBody>
          <a:bodyPr>
            <a:normAutofit/>
          </a:bodyPr>
          <a:lstStyle/>
          <a:p>
            <a:pPr marL="0" indent="0" algn="ctr">
              <a:buNone/>
            </a:pPr>
            <a:r>
              <a:rPr lang="en-GB" sz="3600" dirty="0"/>
              <a:t>In some Christian churches, newly baptised babies or adults will be given a special baptism candle.</a:t>
            </a:r>
          </a:p>
          <a:p>
            <a:pPr marL="0" indent="0" algn="ctr">
              <a:buNone/>
            </a:pPr>
            <a:endParaRPr lang="en-GB" sz="3600" dirty="0"/>
          </a:p>
          <a:p>
            <a:pPr marL="0" indent="0" algn="ctr">
              <a:buNone/>
            </a:pPr>
            <a:r>
              <a:rPr lang="en-GB" sz="3600" dirty="0"/>
              <a:t>This symbolises Jesus as the light of the world, and the light of Jesus in your new life as a Christian.</a:t>
            </a:r>
          </a:p>
        </p:txBody>
      </p:sp>
      <p:pic>
        <p:nvPicPr>
          <p:cNvPr id="4" name="Picture 9" descr="BC-03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973" y="4527904"/>
            <a:ext cx="705321" cy="210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108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50" y="0"/>
            <a:ext cx="10515600" cy="1325563"/>
          </a:xfrm>
        </p:spPr>
        <p:txBody>
          <a:bodyPr>
            <a:normAutofit/>
          </a:bodyPr>
          <a:lstStyle/>
          <a:p>
            <a:pPr algn="ctr"/>
            <a:r>
              <a:rPr lang="en-US" sz="4800" b="1" u="sng" dirty="0"/>
              <a:t>Infant or believer’s baptism?</a:t>
            </a:r>
          </a:p>
        </p:txBody>
      </p:sp>
      <p:sp>
        <p:nvSpPr>
          <p:cNvPr id="3" name="Content Placeholder 2"/>
          <p:cNvSpPr>
            <a:spLocks noGrp="1"/>
          </p:cNvSpPr>
          <p:nvPr>
            <p:ph sz="half" idx="1"/>
          </p:nvPr>
        </p:nvSpPr>
        <p:spPr>
          <a:xfrm>
            <a:off x="117567" y="1600201"/>
            <a:ext cx="5921284" cy="4727574"/>
          </a:xfrm>
          <a:solidFill>
            <a:schemeClr val="accent4">
              <a:lumMod val="40000"/>
              <a:lumOff val="60000"/>
            </a:schemeClr>
          </a:solidFill>
        </p:spPr>
        <p:txBody>
          <a:bodyPr>
            <a:noAutofit/>
          </a:bodyPr>
          <a:lstStyle/>
          <a:p>
            <a:pPr marL="0" indent="0" algn="ctr">
              <a:lnSpc>
                <a:spcPct val="100000"/>
              </a:lnSpc>
              <a:spcBef>
                <a:spcPts val="0"/>
              </a:spcBef>
              <a:buNone/>
              <a:defRPr/>
            </a:pPr>
            <a:r>
              <a:rPr lang="en-US" sz="3200" b="1" u="sng" dirty="0"/>
              <a:t>Infant</a:t>
            </a:r>
          </a:p>
          <a:p>
            <a:pPr marL="0" indent="0">
              <a:lnSpc>
                <a:spcPct val="100000"/>
              </a:lnSpc>
              <a:spcBef>
                <a:spcPts val="0"/>
              </a:spcBef>
              <a:buNone/>
              <a:defRPr/>
            </a:pPr>
            <a:endParaRPr lang="en-US" sz="1050" b="1" u="sng" dirty="0"/>
          </a:p>
          <a:p>
            <a:pPr>
              <a:lnSpc>
                <a:spcPct val="100000"/>
              </a:lnSpc>
              <a:spcBef>
                <a:spcPts val="0"/>
              </a:spcBef>
            </a:pPr>
            <a:r>
              <a:rPr lang="en-US" sz="2400" dirty="0"/>
              <a:t>Catholic, Orthodox, Anglican, Methodist churches practice infant baptism</a:t>
            </a:r>
          </a:p>
          <a:p>
            <a:pPr>
              <a:lnSpc>
                <a:spcPct val="100000"/>
              </a:lnSpc>
              <a:spcBef>
                <a:spcPts val="0"/>
              </a:spcBef>
            </a:pPr>
            <a:r>
              <a:rPr lang="en-US" sz="2400" dirty="0"/>
              <a:t>Everyone is a descendant of Adam &amp; Eve, who committed the first sin</a:t>
            </a:r>
          </a:p>
          <a:p>
            <a:pPr>
              <a:lnSpc>
                <a:spcPct val="100000"/>
              </a:lnSpc>
              <a:spcBef>
                <a:spcPts val="0"/>
              </a:spcBef>
            </a:pPr>
            <a:r>
              <a:rPr lang="en-US" sz="2400" dirty="0"/>
              <a:t>Infant baptism removes this ‘</a:t>
            </a:r>
            <a:r>
              <a:rPr lang="en-US" sz="2400" b="1" dirty="0"/>
              <a:t>original sin</a:t>
            </a:r>
            <a:r>
              <a:rPr lang="en-US" sz="2400" dirty="0"/>
              <a:t>’</a:t>
            </a:r>
          </a:p>
          <a:p>
            <a:pPr>
              <a:lnSpc>
                <a:spcPct val="100000"/>
              </a:lnSpc>
              <a:spcBef>
                <a:spcPts val="0"/>
              </a:spcBef>
            </a:pPr>
            <a:r>
              <a:rPr lang="en-US" sz="2400" dirty="0"/>
              <a:t>The child is welcomed into the Church </a:t>
            </a:r>
          </a:p>
          <a:p>
            <a:pPr>
              <a:lnSpc>
                <a:spcPct val="100000"/>
              </a:lnSpc>
              <a:spcBef>
                <a:spcPts val="0"/>
              </a:spcBef>
            </a:pPr>
            <a:r>
              <a:rPr lang="en-US" sz="2400" dirty="0"/>
              <a:t>The parents thank God for their new baby</a:t>
            </a:r>
          </a:p>
          <a:p>
            <a:pPr>
              <a:lnSpc>
                <a:spcPct val="100000"/>
              </a:lnSpc>
              <a:spcBef>
                <a:spcPts val="0"/>
              </a:spcBef>
            </a:pPr>
            <a:r>
              <a:rPr lang="en-US" sz="2400" dirty="0"/>
              <a:t>Usually takes place in a font, with parents and god-parents present</a:t>
            </a:r>
          </a:p>
        </p:txBody>
      </p:sp>
      <p:sp>
        <p:nvSpPr>
          <p:cNvPr id="4" name="Content Placeholder 3"/>
          <p:cNvSpPr>
            <a:spLocks noGrp="1"/>
          </p:cNvSpPr>
          <p:nvPr>
            <p:ph sz="half" idx="2"/>
          </p:nvPr>
        </p:nvSpPr>
        <p:spPr>
          <a:xfrm>
            <a:off x="6153149" y="1600201"/>
            <a:ext cx="5903867" cy="5140233"/>
          </a:xfrm>
          <a:solidFill>
            <a:schemeClr val="accent6">
              <a:lumMod val="40000"/>
              <a:lumOff val="60000"/>
            </a:schemeClr>
          </a:solidFill>
        </p:spPr>
        <p:txBody>
          <a:bodyPr>
            <a:noAutofit/>
          </a:bodyPr>
          <a:lstStyle/>
          <a:p>
            <a:pPr marL="0" indent="0" algn="ctr">
              <a:lnSpc>
                <a:spcPct val="100000"/>
              </a:lnSpc>
              <a:spcBef>
                <a:spcPts val="0"/>
              </a:spcBef>
              <a:buNone/>
              <a:defRPr/>
            </a:pPr>
            <a:r>
              <a:rPr lang="en-US" b="1" u="sng" dirty="0" smtClean="0"/>
              <a:t>Believer’s</a:t>
            </a:r>
            <a:endParaRPr lang="en-US" sz="1000" dirty="0"/>
          </a:p>
          <a:p>
            <a:pPr>
              <a:lnSpc>
                <a:spcPct val="100000"/>
              </a:lnSpc>
              <a:spcBef>
                <a:spcPts val="0"/>
              </a:spcBef>
            </a:pPr>
            <a:r>
              <a:rPr lang="en-US" sz="2400" dirty="0"/>
              <a:t>Baptist and Pentecostal Churches practice adult baptism</a:t>
            </a:r>
          </a:p>
          <a:p>
            <a:pPr>
              <a:lnSpc>
                <a:spcPct val="100000"/>
              </a:lnSpc>
              <a:spcBef>
                <a:spcPts val="0"/>
              </a:spcBef>
            </a:pPr>
            <a:r>
              <a:rPr lang="en-US" sz="2400" dirty="0"/>
              <a:t>Some Christians argue that a baby is too young to understand the meaning of baptism</a:t>
            </a:r>
          </a:p>
          <a:p>
            <a:pPr>
              <a:lnSpc>
                <a:spcPct val="100000"/>
              </a:lnSpc>
              <a:spcBef>
                <a:spcPts val="0"/>
              </a:spcBef>
            </a:pPr>
            <a:r>
              <a:rPr lang="en-US" sz="2400" dirty="0"/>
              <a:t>You should wait until you are old enough to come to a mature decision about your faith</a:t>
            </a:r>
          </a:p>
          <a:p>
            <a:pPr>
              <a:lnSpc>
                <a:spcPct val="100000"/>
              </a:lnSpc>
              <a:spcBef>
                <a:spcPts val="0"/>
              </a:spcBef>
            </a:pPr>
            <a:r>
              <a:rPr lang="en-US" sz="2400" dirty="0"/>
              <a:t>Baptism itself does not ’save’ a person (like infant baptism), it is someone’s conversion to living a life dedicated to Jesus that is important</a:t>
            </a:r>
          </a:p>
          <a:p>
            <a:pPr>
              <a:lnSpc>
                <a:spcPct val="100000"/>
              </a:lnSpc>
              <a:spcBef>
                <a:spcPts val="0"/>
              </a:spcBef>
            </a:pPr>
            <a:r>
              <a:rPr lang="en-US" sz="2400" dirty="0"/>
              <a:t>Involves a full immersion in a pool</a:t>
            </a:r>
          </a:p>
        </p:txBody>
      </p:sp>
    </p:spTree>
    <p:extLst>
      <p:ext uri="{BB962C8B-B14F-4D97-AF65-F5344CB8AC3E}">
        <p14:creationId xmlns:p14="http://schemas.microsoft.com/office/powerpoint/2010/main" val="1676439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stmarysalton.com/pictures/y_holy_eucharist.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35492" y="2348881"/>
            <a:ext cx="7772400" cy="1470025"/>
          </a:xfrm>
        </p:spPr>
        <p:txBody>
          <a:bodyPr>
            <a:normAutofit/>
          </a:bodyPr>
          <a:lstStyle/>
          <a:p>
            <a:r>
              <a:rPr lang="en-GB" sz="6600" dirty="0">
                <a:latin typeface="Papyrus" pitchFamily="66" charset="0"/>
              </a:rPr>
              <a:t>The Eucharist</a:t>
            </a:r>
          </a:p>
        </p:txBody>
      </p:sp>
      <p:sp>
        <p:nvSpPr>
          <p:cNvPr id="3" name="TextBox 2"/>
          <p:cNvSpPr txBox="1"/>
          <p:nvPr/>
        </p:nvSpPr>
        <p:spPr>
          <a:xfrm>
            <a:off x="2913017" y="4036423"/>
            <a:ext cx="6583680" cy="523220"/>
          </a:xfrm>
          <a:prstGeom prst="rect">
            <a:avLst/>
          </a:prstGeom>
          <a:noFill/>
        </p:spPr>
        <p:txBody>
          <a:bodyPr wrap="square" rtlCol="0">
            <a:spAutoFit/>
          </a:bodyPr>
          <a:lstStyle/>
          <a:p>
            <a:pPr algn="ctr"/>
            <a:r>
              <a:rPr lang="en-US" sz="2800" b="1" dirty="0" smtClean="0"/>
              <a:t>From a Greek word meaning </a:t>
            </a:r>
            <a:r>
              <a:rPr lang="en-US" sz="2800" b="1" smtClean="0"/>
              <a:t>‘thanksgiving’</a:t>
            </a:r>
            <a:endParaRPr lang="en-US" sz="2800" b="1"/>
          </a:p>
        </p:txBody>
      </p:sp>
      <p:sp>
        <p:nvSpPr>
          <p:cNvPr id="5" name="TextBox 4"/>
          <p:cNvSpPr txBox="1"/>
          <p:nvPr/>
        </p:nvSpPr>
        <p:spPr>
          <a:xfrm>
            <a:off x="8028869" y="5581412"/>
            <a:ext cx="3958046" cy="954107"/>
          </a:xfrm>
          <a:prstGeom prst="rect">
            <a:avLst/>
          </a:prstGeom>
          <a:solidFill>
            <a:schemeClr val="accent4">
              <a:lumMod val="20000"/>
              <a:lumOff val="80000"/>
            </a:schemeClr>
          </a:solidFill>
        </p:spPr>
        <p:txBody>
          <a:bodyPr wrap="square" rtlCol="0">
            <a:spAutoFit/>
          </a:bodyPr>
          <a:lstStyle/>
          <a:p>
            <a:pPr algn="ctr"/>
            <a:r>
              <a:rPr lang="en-US" sz="2800" b="1" smtClean="0"/>
              <a:t>What are Christians thankful for?</a:t>
            </a:r>
            <a:endParaRPr lang="en-US" sz="2800" b="1"/>
          </a:p>
        </p:txBody>
      </p:sp>
      <p:cxnSp>
        <p:nvCxnSpPr>
          <p:cNvPr id="7" name="Straight Arrow Connector 6"/>
          <p:cNvCxnSpPr/>
          <p:nvPr/>
        </p:nvCxnSpPr>
        <p:spPr>
          <a:xfrm flipH="1" flipV="1">
            <a:off x="8556171" y="4589341"/>
            <a:ext cx="1085961" cy="992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2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274638"/>
            <a:ext cx="8928992" cy="1143000"/>
          </a:xfrm>
        </p:spPr>
        <p:txBody>
          <a:bodyPr>
            <a:noAutofit/>
          </a:bodyPr>
          <a:lstStyle/>
          <a:p>
            <a:r>
              <a:rPr lang="en-GB" sz="6000" dirty="0">
                <a:latin typeface="Papyrus" pitchFamily="66" charset="0"/>
              </a:rPr>
              <a:t>Communal : Communion</a:t>
            </a:r>
          </a:p>
        </p:txBody>
      </p:sp>
      <p:sp>
        <p:nvSpPr>
          <p:cNvPr id="3" name="Content Placeholder 2"/>
          <p:cNvSpPr>
            <a:spLocks noGrp="1"/>
          </p:cNvSpPr>
          <p:nvPr>
            <p:ph idx="1"/>
          </p:nvPr>
        </p:nvSpPr>
        <p:spPr>
          <a:xfrm>
            <a:off x="1775520" y="1628800"/>
            <a:ext cx="6840760" cy="676672"/>
          </a:xfrm>
        </p:spPr>
        <p:txBody>
          <a:bodyPr>
            <a:normAutofit/>
          </a:bodyPr>
          <a:lstStyle/>
          <a:p>
            <a:pPr marL="0" indent="0">
              <a:buNone/>
            </a:pPr>
            <a:r>
              <a:rPr lang="en-GB" b="1" i="1" dirty="0" smtClean="0"/>
              <a:t>When</a:t>
            </a:r>
            <a:r>
              <a:rPr lang="en-GB" dirty="0" smtClean="0"/>
              <a:t> do we share meals with others?</a:t>
            </a:r>
            <a:endParaRPr lang="en-GB" dirty="0"/>
          </a:p>
        </p:txBody>
      </p:sp>
      <p:sp>
        <p:nvSpPr>
          <p:cNvPr id="4" name="Content Placeholder 2"/>
          <p:cNvSpPr txBox="1">
            <a:spLocks/>
          </p:cNvSpPr>
          <p:nvPr/>
        </p:nvSpPr>
        <p:spPr>
          <a:xfrm>
            <a:off x="3935760" y="2564904"/>
            <a:ext cx="6408712"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b="1" i="1" dirty="0"/>
              <a:t>Why</a:t>
            </a:r>
            <a:r>
              <a:rPr lang="en-GB" dirty="0"/>
              <a:t> do we share meals with others?</a:t>
            </a:r>
          </a:p>
        </p:txBody>
      </p:sp>
      <p:pic>
        <p:nvPicPr>
          <p:cNvPr id="1026" name="Picture 2" descr="http://www.adventuresofagoodman.com/wp-content/uploads/2012/05/Amritsar-Golden-Temple-Free-Kitchen.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5395" y="4309969"/>
            <a:ext cx="4123530" cy="25480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dbcfaa79b34c8f5dfffa-7d3a62c63519b1618047ef2108473a39.r81.cf2.rackcdn.com/wp-content/uploads/jesus-last-supper-02.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4949" y="3829406"/>
            <a:ext cx="3978915" cy="2413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telegraph.co.uk/multimedia/archive/01788/Family-Christmas-m_1788134b.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03" y="3152734"/>
            <a:ext cx="3950446" cy="24722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4832" y="6365975"/>
            <a:ext cx="5147050" cy="369332"/>
          </a:xfrm>
          <a:prstGeom prst="rect">
            <a:avLst/>
          </a:prstGeom>
        </p:spPr>
        <p:txBody>
          <a:bodyPr wrap="none">
            <a:spAutoFit/>
          </a:bodyPr>
          <a:lstStyle/>
          <a:p>
            <a:r>
              <a:rPr lang="en-US" dirty="0" smtClean="0">
                <a:hlinkClick r:id="rId9"/>
              </a:rPr>
              <a:t>https://www.youtube.com/watch?v=MuxWptcwqUs</a:t>
            </a:r>
            <a:r>
              <a:rPr lang="en-US" dirty="0" smtClean="0"/>
              <a:t> </a:t>
            </a:r>
            <a:endParaRPr lang="en-US" dirty="0"/>
          </a:p>
        </p:txBody>
      </p:sp>
    </p:spTree>
    <p:extLst>
      <p:ext uri="{BB962C8B-B14F-4D97-AF65-F5344CB8AC3E}">
        <p14:creationId xmlns:p14="http://schemas.microsoft.com/office/powerpoint/2010/main" val="10423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61350"/>
            <a:ext cx="10515600" cy="1325563"/>
          </a:xfrm>
        </p:spPr>
        <p:txBody>
          <a:bodyPr/>
          <a:lstStyle/>
          <a:p>
            <a:r>
              <a:rPr lang="en-US" b="1" u="sng" smtClean="0"/>
              <a:t>What do I need to know?</a:t>
            </a:r>
            <a:endParaRPr lang="en-US" b="1" u="sng"/>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5058292"/>
              </p:ext>
            </p:extLst>
          </p:nvPr>
        </p:nvGraphicFramePr>
        <p:xfrm>
          <a:off x="235527" y="1164213"/>
          <a:ext cx="11693236" cy="5485972"/>
        </p:xfrm>
        <a:graphic>
          <a:graphicData uri="http://schemas.openxmlformats.org/drawingml/2006/table">
            <a:tbl>
              <a:tblPr firstRow="1" firstCol="1" bandRow="1">
                <a:tableStyleId>{5C22544A-7EE6-4342-B048-85BDC9FD1C3A}</a:tableStyleId>
              </a:tblPr>
              <a:tblGrid>
                <a:gridCol w="11693236">
                  <a:extLst>
                    <a:ext uri="{9D8B030D-6E8A-4147-A177-3AD203B41FA5}">
                      <a16:colId xmlns:a16="http://schemas.microsoft.com/office/drawing/2014/main" val="20000"/>
                    </a:ext>
                  </a:extLst>
                </a:gridCol>
              </a:tblGrid>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Liturgical and non-liturgical worship (How do different Christian churches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Formal and informal worship (What is the difference?)</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Bible in worship (How is the Bible used in Christian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Private worship (What are the benefits of private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Prayer, and the Lord’s Prayer (Why is the Lord’s Prayer significant?  Why pray at all?)</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meaning of sacraments (What is a sacrament?)</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5"/>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Baptism – infant and believer’s (Why do Christians have different beliefs about when a person should be baptised?)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6"/>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Eucharist in Catholicism (What is the sacrament of Holy Communion, and why is it important?)</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Eucharist in the Church of England (How do C of E beliefs about the Eucharist differ from Catholic beliefs?)</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Lourdes (Why is Lourdes a place of pilgrimage for Christians today?)</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role of the Church in the local community, including food banks and street pastors (Why does the Church provide these things?)</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importance of the ‘worldwide Church’ in working for reconciliation</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How Christian Churches respond to persecution (How do they help?)</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work of one Christian charity (</a:t>
                      </a:r>
                      <a:r>
                        <a:rPr lang="en-GB" sz="1600" dirty="0" err="1">
                          <a:solidFill>
                            <a:schemeClr val="tx1"/>
                          </a:solidFill>
                          <a:effectLst/>
                        </a:rPr>
                        <a:t>Tearfund</a:t>
                      </a:r>
                      <a:r>
                        <a:rPr lang="en-GB" sz="1600" dirty="0">
                          <a:solidFill>
                            <a:schemeClr val="tx1"/>
                          </a:solidFill>
                          <a:effectLst/>
                        </a:rPr>
                        <a:t>, Christian Aid, CAFOD)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788362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42" y="78063"/>
            <a:ext cx="8229600" cy="1143000"/>
          </a:xfrm>
        </p:spPr>
        <p:txBody>
          <a:bodyPr>
            <a:noAutofit/>
          </a:bodyPr>
          <a:lstStyle/>
          <a:p>
            <a:r>
              <a:rPr lang="en-GB" sz="8000" dirty="0">
                <a:latin typeface="Papyrus" pitchFamily="66" charset="0"/>
              </a:rPr>
              <a:t>Passover</a:t>
            </a:r>
          </a:p>
        </p:txBody>
      </p:sp>
      <p:pic>
        <p:nvPicPr>
          <p:cNvPr id="2050" name="Picture 2" descr="http://carlaspathways.files.wordpress.com/2008/04/memoria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555" y="1064309"/>
            <a:ext cx="8592889" cy="563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16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8194" name="Picture 2" descr="http://www.afn.org/~afn52344/lamb.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937" y="-16420"/>
            <a:ext cx="7001692" cy="6896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607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1" y="-156437"/>
            <a:ext cx="11965577" cy="1750105"/>
          </a:xfrm>
        </p:spPr>
        <p:txBody>
          <a:bodyPr>
            <a:normAutofit/>
          </a:bodyPr>
          <a:lstStyle/>
          <a:p>
            <a:pPr algn="ctr"/>
            <a:r>
              <a:rPr lang="en-GB" i="1" dirty="0" smtClean="0">
                <a:latin typeface="Papyrus" pitchFamily="66" charset="0"/>
              </a:rPr>
              <a:t>“</a:t>
            </a:r>
            <a:r>
              <a:rPr lang="en-GB" sz="5300" i="1" dirty="0">
                <a:latin typeface="Papyrus" pitchFamily="66" charset="0"/>
              </a:rPr>
              <a:t>Do this in remembrance </a:t>
            </a:r>
            <a:r>
              <a:rPr lang="en-GB" sz="5300" i="1">
                <a:latin typeface="Papyrus" pitchFamily="66" charset="0"/>
              </a:rPr>
              <a:t>of </a:t>
            </a:r>
            <a:r>
              <a:rPr lang="en-GB" sz="5300" i="1" smtClean="0">
                <a:latin typeface="Papyrus" pitchFamily="66" charset="0"/>
              </a:rPr>
              <a:t>me” </a:t>
            </a:r>
            <a:r>
              <a:rPr lang="en-GB" sz="2200" i="1" smtClean="0"/>
              <a:t>1 </a:t>
            </a:r>
            <a:r>
              <a:rPr lang="en-GB" sz="2200" i="1" dirty="0"/>
              <a:t>Corinthians 11:24</a:t>
            </a:r>
            <a:endParaRPr lang="en-GB" sz="2700" i="1" dirty="0"/>
          </a:p>
        </p:txBody>
      </p:sp>
      <p:sp>
        <p:nvSpPr>
          <p:cNvPr id="3" name="Content Placeholder 2"/>
          <p:cNvSpPr>
            <a:spLocks noGrp="1"/>
          </p:cNvSpPr>
          <p:nvPr>
            <p:ph idx="1"/>
          </p:nvPr>
        </p:nvSpPr>
        <p:spPr/>
        <p:txBody>
          <a:bodyPr/>
          <a:lstStyle/>
          <a:p>
            <a:endParaRPr lang="en-GB"/>
          </a:p>
        </p:txBody>
      </p:sp>
      <p:pic>
        <p:nvPicPr>
          <p:cNvPr id="4098" name="Picture 2" descr="http://upload.wikimedia.org/wikipedia/commons/d/de/SG_NT_The_Last_Supper_Lippo_Memmi.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9780" y="1203714"/>
            <a:ext cx="8592438" cy="559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998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Papyrus" pitchFamily="66" charset="0"/>
              </a:rPr>
              <a:t>One Christ : One Church</a:t>
            </a:r>
          </a:p>
        </p:txBody>
      </p:sp>
      <p:sp>
        <p:nvSpPr>
          <p:cNvPr id="3" name="Content Placeholder 2"/>
          <p:cNvSpPr>
            <a:spLocks noGrp="1"/>
          </p:cNvSpPr>
          <p:nvPr>
            <p:ph idx="1"/>
          </p:nvPr>
        </p:nvSpPr>
        <p:spPr>
          <a:xfrm>
            <a:off x="1981200" y="1600200"/>
            <a:ext cx="8291264" cy="4997152"/>
          </a:xfrm>
        </p:spPr>
        <p:txBody>
          <a:bodyPr>
            <a:normAutofit/>
          </a:bodyPr>
          <a:lstStyle/>
          <a:p>
            <a:pPr marL="0" indent="0" algn="ctr">
              <a:buNone/>
            </a:pPr>
            <a:r>
              <a:rPr lang="en-GB" sz="3600" i="1" dirty="0"/>
              <a:t>“Is not the cup of thanksgiving for which we give thanks a </a:t>
            </a:r>
            <a:r>
              <a:rPr lang="en-GB" sz="3600" b="1" i="1" dirty="0"/>
              <a:t>participation</a:t>
            </a:r>
            <a:r>
              <a:rPr lang="en-GB" sz="3600" i="1" dirty="0"/>
              <a:t> in the blood of Christ?  And is not the bread that we break a </a:t>
            </a:r>
            <a:r>
              <a:rPr lang="en-GB" sz="3600" b="1" i="1" dirty="0"/>
              <a:t>participation</a:t>
            </a:r>
            <a:r>
              <a:rPr lang="en-GB" sz="3600" i="1" dirty="0"/>
              <a:t> in the body of Christ?  Because there is one loaf, we, who are many, are one body, for we all share one loaf”</a:t>
            </a:r>
          </a:p>
          <a:p>
            <a:pPr marL="0" indent="0" algn="ctr">
              <a:buNone/>
            </a:pPr>
            <a:endParaRPr lang="en-GB" sz="1800" i="1" dirty="0"/>
          </a:p>
          <a:p>
            <a:pPr marL="0" indent="0" algn="ctr">
              <a:buNone/>
            </a:pPr>
            <a:r>
              <a:rPr lang="en-GB" sz="2400" dirty="0"/>
              <a:t>1 Corinthians 10:16-17</a:t>
            </a:r>
          </a:p>
        </p:txBody>
      </p:sp>
    </p:spTree>
    <p:extLst>
      <p:ext uri="{BB962C8B-B14F-4D97-AF65-F5344CB8AC3E}">
        <p14:creationId xmlns:p14="http://schemas.microsoft.com/office/powerpoint/2010/main" val="1097511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6698" y="888276"/>
            <a:ext cx="9745920" cy="4483968"/>
          </a:xfrm>
        </p:spPr>
        <p:txBody>
          <a:bodyPr>
            <a:noAutofit/>
          </a:bodyPr>
          <a:lstStyle/>
          <a:p>
            <a:pPr marL="0" indent="0" algn="ctr">
              <a:buNone/>
            </a:pPr>
            <a:r>
              <a:rPr lang="en-GB" sz="4800" dirty="0"/>
              <a:t>Every time </a:t>
            </a:r>
            <a:r>
              <a:rPr lang="en-GB" sz="4800" dirty="0" smtClean="0"/>
              <a:t>Christians </a:t>
            </a:r>
            <a:r>
              <a:rPr lang="en-GB" sz="4800" dirty="0"/>
              <a:t>receive Holy Communion it </a:t>
            </a:r>
            <a:r>
              <a:rPr lang="en-GB" sz="6600" b="1" dirty="0"/>
              <a:t>unites</a:t>
            </a:r>
            <a:r>
              <a:rPr lang="en-GB" sz="4800" dirty="0"/>
              <a:t> them more deeply with Christ, making them </a:t>
            </a:r>
            <a:r>
              <a:rPr lang="en-GB" sz="6000" b="1" dirty="0"/>
              <a:t>living members </a:t>
            </a:r>
            <a:r>
              <a:rPr lang="en-GB" sz="4800" dirty="0"/>
              <a:t>of the Body of Christ.  It </a:t>
            </a:r>
            <a:r>
              <a:rPr lang="en-GB" sz="4800" dirty="0" smtClean="0"/>
              <a:t>brings the community together in unity, strengthening their commitment to their faith.</a:t>
            </a:r>
            <a:endParaRPr lang="en-GB" sz="4800" dirty="0"/>
          </a:p>
        </p:txBody>
      </p:sp>
    </p:spTree>
    <p:extLst>
      <p:ext uri="{BB962C8B-B14F-4D97-AF65-F5344CB8AC3E}">
        <p14:creationId xmlns:p14="http://schemas.microsoft.com/office/powerpoint/2010/main" val="1552038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036496" cy="1143000"/>
          </a:xfrm>
        </p:spPr>
        <p:txBody>
          <a:bodyPr>
            <a:normAutofit/>
          </a:bodyPr>
          <a:lstStyle/>
          <a:p>
            <a:r>
              <a:rPr lang="en-GB" i="1" dirty="0" smtClean="0">
                <a:latin typeface="Papyrus" pitchFamily="66" charset="0"/>
              </a:rPr>
              <a:t>“I am the way, the truth and the life” </a:t>
            </a:r>
            <a:r>
              <a:rPr lang="en-GB" sz="2800" i="1" dirty="0">
                <a:latin typeface="Papyrus" pitchFamily="66" charset="0"/>
              </a:rPr>
              <a:t> </a:t>
            </a:r>
            <a:r>
              <a:rPr lang="en-GB" sz="2000" i="1" dirty="0"/>
              <a:t>John 14:16</a:t>
            </a:r>
            <a:endParaRPr lang="en-GB" sz="3600" i="1" dirty="0"/>
          </a:p>
        </p:txBody>
      </p:sp>
      <p:sp>
        <p:nvSpPr>
          <p:cNvPr id="3" name="Content Placeholder 2"/>
          <p:cNvSpPr>
            <a:spLocks noGrp="1"/>
          </p:cNvSpPr>
          <p:nvPr>
            <p:ph idx="1"/>
          </p:nvPr>
        </p:nvSpPr>
        <p:spPr>
          <a:xfrm>
            <a:off x="1226408" y="1652451"/>
            <a:ext cx="9631680" cy="4853136"/>
          </a:xfrm>
        </p:spPr>
        <p:txBody>
          <a:bodyPr>
            <a:noAutofit/>
          </a:bodyPr>
          <a:lstStyle/>
          <a:p>
            <a:pPr marL="0" indent="0" algn="ctr">
              <a:buNone/>
            </a:pPr>
            <a:r>
              <a:rPr lang="en-GB" sz="3600" dirty="0" smtClean="0"/>
              <a:t>Holy Eucharist is the sacrament in which Jesus Christ gives his Body and Blood – himself- for us, so that we too might give ourselves to him in love and be united with him in Holy Communion.  In this way Christians are joined with the one Body of Christ, the Church.</a:t>
            </a:r>
          </a:p>
          <a:p>
            <a:pPr marL="0" indent="0" algn="ctr">
              <a:buNone/>
            </a:pPr>
            <a:endParaRPr lang="en-GB" sz="3600" dirty="0" smtClean="0"/>
          </a:p>
          <a:p>
            <a:pPr marL="0" indent="0" algn="ctr">
              <a:buNone/>
            </a:pPr>
            <a:r>
              <a:rPr lang="en-GB" sz="3600" dirty="0" smtClean="0"/>
              <a:t>The Eucharist is the </a:t>
            </a:r>
            <a:r>
              <a:rPr lang="en-GB" sz="3600" b="1" i="1" dirty="0" smtClean="0"/>
              <a:t>“source and summit of the Christian life” </a:t>
            </a:r>
            <a:r>
              <a:rPr lang="mr-IN" sz="3600" i="1" dirty="0" smtClean="0"/>
              <a:t>–</a:t>
            </a:r>
            <a:r>
              <a:rPr lang="en-GB" sz="3600" i="1" dirty="0" smtClean="0"/>
              <a:t> Catechism of the Catholic Church</a:t>
            </a:r>
            <a:endParaRPr lang="en-GB" sz="3600" dirty="0"/>
          </a:p>
        </p:txBody>
      </p:sp>
    </p:spTree>
    <p:extLst>
      <p:ext uri="{BB962C8B-B14F-4D97-AF65-F5344CB8AC3E}">
        <p14:creationId xmlns:p14="http://schemas.microsoft.com/office/powerpoint/2010/main" val="1774239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u="sng" dirty="0"/>
              <a:t>The Eucharistic rite</a:t>
            </a:r>
          </a:p>
        </p:txBody>
      </p:sp>
      <p:sp>
        <p:nvSpPr>
          <p:cNvPr id="3" name="Content Placeholder 2"/>
          <p:cNvSpPr>
            <a:spLocks noGrp="1"/>
          </p:cNvSpPr>
          <p:nvPr>
            <p:ph idx="1"/>
          </p:nvPr>
        </p:nvSpPr>
        <p:spPr>
          <a:xfrm>
            <a:off x="1115515" y="1690688"/>
            <a:ext cx="9960970" cy="5079138"/>
          </a:xfrm>
        </p:spPr>
        <p:txBody>
          <a:bodyPr>
            <a:normAutofit/>
          </a:bodyPr>
          <a:lstStyle/>
          <a:p>
            <a:pPr marL="0" indent="0" algn="ctr">
              <a:buNone/>
            </a:pPr>
            <a:r>
              <a:rPr lang="en-GB" dirty="0" smtClean="0"/>
              <a:t>In Mass, the priest recites the words spoken by Christ at the Last Supper</a:t>
            </a:r>
          </a:p>
          <a:p>
            <a:pPr marL="0" indent="0" algn="ctr">
              <a:buNone/>
            </a:pPr>
            <a:endParaRPr lang="en-GB" dirty="0"/>
          </a:p>
          <a:p>
            <a:pPr marL="0" indent="0" algn="ctr">
              <a:buNone/>
            </a:pPr>
            <a:r>
              <a:rPr lang="en-GB" dirty="0" smtClean="0"/>
              <a:t>The bread and the wine are blessed, and Jesus is present, at that moment, with us.  The bread and wine become the body and blood of Christ.</a:t>
            </a:r>
          </a:p>
          <a:p>
            <a:pPr marL="0" indent="0" algn="ctr">
              <a:buNone/>
            </a:pPr>
            <a:endParaRPr lang="en-GB" dirty="0"/>
          </a:p>
          <a:p>
            <a:pPr marL="0" indent="0" algn="ctr">
              <a:buNone/>
            </a:pPr>
            <a:r>
              <a:rPr lang="en-GB" sz="4400" b="1" dirty="0">
                <a:solidFill>
                  <a:srgbClr val="00B050"/>
                </a:solidFill>
              </a:rPr>
              <a:t>TRANSUBSTANTIATION</a:t>
            </a:r>
          </a:p>
        </p:txBody>
      </p:sp>
      <p:sp>
        <p:nvSpPr>
          <p:cNvPr id="4" name="TextBox 3"/>
          <p:cNvSpPr txBox="1"/>
          <p:nvPr/>
        </p:nvSpPr>
        <p:spPr>
          <a:xfrm>
            <a:off x="7863841" y="504686"/>
            <a:ext cx="4088674" cy="523220"/>
          </a:xfrm>
          <a:prstGeom prst="rect">
            <a:avLst/>
          </a:prstGeom>
          <a:solidFill>
            <a:schemeClr val="accent2">
              <a:lumMod val="60000"/>
              <a:lumOff val="40000"/>
            </a:schemeClr>
          </a:solidFill>
        </p:spPr>
        <p:txBody>
          <a:bodyPr wrap="square" rtlCol="0">
            <a:spAutoFit/>
          </a:bodyPr>
          <a:lstStyle/>
          <a:p>
            <a:pPr algn="ctr"/>
            <a:r>
              <a:rPr lang="en-US" sz="2800" b="1" dirty="0" smtClean="0"/>
              <a:t>Roman </a:t>
            </a:r>
            <a:r>
              <a:rPr lang="en-US" sz="2800" b="1" smtClean="0"/>
              <a:t>Catholic tradition</a:t>
            </a:r>
            <a:endParaRPr lang="en-US" sz="2800" b="1"/>
          </a:p>
        </p:txBody>
      </p:sp>
    </p:spTree>
    <p:extLst>
      <p:ext uri="{BB962C8B-B14F-4D97-AF65-F5344CB8AC3E}">
        <p14:creationId xmlns:p14="http://schemas.microsoft.com/office/powerpoint/2010/main" val="841209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92206" y="3527425"/>
            <a:ext cx="3810000" cy="3175000"/>
          </a:xfrm>
          <a:prstGeom prst="rect">
            <a:avLst/>
          </a:prstGeom>
        </p:spPr>
      </p:pic>
      <p:pic>
        <p:nvPicPr>
          <p:cNvPr id="5" name="Picture 4"/>
          <p:cNvPicPr>
            <a:picLocks noChangeAspect="1"/>
          </p:cNvPicPr>
          <p:nvPr/>
        </p:nvPicPr>
        <p:blipFill rotWithShape="1">
          <a:blip r:embed="rId3"/>
          <a:srcRect l="21826"/>
          <a:stretch/>
        </p:blipFill>
        <p:spPr>
          <a:xfrm>
            <a:off x="4543879" y="3431158"/>
            <a:ext cx="3534269" cy="3014022"/>
          </a:xfrm>
          <a:prstGeom prst="rect">
            <a:avLst/>
          </a:prstGeom>
        </p:spPr>
      </p:pic>
      <p:pic>
        <p:nvPicPr>
          <p:cNvPr id="6" name="Picture 5"/>
          <p:cNvPicPr>
            <a:picLocks noChangeAspect="1"/>
          </p:cNvPicPr>
          <p:nvPr/>
        </p:nvPicPr>
        <p:blipFill>
          <a:blip r:embed="rId4"/>
          <a:stretch>
            <a:fillRect/>
          </a:stretch>
        </p:blipFill>
        <p:spPr>
          <a:xfrm>
            <a:off x="806802" y="109538"/>
            <a:ext cx="2514600" cy="3162300"/>
          </a:xfrm>
          <a:prstGeom prst="rect">
            <a:avLst/>
          </a:prstGeom>
        </p:spPr>
      </p:pic>
      <p:pic>
        <p:nvPicPr>
          <p:cNvPr id="7" name="Picture 6"/>
          <p:cNvPicPr>
            <a:picLocks noChangeAspect="1"/>
          </p:cNvPicPr>
          <p:nvPr/>
        </p:nvPicPr>
        <p:blipFill rotWithShape="1">
          <a:blip r:embed="rId5"/>
          <a:srcRect r="25420"/>
          <a:stretch/>
        </p:blipFill>
        <p:spPr>
          <a:xfrm>
            <a:off x="8284191" y="365125"/>
            <a:ext cx="3461982" cy="2611121"/>
          </a:xfrm>
          <a:prstGeom prst="rect">
            <a:avLst/>
          </a:prstGeom>
        </p:spPr>
      </p:pic>
      <p:pic>
        <p:nvPicPr>
          <p:cNvPr id="8" name="Picture 7"/>
          <p:cNvPicPr>
            <a:picLocks noChangeAspect="1"/>
          </p:cNvPicPr>
          <p:nvPr/>
        </p:nvPicPr>
        <p:blipFill rotWithShape="1">
          <a:blip r:embed="rId6"/>
          <a:srcRect l="19066"/>
          <a:stretch/>
        </p:blipFill>
        <p:spPr>
          <a:xfrm>
            <a:off x="4457950" y="282577"/>
            <a:ext cx="3276099" cy="2693669"/>
          </a:xfrm>
          <a:prstGeom prst="rect">
            <a:avLst/>
          </a:prstGeom>
        </p:spPr>
      </p:pic>
      <p:pic>
        <p:nvPicPr>
          <p:cNvPr id="9" name="Picture 8"/>
          <p:cNvPicPr>
            <a:picLocks noChangeAspect="1"/>
          </p:cNvPicPr>
          <p:nvPr/>
        </p:nvPicPr>
        <p:blipFill>
          <a:blip r:embed="rId7"/>
          <a:stretch>
            <a:fillRect/>
          </a:stretch>
        </p:blipFill>
        <p:spPr>
          <a:xfrm>
            <a:off x="8813799" y="3105080"/>
            <a:ext cx="3175000" cy="3340100"/>
          </a:xfrm>
          <a:prstGeom prst="rect">
            <a:avLst/>
          </a:prstGeom>
        </p:spPr>
      </p:pic>
      <p:sp>
        <p:nvSpPr>
          <p:cNvPr id="10" name="Content Placeholder 2"/>
          <p:cNvSpPr>
            <a:spLocks noGrp="1"/>
          </p:cNvSpPr>
          <p:nvPr>
            <p:ph idx="1"/>
          </p:nvPr>
        </p:nvSpPr>
        <p:spPr>
          <a:xfrm>
            <a:off x="329190" y="1018132"/>
            <a:ext cx="11416983" cy="4603179"/>
          </a:xfrm>
          <a:solidFill>
            <a:schemeClr val="accent1">
              <a:lumMod val="75000"/>
            </a:schemeClr>
          </a:solidFill>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smtClean="0">
                <a:solidFill>
                  <a:schemeClr val="bg1"/>
                </a:solidFill>
                <a:latin typeface="Candara" charset="0"/>
                <a:ea typeface="Candara" charset="0"/>
                <a:cs typeface="Candara" charset="0"/>
              </a:rPr>
              <a:t>Our outward facial expressions usually represent how we are feeling on the inside, </a:t>
            </a:r>
            <a:r>
              <a:rPr lang="en-US" sz="5400" u="sng" dirty="0" smtClean="0">
                <a:solidFill>
                  <a:schemeClr val="bg1"/>
                </a:solidFill>
                <a:latin typeface="Candara" charset="0"/>
                <a:ea typeface="Candara" charset="0"/>
                <a:cs typeface="Candara" charset="0"/>
              </a:rPr>
              <a:t>which we cannot see</a:t>
            </a:r>
            <a:r>
              <a:rPr lang="en-US" sz="5400" dirty="0" smtClean="0">
                <a:solidFill>
                  <a:schemeClr val="bg1"/>
                </a:solidFill>
                <a:latin typeface="Candara" charset="0"/>
                <a:ea typeface="Candara" charset="0"/>
                <a:cs typeface="Candara" charset="0"/>
              </a:rPr>
              <a:t>.  They are </a:t>
            </a:r>
            <a:r>
              <a:rPr lang="en-US" sz="6600" b="1" dirty="0" smtClean="0">
                <a:solidFill>
                  <a:schemeClr val="bg1"/>
                </a:solidFill>
                <a:latin typeface="Candara" charset="0"/>
                <a:ea typeface="Candara" charset="0"/>
                <a:cs typeface="Candara" charset="0"/>
              </a:rPr>
              <a:t>outward</a:t>
            </a:r>
            <a:r>
              <a:rPr lang="en-US" sz="5400" dirty="0" smtClean="0">
                <a:solidFill>
                  <a:schemeClr val="bg1"/>
                </a:solidFill>
                <a:latin typeface="Candara" charset="0"/>
                <a:ea typeface="Candara" charset="0"/>
                <a:cs typeface="Candara" charset="0"/>
              </a:rPr>
              <a:t>, visible signs of something which we cannot see, but it is </a:t>
            </a:r>
            <a:r>
              <a:rPr lang="en-US" sz="6600" b="1" dirty="0" smtClean="0">
                <a:solidFill>
                  <a:schemeClr val="bg1"/>
                </a:solidFill>
                <a:latin typeface="Candara" charset="0"/>
                <a:ea typeface="Candara" charset="0"/>
                <a:cs typeface="Candara" charset="0"/>
              </a:rPr>
              <a:t>real</a:t>
            </a:r>
            <a:r>
              <a:rPr lang="en-US" sz="5400" dirty="0" smtClean="0">
                <a:solidFill>
                  <a:schemeClr val="bg1"/>
                </a:solidFill>
                <a:latin typeface="Candara" charset="0"/>
                <a:ea typeface="Candara" charset="0"/>
                <a:cs typeface="Candara" charset="0"/>
              </a:rPr>
              <a:t>.</a:t>
            </a:r>
            <a:endParaRPr lang="en-US" sz="54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3368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6188" y="269591"/>
            <a:ext cx="10515600" cy="1325563"/>
          </a:xfrm>
        </p:spPr>
        <p:txBody>
          <a:bodyPr>
            <a:normAutofit/>
          </a:bodyPr>
          <a:lstStyle/>
          <a:p>
            <a:pPr eaLnBrk="1" hangingPunct="1">
              <a:defRPr/>
            </a:pPr>
            <a:r>
              <a:rPr lang="en-GB" sz="5400" b="1" u="sng" dirty="0" smtClean="0">
                <a:solidFill>
                  <a:srgbClr val="009900"/>
                </a:solidFill>
              </a:rPr>
              <a:t>What is </a:t>
            </a:r>
            <a:r>
              <a:rPr lang="en-GB" sz="5400" b="1" u="sng" smtClean="0">
                <a:solidFill>
                  <a:srgbClr val="009900"/>
                </a:solidFill>
              </a:rPr>
              <a:t>a sacrament?</a:t>
            </a:r>
            <a:endParaRPr lang="en-US" sz="5400" b="1" u="sng" dirty="0" smtClean="0">
              <a:solidFill>
                <a:srgbClr val="009900"/>
              </a:solidFill>
            </a:endParaRPr>
          </a:p>
        </p:txBody>
      </p:sp>
      <p:sp>
        <p:nvSpPr>
          <p:cNvPr id="32771" name="Rectangle 3"/>
          <p:cNvSpPr>
            <a:spLocks noGrp="1" noChangeArrowheads="1"/>
          </p:cNvSpPr>
          <p:nvPr>
            <p:ph type="body" idx="1"/>
          </p:nvPr>
        </p:nvSpPr>
        <p:spPr>
          <a:xfrm>
            <a:off x="272955" y="1595154"/>
            <a:ext cx="11532357" cy="5024009"/>
          </a:xfrm>
        </p:spPr>
        <p:txBody>
          <a:bodyPr>
            <a:normAutofit/>
          </a:bodyPr>
          <a:lstStyle/>
          <a:p>
            <a:pPr marL="0" indent="0" algn="ctr">
              <a:buNone/>
              <a:defRPr/>
            </a:pPr>
            <a:r>
              <a:rPr lang="en-GB" sz="3600" dirty="0" smtClean="0"/>
              <a:t>Sacraments come from the word </a:t>
            </a:r>
            <a:r>
              <a:rPr lang="en-GB" sz="4400" b="1" dirty="0" smtClean="0">
                <a:solidFill>
                  <a:srgbClr val="7030A0"/>
                </a:solidFill>
              </a:rPr>
              <a:t>‘sacred’ </a:t>
            </a:r>
            <a:r>
              <a:rPr lang="en-GB" sz="3600" dirty="0" smtClean="0"/>
              <a:t>and bring </a:t>
            </a:r>
            <a:r>
              <a:rPr lang="en-GB" sz="3600" i="1" dirty="0" smtClean="0"/>
              <a:t>people closer to God</a:t>
            </a:r>
            <a:r>
              <a:rPr lang="en-GB" sz="3600" dirty="0" smtClean="0"/>
              <a:t>. </a:t>
            </a:r>
          </a:p>
          <a:p>
            <a:pPr marL="0" indent="0" algn="ctr">
              <a:buNone/>
              <a:defRPr/>
            </a:pPr>
            <a:endParaRPr lang="en-GB" sz="3600" dirty="0" smtClean="0"/>
          </a:p>
          <a:p>
            <a:pPr marL="0" indent="0" algn="ctr">
              <a:buNone/>
            </a:pPr>
            <a:r>
              <a:rPr lang="en-GB" altLang="en-US" sz="3600" dirty="0" smtClean="0">
                <a:latin typeface="Calibri" panose="020F0502020204030204" pitchFamily="34" charset="0"/>
              </a:rPr>
              <a:t>It </a:t>
            </a:r>
            <a:r>
              <a:rPr lang="en-GB" altLang="en-US" sz="3600" dirty="0">
                <a:latin typeface="Calibri" panose="020F0502020204030204" pitchFamily="34" charset="0"/>
              </a:rPr>
              <a:t>is an outward and visible sign of an inward and spiritual blessing (Grace from God). </a:t>
            </a:r>
            <a:endParaRPr lang="en-GB" altLang="en-US" sz="3600" dirty="0" smtClean="0">
              <a:latin typeface="Calibri" panose="020F0502020204030204" pitchFamily="34" charset="0"/>
            </a:endParaRPr>
          </a:p>
          <a:p>
            <a:pPr marL="0" indent="0" algn="ctr">
              <a:buNone/>
            </a:pPr>
            <a:endParaRPr lang="en-GB" altLang="en-US" sz="4400" b="1" dirty="0">
              <a:solidFill>
                <a:srgbClr val="00B0F0"/>
              </a:solidFill>
              <a:latin typeface="Calibri" panose="020F0502020204030204" pitchFamily="34" charset="0"/>
            </a:endParaRPr>
          </a:p>
          <a:p>
            <a:pPr marL="0" indent="0" algn="ctr">
              <a:buNone/>
            </a:pPr>
            <a:r>
              <a:rPr lang="en-GB" altLang="en-US" sz="4400" b="1" dirty="0" smtClean="0">
                <a:solidFill>
                  <a:srgbClr val="00B0F0"/>
                </a:solidFill>
                <a:latin typeface="Calibri" panose="020F0502020204030204" pitchFamily="34" charset="0"/>
              </a:rPr>
              <a:t>Grace</a:t>
            </a:r>
            <a:r>
              <a:rPr lang="en-GB" altLang="en-US" sz="3600" dirty="0" smtClean="0">
                <a:latin typeface="Calibri" panose="020F0502020204030204" pitchFamily="34" charset="0"/>
              </a:rPr>
              <a:t> = The unwavering love, peace and mercy of God, even if we do not deserve it.</a:t>
            </a:r>
            <a:endParaRPr lang="en-GB" altLang="en-US" sz="3600" dirty="0">
              <a:latin typeface="Calibri" panose="020F0502020204030204" pitchFamily="34" charset="0"/>
            </a:endParaRPr>
          </a:p>
        </p:txBody>
      </p:sp>
    </p:spTree>
    <p:extLst>
      <p:ext uri="{BB962C8B-B14F-4D97-AF65-F5344CB8AC3E}">
        <p14:creationId xmlns:p14="http://schemas.microsoft.com/office/powerpoint/2010/main" val="1995882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903564" y="339976"/>
          <a:ext cx="6277972" cy="3567378"/>
        </p:xfrm>
        <a:graphic>
          <a:graphicData uri="http://schemas.openxmlformats.org/drawingml/2006/table">
            <a:tbl>
              <a:tblPr firstRow="1" bandRow="1">
                <a:tableStyleId>{5C22544A-7EE6-4342-B048-85BDC9FD1C3A}</a:tableStyleId>
              </a:tblPr>
              <a:tblGrid>
                <a:gridCol w="3138986">
                  <a:extLst>
                    <a:ext uri="{9D8B030D-6E8A-4147-A177-3AD203B41FA5}">
                      <a16:colId xmlns:a16="http://schemas.microsoft.com/office/drawing/2014/main" val="20000"/>
                    </a:ext>
                  </a:extLst>
                </a:gridCol>
                <a:gridCol w="3138986">
                  <a:extLst>
                    <a:ext uri="{9D8B030D-6E8A-4147-A177-3AD203B41FA5}">
                      <a16:colId xmlns:a16="http://schemas.microsoft.com/office/drawing/2014/main" val="20001"/>
                    </a:ext>
                  </a:extLst>
                </a:gridCol>
              </a:tblGrid>
              <a:tr h="370840">
                <a:tc>
                  <a:txBody>
                    <a:bodyPr/>
                    <a:lstStyle/>
                    <a:p>
                      <a:pPr algn="ctr"/>
                      <a:r>
                        <a:rPr lang="en-US" sz="2400" dirty="0" smtClean="0"/>
                        <a:t>RC Church</a:t>
                      </a:r>
                      <a:endParaRPr lang="en-US" sz="2400" dirty="0"/>
                    </a:p>
                  </a:txBody>
                  <a:tcPr/>
                </a:tc>
                <a:tc>
                  <a:txBody>
                    <a:bodyPr/>
                    <a:lstStyle/>
                    <a:p>
                      <a:pPr algn="ctr"/>
                      <a:r>
                        <a:rPr lang="en-US" sz="2400" dirty="0" smtClean="0"/>
                        <a:t>Protestant</a:t>
                      </a:r>
                      <a:endParaRPr lang="en-US" sz="2400" dirty="0"/>
                    </a:p>
                  </a:txBody>
                  <a:tcPr/>
                </a:tc>
                <a:extLst>
                  <a:ext uri="{0D108BD9-81ED-4DB2-BD59-A6C34878D82A}">
                    <a16:rowId xmlns:a16="http://schemas.microsoft.com/office/drawing/2014/main" val="10000"/>
                  </a:ext>
                </a:extLst>
              </a:tr>
              <a:tr h="458418">
                <a:tc>
                  <a:txBody>
                    <a:bodyPr/>
                    <a:lstStyle/>
                    <a:p>
                      <a:pPr algn="ctr"/>
                      <a:r>
                        <a:rPr lang="en-US" sz="2400" b="1" dirty="0" smtClean="0"/>
                        <a:t>7</a:t>
                      </a:r>
                      <a:endParaRPr lang="en-US" sz="2400" b="1" dirty="0"/>
                    </a:p>
                  </a:txBody>
                  <a:tcPr/>
                </a:tc>
                <a:tc>
                  <a:txBody>
                    <a:bodyPr/>
                    <a:lstStyle/>
                    <a:p>
                      <a:pPr algn="ctr"/>
                      <a:r>
                        <a:rPr lang="en-US" sz="2400" b="1" dirty="0" smtClean="0"/>
                        <a:t>2</a:t>
                      </a:r>
                      <a:endParaRPr lang="en-US" sz="2400" b="1" dirty="0"/>
                    </a:p>
                  </a:txBody>
                  <a:tcPr/>
                </a:tc>
                <a:extLst>
                  <a:ext uri="{0D108BD9-81ED-4DB2-BD59-A6C34878D82A}">
                    <a16:rowId xmlns:a16="http://schemas.microsoft.com/office/drawing/2014/main" val="10001"/>
                  </a:ext>
                </a:extLst>
              </a:tr>
              <a:tr h="370840">
                <a:tc>
                  <a:txBody>
                    <a:bodyPr/>
                    <a:lstStyle/>
                    <a:p>
                      <a:pPr algn="ctr"/>
                      <a:r>
                        <a:rPr lang="en-US" sz="2400" dirty="0" smtClean="0"/>
                        <a:t>Baptism</a:t>
                      </a:r>
                    </a:p>
                    <a:p>
                      <a:pPr algn="ctr"/>
                      <a:r>
                        <a:rPr lang="en-US" sz="2400" dirty="0" smtClean="0"/>
                        <a:t>Reconciliation</a:t>
                      </a:r>
                    </a:p>
                    <a:p>
                      <a:pPr algn="ctr"/>
                      <a:r>
                        <a:rPr lang="en-US" sz="2400" dirty="0" smtClean="0"/>
                        <a:t>Holy</a:t>
                      </a:r>
                      <a:r>
                        <a:rPr lang="en-US" sz="2400" baseline="0" dirty="0" smtClean="0"/>
                        <a:t> Communion</a:t>
                      </a:r>
                    </a:p>
                    <a:p>
                      <a:pPr algn="ctr"/>
                      <a:r>
                        <a:rPr lang="en-US" sz="2400" baseline="0" dirty="0" smtClean="0"/>
                        <a:t>Confirmation</a:t>
                      </a:r>
                    </a:p>
                    <a:p>
                      <a:pPr algn="ctr"/>
                      <a:r>
                        <a:rPr lang="en-US" sz="2400" baseline="0" dirty="0" smtClean="0"/>
                        <a:t>Marriage</a:t>
                      </a:r>
                    </a:p>
                    <a:p>
                      <a:pPr algn="ctr"/>
                      <a:r>
                        <a:rPr lang="en-US" sz="2400" baseline="0" dirty="0" smtClean="0"/>
                        <a:t>Holy Orders</a:t>
                      </a:r>
                    </a:p>
                    <a:p>
                      <a:pPr algn="ctr"/>
                      <a:r>
                        <a:rPr lang="en-US" sz="2400" baseline="0" dirty="0" smtClean="0"/>
                        <a:t>Sacrament of the sick</a:t>
                      </a:r>
                      <a:endParaRPr lang="en-US" sz="2400" dirty="0"/>
                    </a:p>
                  </a:txBody>
                  <a:tcPr/>
                </a:tc>
                <a:tc>
                  <a:txBody>
                    <a:bodyPr/>
                    <a:lstStyle/>
                    <a:p>
                      <a:pPr algn="ctr"/>
                      <a:r>
                        <a:rPr lang="en-US" sz="2400" dirty="0" smtClean="0"/>
                        <a:t>Baptism</a:t>
                      </a:r>
                    </a:p>
                    <a:p>
                      <a:pPr algn="ctr"/>
                      <a:r>
                        <a:rPr lang="en-US" sz="2400" dirty="0" smtClean="0"/>
                        <a:t>Holy Communion</a:t>
                      </a:r>
                      <a:endParaRPr lang="en-US" sz="2400" dirty="0"/>
                    </a:p>
                  </a:txBody>
                  <a:tcPr/>
                </a:tc>
                <a:extLst>
                  <a:ext uri="{0D108BD9-81ED-4DB2-BD59-A6C34878D82A}">
                    <a16:rowId xmlns:a16="http://schemas.microsoft.com/office/drawing/2014/main" val="10002"/>
                  </a:ext>
                </a:extLst>
              </a:tr>
            </a:tbl>
          </a:graphicData>
        </a:graphic>
      </p:graphicFrame>
      <p:pic>
        <p:nvPicPr>
          <p:cNvPr id="5" name="Picture 4"/>
          <p:cNvPicPr>
            <a:picLocks noChangeAspect="1"/>
          </p:cNvPicPr>
          <p:nvPr/>
        </p:nvPicPr>
        <p:blipFill>
          <a:blip r:embed="rId2"/>
          <a:stretch>
            <a:fillRect/>
          </a:stretch>
        </p:blipFill>
        <p:spPr>
          <a:xfrm>
            <a:off x="350913" y="339976"/>
            <a:ext cx="2167069" cy="1625302"/>
          </a:xfrm>
          <a:prstGeom prst="rect">
            <a:avLst/>
          </a:prstGeom>
        </p:spPr>
      </p:pic>
      <p:pic>
        <p:nvPicPr>
          <p:cNvPr id="6" name="Picture 5"/>
          <p:cNvPicPr>
            <a:picLocks noChangeAspect="1"/>
          </p:cNvPicPr>
          <p:nvPr/>
        </p:nvPicPr>
        <p:blipFill>
          <a:blip r:embed="rId3"/>
          <a:stretch>
            <a:fillRect/>
          </a:stretch>
        </p:blipFill>
        <p:spPr>
          <a:xfrm>
            <a:off x="9935570" y="339976"/>
            <a:ext cx="1362502" cy="2043753"/>
          </a:xfrm>
          <a:prstGeom prst="rect">
            <a:avLst/>
          </a:prstGeom>
        </p:spPr>
      </p:pic>
      <p:sp>
        <p:nvSpPr>
          <p:cNvPr id="7" name="Rectangle 6"/>
          <p:cNvSpPr/>
          <p:nvPr/>
        </p:nvSpPr>
        <p:spPr>
          <a:xfrm>
            <a:off x="3231112" y="4173799"/>
            <a:ext cx="5622876" cy="2554545"/>
          </a:xfrm>
          <a:prstGeom prst="rect">
            <a:avLst/>
          </a:prstGeom>
        </p:spPr>
        <p:txBody>
          <a:bodyPr wrap="square">
            <a:spAutoFit/>
          </a:bodyPr>
          <a:lstStyle/>
          <a:p>
            <a:pPr algn="ctr"/>
            <a:r>
              <a:rPr lang="en-GB" altLang="en-US" sz="3200" dirty="0">
                <a:latin typeface="Calibri" panose="020F0502020204030204" pitchFamily="34" charset="0"/>
              </a:rPr>
              <a:t>Most Christian churches recognise </a:t>
            </a:r>
            <a:r>
              <a:rPr lang="en-GB" altLang="en-US" sz="3200" i="1" dirty="0">
                <a:latin typeface="Calibri" panose="020F0502020204030204" pitchFamily="34" charset="0"/>
              </a:rPr>
              <a:t>two</a:t>
            </a:r>
            <a:r>
              <a:rPr lang="en-GB" altLang="en-US" sz="3200" dirty="0">
                <a:latin typeface="Calibri" panose="020F0502020204030204" pitchFamily="34" charset="0"/>
              </a:rPr>
              <a:t> sacraments as set out in the gospels.  The Roman Catholic Church recognise another </a:t>
            </a:r>
            <a:r>
              <a:rPr lang="en-GB" altLang="en-US" sz="3200" i="1" dirty="0">
                <a:latin typeface="Calibri" panose="020F0502020204030204" pitchFamily="34" charset="0"/>
              </a:rPr>
              <a:t>five.</a:t>
            </a:r>
            <a:r>
              <a:rPr lang="en-GB" altLang="en-US" sz="3200" dirty="0">
                <a:latin typeface="Calibri" panose="020F0502020204030204" pitchFamily="34" charset="0"/>
              </a:rPr>
              <a:t> </a:t>
            </a:r>
          </a:p>
        </p:txBody>
      </p:sp>
      <p:pic>
        <p:nvPicPr>
          <p:cNvPr id="8" name="Picture 7"/>
          <p:cNvPicPr>
            <a:picLocks noChangeAspect="1"/>
          </p:cNvPicPr>
          <p:nvPr/>
        </p:nvPicPr>
        <p:blipFill>
          <a:blip r:embed="rId4"/>
          <a:stretch>
            <a:fillRect/>
          </a:stretch>
        </p:blipFill>
        <p:spPr>
          <a:xfrm>
            <a:off x="205254" y="4214785"/>
            <a:ext cx="2855268" cy="1966738"/>
          </a:xfrm>
          <a:prstGeom prst="rect">
            <a:avLst/>
          </a:prstGeom>
        </p:spPr>
      </p:pic>
      <p:pic>
        <p:nvPicPr>
          <p:cNvPr id="9" name="Picture 8"/>
          <p:cNvPicPr>
            <a:picLocks noChangeAspect="1"/>
          </p:cNvPicPr>
          <p:nvPr/>
        </p:nvPicPr>
        <p:blipFill>
          <a:blip r:embed="rId5"/>
          <a:stretch>
            <a:fillRect/>
          </a:stretch>
        </p:blipFill>
        <p:spPr>
          <a:xfrm>
            <a:off x="9277048" y="4175007"/>
            <a:ext cx="2679546" cy="2046294"/>
          </a:xfrm>
          <a:prstGeom prst="rect">
            <a:avLst/>
          </a:prstGeom>
        </p:spPr>
      </p:pic>
    </p:spTree>
    <p:extLst>
      <p:ext uri="{BB962C8B-B14F-4D97-AF65-F5344CB8AC3E}">
        <p14:creationId xmlns:p14="http://schemas.microsoft.com/office/powerpoint/2010/main" val="364275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441" y="331984"/>
            <a:ext cx="10191482" cy="708957"/>
          </a:xfrm>
        </p:spPr>
        <p:txBody>
          <a:bodyPr>
            <a:noAutofit/>
          </a:bodyPr>
          <a:lstStyle/>
          <a:p>
            <a:r>
              <a:rPr lang="en-GB" b="1" u="sng" smtClean="0"/>
              <a:t>What is a sacrament?</a:t>
            </a:r>
            <a:endParaRPr lang="en-GB" sz="8000" b="1" dirty="0"/>
          </a:p>
        </p:txBody>
      </p:sp>
      <p:grpSp>
        <p:nvGrpSpPr>
          <p:cNvPr id="11" name="Group 10"/>
          <p:cNvGrpSpPr/>
          <p:nvPr/>
        </p:nvGrpSpPr>
        <p:grpSpPr>
          <a:xfrm>
            <a:off x="91440" y="1399267"/>
            <a:ext cx="12100559" cy="5328104"/>
            <a:chOff x="286554" y="2052410"/>
            <a:chExt cx="10811814" cy="466144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199" y="2052410"/>
              <a:ext cx="6413678" cy="2082721"/>
            </a:xfrm>
            <a:prstGeom prst="rect">
              <a:avLst/>
            </a:prstGeom>
          </p:spPr>
        </p:pic>
        <p:sp>
          <p:nvSpPr>
            <p:cNvPr id="3" name="TextBox 2"/>
            <p:cNvSpPr txBox="1"/>
            <p:nvPr/>
          </p:nvSpPr>
          <p:spPr>
            <a:xfrm>
              <a:off x="286554" y="2263239"/>
              <a:ext cx="1300767" cy="1569660"/>
            </a:xfrm>
            <a:prstGeom prst="rect">
              <a:avLst/>
            </a:prstGeom>
            <a:noFill/>
          </p:spPr>
          <p:txBody>
            <a:bodyPr wrap="square" rtlCol="0">
              <a:spAutoFit/>
            </a:bodyPr>
            <a:lstStyle/>
            <a:p>
              <a:r>
                <a:rPr lang="en-GB" sz="2400" b="1" u="sng" dirty="0" smtClean="0"/>
                <a:t>Baptism</a:t>
              </a:r>
            </a:p>
            <a:p>
              <a:r>
                <a:rPr lang="en-GB" sz="2400" dirty="0" smtClean="0"/>
                <a:t>Water</a:t>
              </a:r>
            </a:p>
            <a:p>
              <a:r>
                <a:rPr lang="en-GB" sz="2400" dirty="0" smtClean="0"/>
                <a:t>Oil</a:t>
              </a:r>
            </a:p>
            <a:p>
              <a:r>
                <a:rPr lang="en-GB" sz="2400" dirty="0" smtClean="0"/>
                <a:t>candle</a:t>
              </a:r>
              <a:endParaRPr lang="en-GB" sz="2400" dirty="0"/>
            </a:p>
          </p:txBody>
        </p:sp>
        <p:sp>
          <p:nvSpPr>
            <p:cNvPr id="5" name="TextBox 4"/>
            <p:cNvSpPr txBox="1"/>
            <p:nvPr/>
          </p:nvSpPr>
          <p:spPr>
            <a:xfrm>
              <a:off x="641797" y="4663429"/>
              <a:ext cx="1891048" cy="1200329"/>
            </a:xfrm>
            <a:prstGeom prst="rect">
              <a:avLst/>
            </a:prstGeom>
            <a:noFill/>
          </p:spPr>
          <p:txBody>
            <a:bodyPr wrap="square" rtlCol="0">
              <a:spAutoFit/>
            </a:bodyPr>
            <a:lstStyle/>
            <a:p>
              <a:r>
                <a:rPr lang="en-GB" sz="2400" b="1" u="sng" dirty="0" smtClean="0"/>
                <a:t>Confirmation</a:t>
              </a:r>
            </a:p>
            <a:p>
              <a:r>
                <a:rPr lang="en-GB" sz="2400" dirty="0" smtClean="0"/>
                <a:t>Flames</a:t>
              </a:r>
            </a:p>
            <a:p>
              <a:r>
                <a:rPr lang="en-GB" sz="2400" dirty="0" smtClean="0"/>
                <a:t>Dove</a:t>
              </a:r>
              <a:endParaRPr lang="en-GB" sz="2400" dirty="0"/>
            </a:p>
          </p:txBody>
        </p:sp>
        <p:sp>
          <p:nvSpPr>
            <p:cNvPr id="6" name="TextBox 5"/>
            <p:cNvSpPr txBox="1"/>
            <p:nvPr/>
          </p:nvSpPr>
          <p:spPr>
            <a:xfrm>
              <a:off x="9090339" y="2210093"/>
              <a:ext cx="1891048" cy="1569660"/>
            </a:xfrm>
            <a:prstGeom prst="rect">
              <a:avLst/>
            </a:prstGeom>
            <a:noFill/>
          </p:spPr>
          <p:txBody>
            <a:bodyPr wrap="square" rtlCol="0">
              <a:spAutoFit/>
            </a:bodyPr>
            <a:lstStyle/>
            <a:p>
              <a:r>
                <a:rPr lang="en-GB" sz="2400" b="1" u="sng" dirty="0" smtClean="0"/>
                <a:t>Sacrament of the sick</a:t>
              </a:r>
            </a:p>
            <a:p>
              <a:r>
                <a:rPr lang="en-GB" sz="2400" dirty="0" smtClean="0"/>
                <a:t>Oil</a:t>
              </a:r>
            </a:p>
            <a:p>
              <a:r>
                <a:rPr lang="en-GB" sz="2400" dirty="0" smtClean="0"/>
                <a:t>Prayers </a:t>
              </a:r>
              <a:endParaRPr lang="en-GB" sz="2400" dirty="0"/>
            </a:p>
          </p:txBody>
        </p:sp>
        <p:sp>
          <p:nvSpPr>
            <p:cNvPr id="7" name="TextBox 6"/>
            <p:cNvSpPr txBox="1"/>
            <p:nvPr/>
          </p:nvSpPr>
          <p:spPr>
            <a:xfrm>
              <a:off x="3021706" y="4774861"/>
              <a:ext cx="1891048" cy="1938992"/>
            </a:xfrm>
            <a:prstGeom prst="rect">
              <a:avLst/>
            </a:prstGeom>
            <a:noFill/>
          </p:spPr>
          <p:txBody>
            <a:bodyPr wrap="square" rtlCol="0">
              <a:spAutoFit/>
            </a:bodyPr>
            <a:lstStyle/>
            <a:p>
              <a:r>
                <a:rPr lang="en-GB" sz="2400" b="1" u="sng" dirty="0" smtClean="0"/>
                <a:t>Communion</a:t>
              </a:r>
            </a:p>
            <a:p>
              <a:r>
                <a:rPr lang="en-GB" sz="2400" dirty="0" smtClean="0"/>
                <a:t>Bread </a:t>
              </a:r>
            </a:p>
            <a:p>
              <a:r>
                <a:rPr lang="en-GB" sz="2400" dirty="0" smtClean="0"/>
                <a:t>Wine</a:t>
              </a:r>
            </a:p>
            <a:p>
              <a:r>
                <a:rPr lang="en-GB" sz="2400" dirty="0" smtClean="0"/>
                <a:t>Chalice</a:t>
              </a:r>
            </a:p>
            <a:p>
              <a:r>
                <a:rPr lang="en-GB" sz="2400" dirty="0" smtClean="0"/>
                <a:t>Host</a:t>
              </a:r>
              <a:endParaRPr lang="en-GB" sz="2400" dirty="0"/>
            </a:p>
          </p:txBody>
        </p:sp>
        <p:sp>
          <p:nvSpPr>
            <p:cNvPr id="8" name="TextBox 7"/>
            <p:cNvSpPr txBox="1"/>
            <p:nvPr/>
          </p:nvSpPr>
          <p:spPr>
            <a:xfrm>
              <a:off x="4912754" y="4908129"/>
              <a:ext cx="1990857" cy="1200329"/>
            </a:xfrm>
            <a:prstGeom prst="rect">
              <a:avLst/>
            </a:prstGeom>
            <a:noFill/>
          </p:spPr>
          <p:txBody>
            <a:bodyPr wrap="square" rtlCol="0">
              <a:spAutoFit/>
            </a:bodyPr>
            <a:lstStyle/>
            <a:p>
              <a:r>
                <a:rPr lang="en-GB" sz="2400" b="1" u="sng" dirty="0" smtClean="0"/>
                <a:t>Reconciliation</a:t>
              </a:r>
            </a:p>
            <a:p>
              <a:r>
                <a:rPr lang="en-GB" sz="2400" dirty="0" smtClean="0"/>
                <a:t>Cross</a:t>
              </a:r>
            </a:p>
            <a:p>
              <a:r>
                <a:rPr lang="en-GB" sz="2400" dirty="0" smtClean="0"/>
                <a:t>Forgiven </a:t>
              </a:r>
              <a:endParaRPr lang="en-GB" sz="2400" dirty="0"/>
            </a:p>
          </p:txBody>
        </p:sp>
        <p:sp>
          <p:nvSpPr>
            <p:cNvPr id="9" name="TextBox 8"/>
            <p:cNvSpPr txBox="1"/>
            <p:nvPr/>
          </p:nvSpPr>
          <p:spPr>
            <a:xfrm>
              <a:off x="7316272" y="4651828"/>
              <a:ext cx="1478387" cy="1200329"/>
            </a:xfrm>
            <a:prstGeom prst="rect">
              <a:avLst/>
            </a:prstGeom>
            <a:noFill/>
          </p:spPr>
          <p:txBody>
            <a:bodyPr wrap="square" rtlCol="0">
              <a:spAutoFit/>
            </a:bodyPr>
            <a:lstStyle/>
            <a:p>
              <a:r>
                <a:rPr lang="en-GB" sz="2400" b="1" u="sng" dirty="0" smtClean="0"/>
                <a:t>Marriage</a:t>
              </a:r>
            </a:p>
            <a:p>
              <a:r>
                <a:rPr lang="en-GB" sz="2400" dirty="0" smtClean="0"/>
                <a:t>Rings</a:t>
              </a:r>
            </a:p>
            <a:p>
              <a:endParaRPr lang="en-GB" sz="2400" dirty="0" smtClean="0"/>
            </a:p>
          </p:txBody>
        </p:sp>
        <p:sp>
          <p:nvSpPr>
            <p:cNvPr id="10" name="TextBox 9"/>
            <p:cNvSpPr txBox="1"/>
            <p:nvPr/>
          </p:nvSpPr>
          <p:spPr>
            <a:xfrm>
              <a:off x="9207320" y="4282497"/>
              <a:ext cx="1891048" cy="830997"/>
            </a:xfrm>
            <a:prstGeom prst="rect">
              <a:avLst/>
            </a:prstGeom>
            <a:noFill/>
          </p:spPr>
          <p:txBody>
            <a:bodyPr wrap="square" rtlCol="0">
              <a:spAutoFit/>
            </a:bodyPr>
            <a:lstStyle/>
            <a:p>
              <a:r>
                <a:rPr lang="en-GB" sz="2400" b="1" u="sng" dirty="0" smtClean="0"/>
                <a:t>Holy orders</a:t>
              </a:r>
            </a:p>
            <a:p>
              <a:endParaRPr lang="en-GB" sz="2400" dirty="0" smtClean="0"/>
            </a:p>
          </p:txBody>
        </p:sp>
        <p:cxnSp>
          <p:nvCxnSpPr>
            <p:cNvPr id="12" name="Straight Connector 11"/>
            <p:cNvCxnSpPr/>
            <p:nvPr/>
          </p:nvCxnSpPr>
          <p:spPr>
            <a:xfrm flipH="1">
              <a:off x="1118852" y="2972511"/>
              <a:ext cx="1295400" cy="151115"/>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H="1">
              <a:off x="2318199" y="3666708"/>
              <a:ext cx="1313643" cy="1031287"/>
            </a:xfrm>
            <a:prstGeom prst="line">
              <a:avLst/>
            </a:prstGeom>
            <a:ln w="76200"/>
          </p:spPr>
          <p:style>
            <a:lnRef idx="1">
              <a:schemeClr val="dk1"/>
            </a:lnRef>
            <a:fillRef idx="0">
              <a:schemeClr val="dk1"/>
            </a:fillRef>
            <a:effectRef idx="0">
              <a:schemeClr val="dk1"/>
            </a:effectRef>
            <a:fontRef idx="minor">
              <a:schemeClr val="tx1"/>
            </a:fontRef>
          </p:style>
        </p:cxnSp>
        <p:cxnSp>
          <p:nvCxnSpPr>
            <p:cNvPr id="17" name="Straight Connector 16"/>
            <p:cNvCxnSpPr>
              <a:endCxn id="7" idx="0"/>
            </p:cNvCxnSpPr>
            <p:nvPr/>
          </p:nvCxnSpPr>
          <p:spPr>
            <a:xfrm flipH="1">
              <a:off x="3967230" y="3779753"/>
              <a:ext cx="639116" cy="995108"/>
            </a:xfrm>
            <a:prstGeom prst="line">
              <a:avLst/>
            </a:prstGeom>
            <a:ln w="76200"/>
          </p:spPr>
          <p:style>
            <a:lnRef idx="1">
              <a:schemeClr val="dk1"/>
            </a:lnRef>
            <a:fillRef idx="0">
              <a:schemeClr val="dk1"/>
            </a:fillRef>
            <a:effectRef idx="0">
              <a:schemeClr val="dk1"/>
            </a:effectRef>
            <a:fontRef idx="minor">
              <a:schemeClr val="tx1"/>
            </a:fontRef>
          </p:style>
        </p:cxnSp>
        <p:cxnSp>
          <p:nvCxnSpPr>
            <p:cNvPr id="21" name="Straight Connector 20"/>
            <p:cNvCxnSpPr>
              <a:endCxn id="8" idx="0"/>
            </p:cNvCxnSpPr>
            <p:nvPr/>
          </p:nvCxnSpPr>
          <p:spPr>
            <a:xfrm>
              <a:off x="5721173" y="3846387"/>
              <a:ext cx="187010" cy="1061742"/>
            </a:xfrm>
            <a:prstGeom prst="line">
              <a:avLst/>
            </a:prstGeom>
            <a:ln w="762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453389" y="3779753"/>
              <a:ext cx="1351208" cy="995108"/>
            </a:xfrm>
            <a:prstGeom prst="line">
              <a:avLst/>
            </a:prstGeom>
            <a:ln w="76200"/>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7418231" y="3779753"/>
              <a:ext cx="1788421" cy="660257"/>
            </a:xfrm>
            <a:prstGeom prst="line">
              <a:avLst/>
            </a:prstGeom>
            <a:ln w="7620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8448541" y="2405052"/>
              <a:ext cx="641798" cy="443452"/>
            </a:xfrm>
            <a:prstGeom prst="line">
              <a:avLst/>
            </a:prstGeom>
            <a:ln w="7620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377703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smtClean="0"/>
              <a:t>Baptism</a:t>
            </a:r>
            <a:endParaRPr lang="en-US" b="1" u="sng"/>
          </a:p>
        </p:txBody>
      </p:sp>
      <p:sp>
        <p:nvSpPr>
          <p:cNvPr id="3" name="Content Placeholder 2"/>
          <p:cNvSpPr>
            <a:spLocks noGrp="1"/>
          </p:cNvSpPr>
          <p:nvPr>
            <p:ph idx="1"/>
          </p:nvPr>
        </p:nvSpPr>
        <p:spPr>
          <a:xfrm>
            <a:off x="3346268" y="6071055"/>
            <a:ext cx="5784669" cy="447312"/>
          </a:xfrm>
        </p:spPr>
        <p:txBody>
          <a:bodyPr>
            <a:normAutofit/>
          </a:bodyPr>
          <a:lstStyle/>
          <a:p>
            <a:pPr marL="0" lvl="0" indent="0" algn="ctr">
              <a:lnSpc>
                <a:spcPct val="100000"/>
              </a:lnSpc>
              <a:spcBef>
                <a:spcPts val="0"/>
              </a:spcBef>
              <a:buNone/>
            </a:pPr>
            <a:r>
              <a:rPr lang="en-US" sz="2000" dirty="0" smtClean="0">
                <a:hlinkClick r:id="rId2"/>
              </a:rPr>
              <a:t>https://www.youtube.com/watch?v=WPAi7h_sP9w</a:t>
            </a:r>
            <a:r>
              <a:rPr lang="en-US" sz="2000" dirty="0" smtClean="0"/>
              <a:t> </a:t>
            </a:r>
            <a:endParaRPr lang="en-US" sz="2000" dirty="0"/>
          </a:p>
        </p:txBody>
      </p:sp>
      <p:sp>
        <p:nvSpPr>
          <p:cNvPr id="4" name="TextBox 3"/>
          <p:cNvSpPr txBox="1"/>
          <p:nvPr/>
        </p:nvSpPr>
        <p:spPr>
          <a:xfrm>
            <a:off x="966651" y="1546996"/>
            <a:ext cx="10737669" cy="584775"/>
          </a:xfrm>
          <a:prstGeom prst="rect">
            <a:avLst/>
          </a:prstGeom>
          <a:noFill/>
        </p:spPr>
        <p:txBody>
          <a:bodyPr wrap="square" rtlCol="0">
            <a:spAutoFit/>
          </a:bodyPr>
          <a:lstStyle/>
          <a:p>
            <a:pPr algn="ctr"/>
            <a:r>
              <a:rPr lang="en-US" sz="3200" b="1" dirty="0" smtClean="0"/>
              <a:t>Initiation</a:t>
            </a:r>
            <a:r>
              <a:rPr lang="en-US" sz="3200" dirty="0" smtClean="0"/>
              <a:t> = to introduce or begin something; to be initiated</a:t>
            </a:r>
            <a:endParaRPr lang="en-US" sz="3200" dirty="0"/>
          </a:p>
        </p:txBody>
      </p:sp>
      <p:pic>
        <p:nvPicPr>
          <p:cNvPr id="5" name="Picture 4"/>
          <p:cNvPicPr>
            <a:picLocks noChangeAspect="1"/>
          </p:cNvPicPr>
          <p:nvPr/>
        </p:nvPicPr>
        <p:blipFill>
          <a:blip r:embed="rId3"/>
          <a:stretch>
            <a:fillRect/>
          </a:stretch>
        </p:blipFill>
        <p:spPr>
          <a:xfrm>
            <a:off x="3105694" y="1935820"/>
            <a:ext cx="5737860" cy="3937747"/>
          </a:xfrm>
          <a:prstGeom prst="rect">
            <a:avLst/>
          </a:prstGeom>
        </p:spPr>
      </p:pic>
    </p:spTree>
    <p:extLst>
      <p:ext uri="{BB962C8B-B14F-4D97-AF65-F5344CB8AC3E}">
        <p14:creationId xmlns:p14="http://schemas.microsoft.com/office/powerpoint/2010/main" val="242706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b="1" i="1" u="sng" dirty="0"/>
              <a:t>What is baptism?</a:t>
            </a:r>
          </a:p>
        </p:txBody>
      </p:sp>
      <p:sp>
        <p:nvSpPr>
          <p:cNvPr id="3" name="Content Placeholder 2"/>
          <p:cNvSpPr>
            <a:spLocks noGrp="1"/>
          </p:cNvSpPr>
          <p:nvPr>
            <p:ph idx="1"/>
          </p:nvPr>
        </p:nvSpPr>
        <p:spPr/>
        <p:txBody>
          <a:bodyPr/>
          <a:lstStyle/>
          <a:p>
            <a:pPr marL="0" indent="0" algn="ctr">
              <a:buNone/>
            </a:pPr>
            <a:r>
              <a:rPr lang="en-GB" dirty="0" smtClean="0"/>
              <a:t>Baptism is a ceremony in which a baby (or an adult) is </a:t>
            </a:r>
            <a:r>
              <a:rPr lang="en-GB" sz="3200" b="1" u="sng" dirty="0"/>
              <a:t>welcomed</a:t>
            </a:r>
            <a:r>
              <a:rPr lang="en-GB" dirty="0" smtClean="0"/>
              <a:t> into the Church</a:t>
            </a:r>
          </a:p>
          <a:p>
            <a:pPr marL="0" indent="0" algn="ctr">
              <a:buNone/>
            </a:pPr>
            <a:endParaRPr lang="en-GB" dirty="0"/>
          </a:p>
          <a:p>
            <a:pPr marL="0" indent="0" algn="ctr">
              <a:buNone/>
            </a:pPr>
            <a:endParaRPr lang="en-GB" dirty="0"/>
          </a:p>
        </p:txBody>
      </p:sp>
      <p:pic>
        <p:nvPicPr>
          <p:cNvPr id="3074" name="Picture 2" descr="http://www.lizzieridout.com/images/welcome_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65" y="2984894"/>
            <a:ext cx="6144369" cy="33337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801591">
            <a:off x="9261566" y="4701528"/>
            <a:ext cx="2847703" cy="1968874"/>
            <a:chOff x="9130937" y="3904693"/>
            <a:chExt cx="2847703" cy="1968874"/>
          </a:xfrm>
        </p:grpSpPr>
        <p:sp>
          <p:nvSpPr>
            <p:cNvPr id="6" name="Cloud 5"/>
            <p:cNvSpPr/>
            <p:nvPr/>
          </p:nvSpPr>
          <p:spPr>
            <a:xfrm rot="270642">
              <a:off x="9130937" y="3904693"/>
              <a:ext cx="2847703" cy="1968874"/>
            </a:xfrm>
            <a:prstGeom prst="cloud">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601199" y="4535187"/>
              <a:ext cx="1907178" cy="707886"/>
            </a:xfrm>
            <a:prstGeom prst="rect">
              <a:avLst/>
            </a:prstGeom>
            <a:noFill/>
          </p:spPr>
          <p:txBody>
            <a:bodyPr wrap="square" rtlCol="0">
              <a:spAutoFit/>
            </a:bodyPr>
            <a:lstStyle/>
            <a:p>
              <a:pPr algn="ctr"/>
              <a:r>
                <a:rPr lang="en-US" sz="4000" b="1" smtClean="0"/>
                <a:t>Why?</a:t>
              </a:r>
              <a:endParaRPr lang="en-US" sz="4000" b="1"/>
            </a:p>
          </p:txBody>
        </p:sp>
      </p:grpSp>
    </p:spTree>
    <p:extLst>
      <p:ext uri="{BB962C8B-B14F-4D97-AF65-F5344CB8AC3E}">
        <p14:creationId xmlns:p14="http://schemas.microsoft.com/office/powerpoint/2010/main" val="1635881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14" y="336092"/>
            <a:ext cx="10537371" cy="1460499"/>
          </a:xfrm>
        </p:spPr>
        <p:txBody>
          <a:bodyPr>
            <a:normAutofit fontScale="90000"/>
          </a:bodyPr>
          <a:lstStyle/>
          <a:p>
            <a:pPr algn="ctr"/>
            <a:r>
              <a:rPr lang="en-US" sz="3600" b="1" dirty="0">
                <a:latin typeface="Papyrus" charset="0"/>
                <a:ea typeface="Papyrus" charset="0"/>
                <a:cs typeface="Papyrus" charset="0"/>
              </a:rPr>
              <a:t>“Therefore, go and make disciples of all nations, baptising them in the name of the Father and of the Son and Holy Spirit” </a:t>
            </a:r>
            <a:r>
              <a:rPr lang="en-US" dirty="0" smtClean="0"/>
              <a:t>~ </a:t>
            </a:r>
            <a:r>
              <a:rPr lang="en-US" i="1" dirty="0" smtClean="0"/>
              <a:t>Matthew 28:19</a:t>
            </a:r>
            <a:endParaRPr lang="en-US" i="1" dirty="0"/>
          </a:p>
        </p:txBody>
      </p:sp>
      <p:sp>
        <p:nvSpPr>
          <p:cNvPr id="3" name="Content Placeholder 2"/>
          <p:cNvSpPr>
            <a:spLocks noGrp="1"/>
          </p:cNvSpPr>
          <p:nvPr>
            <p:ph idx="1"/>
          </p:nvPr>
        </p:nvSpPr>
        <p:spPr>
          <a:xfrm>
            <a:off x="692330" y="2238601"/>
            <a:ext cx="3304903" cy="4123010"/>
          </a:xfrm>
          <a:solidFill>
            <a:schemeClr val="accent1">
              <a:lumMod val="40000"/>
              <a:lumOff val="60000"/>
            </a:schemeClr>
          </a:solidFill>
        </p:spPr>
        <p:txBody>
          <a:bodyPr>
            <a:noAutofit/>
          </a:bodyPr>
          <a:lstStyle/>
          <a:p>
            <a:pPr marL="0" indent="0" algn="ctr">
              <a:buNone/>
            </a:pPr>
            <a:r>
              <a:rPr lang="en-US" sz="3200" dirty="0"/>
              <a:t>Jesus’ baptism set an example for his followers to be baptised in order to receive the Holy Spirit and begin a new life in the Christian community</a:t>
            </a:r>
          </a:p>
        </p:txBody>
      </p:sp>
      <p:pic>
        <p:nvPicPr>
          <p:cNvPr id="4" name="Picture 3"/>
          <p:cNvPicPr>
            <a:picLocks noChangeAspect="1"/>
          </p:cNvPicPr>
          <p:nvPr/>
        </p:nvPicPr>
        <p:blipFill>
          <a:blip r:embed="rId2"/>
          <a:stretch>
            <a:fillRect/>
          </a:stretch>
        </p:blipFill>
        <p:spPr>
          <a:xfrm>
            <a:off x="5334000" y="2046924"/>
            <a:ext cx="5847806" cy="3922115"/>
          </a:xfrm>
          <a:prstGeom prst="rect">
            <a:avLst/>
          </a:prstGeom>
        </p:spPr>
      </p:pic>
      <p:sp>
        <p:nvSpPr>
          <p:cNvPr id="6" name="Rectangle 5"/>
          <p:cNvSpPr/>
          <p:nvPr/>
        </p:nvSpPr>
        <p:spPr>
          <a:xfrm>
            <a:off x="5743303" y="6038445"/>
            <a:ext cx="5029200" cy="646331"/>
          </a:xfrm>
          <a:prstGeom prst="rect">
            <a:avLst/>
          </a:prstGeom>
        </p:spPr>
        <p:txBody>
          <a:bodyPr wrap="square">
            <a:spAutoFit/>
          </a:bodyPr>
          <a:lstStyle/>
          <a:p>
            <a:pPr algn="ctr"/>
            <a:r>
              <a:rPr lang="en-US" dirty="0">
                <a:hlinkClick r:id="rId3"/>
              </a:rPr>
              <a:t>https://www.youtube.com/watch?v=9_dr9njVzKM</a:t>
            </a:r>
            <a:endParaRPr lang="en-US" dirty="0"/>
          </a:p>
          <a:p>
            <a:pPr algn="ctr"/>
            <a:endParaRPr lang="en-US" dirty="0"/>
          </a:p>
        </p:txBody>
      </p:sp>
    </p:spTree>
    <p:extLst>
      <p:ext uri="{BB962C8B-B14F-4D97-AF65-F5344CB8AC3E}">
        <p14:creationId xmlns:p14="http://schemas.microsoft.com/office/powerpoint/2010/main" val="6950723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2A4A55472C344C950E4EEA7993E1ED" ma:contentTypeVersion="17" ma:contentTypeDescription="Create a new document." ma:contentTypeScope="" ma:versionID="b7bbdc99fb1c7df76d563a6df0682bd2">
  <xsd:schema xmlns:xsd="http://www.w3.org/2001/XMLSchema" xmlns:xs="http://www.w3.org/2001/XMLSchema" xmlns:p="http://schemas.microsoft.com/office/2006/metadata/properties" xmlns:ns2="53038477-11b9-4b50-bb37-4d087f9619fe" xmlns:ns3="67e4d28b-84d4-496d-83de-d60e9caa6883" targetNamespace="http://schemas.microsoft.com/office/2006/metadata/properties" ma:root="true" ma:fieldsID="efc9afa921f4e05e8f0e8841263f9da2" ns2:_="" ns3:_="">
    <xsd:import namespace="53038477-11b9-4b50-bb37-4d087f9619fe"/>
    <xsd:import namespace="67e4d28b-84d4-496d-83de-d60e9caa68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38477-11b9-4b50-bb37-4d087f961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f39a2c-7ee1-4bc3-873a-f84a6ad208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e4d28b-84d4-496d-83de-d60e9caa68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96b78e-3b6f-4a42-a0a2-6cd29fbe4635}" ma:internalName="TaxCatchAll" ma:showField="CatchAllData" ma:web="67e4d28b-84d4-496d-83de-d60e9caa68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7e4d28b-84d4-496d-83de-d60e9caa6883" xsi:nil="true"/>
    <lcf76f155ced4ddcb4097134ff3c332f xmlns="53038477-11b9-4b50-bb37-4d087f9619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42774D3-E8CE-4695-BABF-0EB0E5625AB0}"/>
</file>

<file path=customXml/itemProps2.xml><?xml version="1.0" encoding="utf-8"?>
<ds:datastoreItem xmlns:ds="http://schemas.openxmlformats.org/officeDocument/2006/customXml" ds:itemID="{4A846FCE-396F-46E6-A54B-E969DDFBB3E9}"/>
</file>

<file path=customXml/itemProps3.xml><?xml version="1.0" encoding="utf-8"?>
<ds:datastoreItem xmlns:ds="http://schemas.openxmlformats.org/officeDocument/2006/customXml" ds:itemID="{17E8C4A0-3DB1-4610-A88D-72106B03A37D}"/>
</file>

<file path=docProps/app.xml><?xml version="1.0" encoding="utf-8"?>
<Properties xmlns="http://schemas.openxmlformats.org/officeDocument/2006/extended-properties" xmlns:vt="http://schemas.openxmlformats.org/officeDocument/2006/docPropsVTypes">
  <TotalTime>43</TotalTime>
  <Words>1434</Words>
  <Application>Microsoft Office PowerPoint</Application>
  <PresentationFormat>Widescreen</PresentationFormat>
  <Paragraphs>138</Paragraphs>
  <Slides>26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Candara</vt:lpstr>
      <vt:lpstr>Mangal</vt:lpstr>
      <vt:lpstr>Papyrus</vt:lpstr>
      <vt:lpstr>Symbol</vt:lpstr>
      <vt:lpstr>Times New Roman</vt:lpstr>
      <vt:lpstr>Office Theme</vt:lpstr>
      <vt:lpstr>Christian practices  The sacraments: Baptism &amp; Eucharist</vt:lpstr>
      <vt:lpstr>What do I need to know?</vt:lpstr>
      <vt:lpstr>PowerPoint Presentation</vt:lpstr>
      <vt:lpstr>What is a sacrament?</vt:lpstr>
      <vt:lpstr>PowerPoint Presentation</vt:lpstr>
      <vt:lpstr>What is a sacrament?</vt:lpstr>
      <vt:lpstr>Baptism</vt:lpstr>
      <vt:lpstr>What is baptism?</vt:lpstr>
      <vt:lpstr>“Therefore, go and make disciples of all nations, baptising them in the name of the Father and of the Son and Holy Spirit” ~ Matthew 28:19</vt:lpstr>
      <vt:lpstr>Being in the Family</vt:lpstr>
      <vt:lpstr>PowerPoint Presentation</vt:lpstr>
      <vt:lpstr>What happens?</vt:lpstr>
      <vt:lpstr>PowerPoint Presentation</vt:lpstr>
      <vt:lpstr>PowerPoint Presentation</vt:lpstr>
      <vt:lpstr>Why water?</vt:lpstr>
      <vt:lpstr>Candle</vt:lpstr>
      <vt:lpstr>Infant or believer’s baptism?</vt:lpstr>
      <vt:lpstr>The Eucharist</vt:lpstr>
      <vt:lpstr>Communal : Communion</vt:lpstr>
      <vt:lpstr>Passover</vt:lpstr>
      <vt:lpstr>PowerPoint Presentation</vt:lpstr>
      <vt:lpstr>“Do this in remembrance of me” 1 Corinthians 11:24</vt:lpstr>
      <vt:lpstr>One Christ : One Church</vt:lpstr>
      <vt:lpstr>PowerPoint Presentation</vt:lpstr>
      <vt:lpstr>“I am the way, the truth and the life”  John 14:16</vt:lpstr>
      <vt:lpstr>The Eucharistic rite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practices  The sacraments: Baptism &amp; Eucharist</dc:title>
  <dc:creator>Sarah Stewart</dc:creator>
  <cp:lastModifiedBy>Sarah Gallagher</cp:lastModifiedBy>
  <cp:revision>6</cp:revision>
  <dcterms:created xsi:type="dcterms:W3CDTF">2018-04-22T10:20:58Z</dcterms:created>
  <dcterms:modified xsi:type="dcterms:W3CDTF">2023-06-01T16:32:30Z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0x010100192A4A55472C344C950E4EEA7993E1ED</vt:lpwstr>
  </property>
</Properties>
</file>