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2.xml" ContentType="application/vnd.openxmlformats-officedocument.presentationml.tags+xml"/>
  <Override PartName="/docProps/app.xml" ContentType="application/vnd.openxmlformats-officedocument.extended-properties+xml"/>
  <Override PartName="/ppt/tags/tag4.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61" r:id="rId3"/>
    <p:sldId id="275" r:id="rId4"/>
    <p:sldId id="276" r:id="rId5"/>
    <p:sldId id="277" r:id="rId6"/>
    <p:sldId id="278" r:id="rId7"/>
    <p:sldId id="279" r:id="rId8"/>
    <p:sldId id="280" r:id="rId9"/>
    <p:sldId id="281" r:id="rId10"/>
    <p:sldId id="283" r:id="rId11"/>
    <p:sldId id="284" r:id="rId12"/>
    <p:sldId id="285" r:id="rId13"/>
    <p:sldId id="262" r:id="rId14"/>
    <p:sldId id="268" r:id="rId15"/>
    <p:sldId id="269" r:id="rId16"/>
    <p:sldId id="259" r:id="rId17"/>
    <p:sldId id="263" r:id="rId18"/>
    <p:sldId id="270" r:id="rId19"/>
    <p:sldId id="260" r:id="rId20"/>
    <p:sldId id="265" r:id="rId21"/>
    <p:sldId id="271" r:id="rId22"/>
    <p:sldId id="272" r:id="rId23"/>
    <p:sldId id="27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8" autoAdjust="0"/>
    <p:restoredTop sz="94660"/>
  </p:normalViewPr>
  <p:slideViewPr>
    <p:cSldViewPr snapToGrid="0">
      <p:cViewPr varScale="1">
        <p:scale>
          <a:sx n="70" d="100"/>
          <a:sy n="70" d="100"/>
        </p:scale>
        <p:origin x="49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9EA4C-3F8B-47C4-86E9-8A7F3F4D9373}"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1799F-35E2-4BFF-8E4E-CEF19AC9A850}" type="slidenum">
              <a:rPr lang="en-GB" smtClean="0"/>
              <a:t>‹#›</a:t>
            </a:fld>
            <a:endParaRPr lang="en-GB"/>
          </a:p>
        </p:txBody>
      </p:sp>
    </p:spTree>
    <p:extLst>
      <p:ext uri="{BB962C8B-B14F-4D97-AF65-F5344CB8AC3E}">
        <p14:creationId xmlns:p14="http://schemas.microsoft.com/office/powerpoint/2010/main" val="180909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AA62DC-1EDA-4E5B-AA59-1A5BD98E0A00}" type="slidenum">
              <a:rPr lang="en-GB" altLang="en-US" smtClean="0"/>
              <a:pPr/>
              <a:t>10</a:t>
            </a:fld>
            <a:endParaRPr lang="en-GB" alt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000"/>
              <a:t>This is a cloze sentence exercise. Not all words are used in the text.</a:t>
            </a:r>
          </a:p>
          <a:p>
            <a:pPr eaLnBrk="1" hangingPunct="1">
              <a:spcBef>
                <a:spcPct val="0"/>
              </a:spcBef>
            </a:pPr>
            <a:r>
              <a:rPr lang="en-GB" altLang="en-US" sz="1000"/>
              <a:t>The completed text is provided below. You may wish to copy and paste this into a text document, and print copies for students to keep for reference. Alternatively you could delete words and students could complete the gap fill activity individually.</a:t>
            </a:r>
          </a:p>
          <a:p>
            <a:pPr eaLnBrk="1" hangingPunct="1">
              <a:spcBef>
                <a:spcPct val="0"/>
              </a:spcBef>
            </a:pPr>
            <a:r>
              <a:rPr lang="en-GB" altLang="en-US" sz="1000"/>
              <a:t>‘So God created man in his own image, in the image of God he created him.’ (Genesis 1:27) This verse tells Christians that as humans they are different to all other creatures because God put a part of himself, the soul, into every person. He did this by breathing the ‘breath of life’ into Adam’s nostrils. St Paul taught, ‘If there is a natural body there is also a spiritual body.’ (1 Corinthians 15:44)</a:t>
            </a:r>
          </a:p>
          <a:p>
            <a:pPr eaLnBrk="1" hangingPunct="1">
              <a:spcBef>
                <a:spcPct val="0"/>
              </a:spcBef>
            </a:pPr>
            <a:r>
              <a:rPr lang="en-GB" altLang="en-US" sz="1000"/>
              <a:t>Christians believe that the body and soul can often want different things. St Paul said that he often knew what was the right thing to do, but his body wanted to do something different. This conflict is something all humans experience but Christians believe that the way we respond will determine what happens when we die.</a:t>
            </a:r>
          </a:p>
          <a:p>
            <a:pPr eaLnBrk="1" hangingPunct="1">
              <a:spcBef>
                <a:spcPct val="0"/>
              </a:spcBef>
            </a:pPr>
            <a:r>
              <a:rPr lang="en-GB" altLang="en-US" sz="1000"/>
              <a:t>St Paul also said that our physical bodies are imperfect and will die but the spirit, or soul, will be raised with God. The body ‘is sown a natural body, it is raised a spiritual body.’ (1 Corinthians 15:44) St Paul went on to say that flesh and blood cannot inherit the Kingdom of God, instead Christians will be changed at death. ‘When the perishable has been clothed with the imperishable, and the mortal with immortality, then the saying that is written will come true: “Death has been swallowed up in victory.”’ (1 Corinthians 15:54)</a:t>
            </a:r>
          </a:p>
        </p:txBody>
      </p:sp>
    </p:spTree>
    <p:extLst>
      <p:ext uri="{BB962C8B-B14F-4D97-AF65-F5344CB8AC3E}">
        <p14:creationId xmlns:p14="http://schemas.microsoft.com/office/powerpoint/2010/main" val="7982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03CD42-FB06-4CA9-BE20-026216084DB9}" type="slidenum">
              <a:rPr lang="en-GB"/>
              <a:pPr>
                <a:defRPr/>
              </a:pPr>
              <a:t>11</a:t>
            </a:fld>
            <a:endParaRPr lang="en-GB"/>
          </a:p>
        </p:txBody>
      </p:sp>
    </p:spTree>
    <p:extLst>
      <p:ext uri="{BB962C8B-B14F-4D97-AF65-F5344CB8AC3E}">
        <p14:creationId xmlns:p14="http://schemas.microsoft.com/office/powerpoint/2010/main" val="262702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what kids think before we go through any answers. Maybe get them to talk to two different people and then feed back what someone else said.</a:t>
            </a:r>
          </a:p>
          <a:p>
            <a:endParaRPr lang="en-GB" dirty="0"/>
          </a:p>
        </p:txBody>
      </p:sp>
      <p:sp>
        <p:nvSpPr>
          <p:cNvPr id="4" name="Slide Number Placeholder 3"/>
          <p:cNvSpPr>
            <a:spLocks noGrp="1"/>
          </p:cNvSpPr>
          <p:nvPr>
            <p:ph type="sldNum" sz="quarter" idx="10"/>
          </p:nvPr>
        </p:nvSpPr>
        <p:spPr/>
        <p:txBody>
          <a:bodyPr/>
          <a:lstStyle/>
          <a:p>
            <a:fld id="{D8EA7B9E-183A-480A-B01E-65073C9307A4}" type="slidenum">
              <a:rPr lang="en-GB" smtClean="0"/>
              <a:t>14</a:t>
            </a:fld>
            <a:endParaRPr lang="en-GB"/>
          </a:p>
        </p:txBody>
      </p:sp>
    </p:spTree>
    <p:extLst>
      <p:ext uri="{BB962C8B-B14F-4D97-AF65-F5344CB8AC3E}">
        <p14:creationId xmlns:p14="http://schemas.microsoft.com/office/powerpoint/2010/main" val="340525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first: what’s the key different between them?</a:t>
            </a:r>
          </a:p>
          <a:p>
            <a:r>
              <a:rPr lang="en-GB" dirty="0"/>
              <a:t>14:6 – do you have to be baptised? Compare with sheep and goats story of deeds.</a:t>
            </a:r>
          </a:p>
        </p:txBody>
      </p:sp>
      <p:sp>
        <p:nvSpPr>
          <p:cNvPr id="4" name="Slide Number Placeholder 3"/>
          <p:cNvSpPr>
            <a:spLocks noGrp="1"/>
          </p:cNvSpPr>
          <p:nvPr>
            <p:ph type="sldNum" sz="quarter" idx="10"/>
          </p:nvPr>
        </p:nvSpPr>
        <p:spPr/>
        <p:txBody>
          <a:bodyPr/>
          <a:lstStyle/>
          <a:p>
            <a:fld id="{D8EA7B9E-183A-480A-B01E-65073C9307A4}" type="slidenum">
              <a:rPr lang="en-GB" smtClean="0"/>
              <a:t>15</a:t>
            </a:fld>
            <a:endParaRPr lang="en-GB"/>
          </a:p>
        </p:txBody>
      </p:sp>
    </p:spTree>
    <p:extLst>
      <p:ext uri="{BB962C8B-B14F-4D97-AF65-F5344CB8AC3E}">
        <p14:creationId xmlns:p14="http://schemas.microsoft.com/office/powerpoint/2010/main" val="27072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EA7B9E-183A-480A-B01E-65073C9307A4}" type="slidenum">
              <a:rPr lang="en-GB" smtClean="0"/>
              <a:t>21</a:t>
            </a:fld>
            <a:endParaRPr lang="en-GB"/>
          </a:p>
        </p:txBody>
      </p:sp>
    </p:spTree>
    <p:extLst>
      <p:ext uri="{BB962C8B-B14F-4D97-AF65-F5344CB8AC3E}">
        <p14:creationId xmlns:p14="http://schemas.microsoft.com/office/powerpoint/2010/main" val="161930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Literal: the Bible describes them, it is the word of God, they are beliefs that have been held for </a:t>
            </a:r>
            <a:r>
              <a:rPr lang="en-GB" dirty="0" smtClean="0"/>
              <a:t>centuries</a:t>
            </a:r>
            <a:endParaRPr lang="en-GB" dirty="0"/>
          </a:p>
        </p:txBody>
      </p:sp>
      <p:sp>
        <p:nvSpPr>
          <p:cNvPr id="4" name="Slide Number Placeholder 3"/>
          <p:cNvSpPr>
            <a:spLocks noGrp="1"/>
          </p:cNvSpPr>
          <p:nvPr>
            <p:ph type="sldNum" sz="quarter" idx="10"/>
          </p:nvPr>
        </p:nvSpPr>
        <p:spPr/>
        <p:txBody>
          <a:bodyPr/>
          <a:lstStyle/>
          <a:p>
            <a:fld id="{D8EA7B9E-183A-480A-B01E-65073C9307A4}" type="slidenum">
              <a:rPr lang="en-GB" smtClean="0"/>
              <a:t>23</a:t>
            </a:fld>
            <a:endParaRPr lang="en-GB"/>
          </a:p>
        </p:txBody>
      </p:sp>
    </p:spTree>
    <p:extLst>
      <p:ext uri="{BB962C8B-B14F-4D97-AF65-F5344CB8AC3E}">
        <p14:creationId xmlns:p14="http://schemas.microsoft.com/office/powerpoint/2010/main" val="17939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E5198C-EE6A-4747-B852-0BE520A9CE14}"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195250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E5198C-EE6A-4747-B852-0BE520A9CE14}"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302784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E5198C-EE6A-4747-B852-0BE520A9CE14}"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260911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E5198C-EE6A-4747-B852-0BE520A9CE14}"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136886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5198C-EE6A-4747-B852-0BE520A9CE14}"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281463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E5198C-EE6A-4747-B852-0BE520A9CE14}"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317586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E5198C-EE6A-4747-B852-0BE520A9CE14}"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347941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E5198C-EE6A-4747-B852-0BE520A9CE14}"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128253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5198C-EE6A-4747-B852-0BE520A9CE14}"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355768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E5198C-EE6A-4747-B852-0BE520A9CE14}"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69241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E5198C-EE6A-4747-B852-0BE520A9CE14}"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F8B7E7-18B4-44EF-8A93-0173A4CFD680}" type="slidenum">
              <a:rPr lang="en-GB" smtClean="0"/>
              <a:t>‹#›</a:t>
            </a:fld>
            <a:endParaRPr lang="en-GB"/>
          </a:p>
        </p:txBody>
      </p:sp>
    </p:spTree>
    <p:extLst>
      <p:ext uri="{BB962C8B-B14F-4D97-AF65-F5344CB8AC3E}">
        <p14:creationId xmlns:p14="http://schemas.microsoft.com/office/powerpoint/2010/main" val="428762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5198C-EE6A-4747-B852-0BE520A9CE14}" type="datetimeFigureOut">
              <a:rPr lang="en-GB" smtClean="0"/>
              <a:t>11/05/2023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8B7E7-18B4-44EF-8A93-0173A4CFD680}" type="slidenum">
              <a:rPr lang="en-GB" smtClean="0"/>
              <a:t>‹#›</a:t>
            </a:fld>
            <a:endParaRPr lang="en-GB"/>
          </a:p>
        </p:txBody>
      </p:sp>
    </p:spTree>
    <p:extLst>
      <p:ext uri="{BB962C8B-B14F-4D97-AF65-F5344CB8AC3E}">
        <p14:creationId xmlns:p14="http://schemas.microsoft.com/office/powerpoint/2010/main" val="2764885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9C22-FEC9-4313-B6E5-9987055F5EAB}"/>
              </a:ext>
            </a:extLst>
          </p:cNvPr>
          <p:cNvSpPr>
            <a:spLocks noGrp="1"/>
          </p:cNvSpPr>
          <p:nvPr>
            <p:ph type="ctrTitle"/>
          </p:nvPr>
        </p:nvSpPr>
        <p:spPr>
          <a:xfrm>
            <a:off x="212435" y="138546"/>
            <a:ext cx="7541677" cy="1099272"/>
          </a:xfrm>
          <a:solidFill>
            <a:srgbClr val="FFFF00"/>
          </a:solidFill>
          <a:ln w="76200">
            <a:solidFill>
              <a:schemeClr val="accent1"/>
            </a:solidFill>
          </a:ln>
        </p:spPr>
        <p:txBody>
          <a:bodyPr anchor="ctr">
            <a:normAutofit/>
          </a:bodyPr>
          <a:lstStyle/>
          <a:p>
            <a:pPr algn="l"/>
            <a:r>
              <a:rPr lang="en-GB" b="1" dirty="0" smtClean="0"/>
              <a:t>DNA </a:t>
            </a:r>
            <a:r>
              <a:rPr lang="en-GB" i="1" dirty="0" smtClean="0"/>
              <a:t>– </a:t>
            </a:r>
            <a:r>
              <a:rPr lang="en-GB" i="1" dirty="0"/>
              <a:t>recap last lesson </a:t>
            </a:r>
          </a:p>
        </p:txBody>
      </p:sp>
      <p:sp>
        <p:nvSpPr>
          <p:cNvPr id="3" name="Subtitle 2">
            <a:extLst>
              <a:ext uri="{FF2B5EF4-FFF2-40B4-BE49-F238E27FC236}">
                <a16:creationId xmlns:a16="http://schemas.microsoft.com/office/drawing/2014/main" id="{088DC1A9-1014-479E-B9C3-2EB494476C9E}"/>
              </a:ext>
            </a:extLst>
          </p:cNvPr>
          <p:cNvSpPr>
            <a:spLocks noGrp="1"/>
          </p:cNvSpPr>
          <p:nvPr>
            <p:ph type="subTitle" idx="1"/>
          </p:nvPr>
        </p:nvSpPr>
        <p:spPr>
          <a:xfrm>
            <a:off x="212435" y="1509077"/>
            <a:ext cx="8100292" cy="4775345"/>
          </a:xfrm>
          <a:solidFill>
            <a:srgbClr val="FFC000"/>
          </a:solidFill>
        </p:spPr>
        <p:txBody>
          <a:bodyPr anchor="ctr">
            <a:normAutofit fontScale="92500"/>
          </a:bodyPr>
          <a:lstStyle/>
          <a:p>
            <a:pPr marL="457200" indent="-457200" algn="l">
              <a:buAutoNum type="arabicPeriod"/>
            </a:pPr>
            <a:r>
              <a:rPr lang="en-GB" sz="3600" dirty="0"/>
              <a:t>Explain a Christian belief about judgement.</a:t>
            </a:r>
          </a:p>
          <a:p>
            <a:pPr marL="457200" indent="-457200" algn="l">
              <a:buAutoNum type="arabicPeriod"/>
            </a:pPr>
            <a:endParaRPr lang="en-GB" sz="3600" dirty="0"/>
          </a:p>
          <a:p>
            <a:pPr marL="457200" indent="-457200" algn="l">
              <a:buAutoNum type="arabicPeriod"/>
            </a:pPr>
            <a:r>
              <a:rPr lang="en-GB" sz="3600" dirty="0"/>
              <a:t>Summarise the Parable of the Sheep and the Goats in no more than 50 words.</a:t>
            </a:r>
          </a:p>
          <a:p>
            <a:pPr marL="457200" indent="-457200" algn="l">
              <a:buAutoNum type="arabicPeriod"/>
            </a:pPr>
            <a:endParaRPr lang="en-GB" sz="3600" dirty="0"/>
          </a:p>
          <a:p>
            <a:pPr marL="457200" indent="-457200" algn="l">
              <a:buAutoNum type="arabicPeriod"/>
            </a:pPr>
            <a:r>
              <a:rPr lang="en-GB" sz="3600" dirty="0"/>
              <a:t>Give two ways that beliefs about judgement may affect how a Christian lives their current life.</a:t>
            </a:r>
          </a:p>
        </p:txBody>
      </p:sp>
      <p:pic>
        <p:nvPicPr>
          <p:cNvPr id="4" name="Picture 2" descr="Image result for pen clipart">
            <a:extLst>
              <a:ext uri="{FF2B5EF4-FFF2-40B4-BE49-F238E27FC236}">
                <a16:creationId xmlns:a16="http://schemas.microsoft.com/office/drawing/2014/main" id="{BAF77495-E32A-4F5A-973D-D4933413B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086" y="2195751"/>
            <a:ext cx="3218168" cy="3729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elcome Students! - Lessons - Blend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013" y="171018"/>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41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296990" y="135446"/>
            <a:ext cx="5465762" cy="584200"/>
          </a:xfrm>
          <a:prstGeom prst="rect">
            <a:avLst/>
          </a:prstGeom>
          <a:solidFill>
            <a:srgbClr val="7030A0"/>
          </a:solidFill>
          <a:ln>
            <a:noFill/>
          </a:ln>
          <a:effectLs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u="sng">
                <a:solidFill>
                  <a:schemeClr val="bg1"/>
                </a:solidFill>
                <a:latin typeface="Calibri" panose="020F0502020204030204" pitchFamily="34" charset="0"/>
                <a:ea typeface="Calibri" panose="020F0502020204030204" pitchFamily="34" charset="0"/>
                <a:cs typeface="Calibri" panose="020F0502020204030204" pitchFamily="34" charset="0"/>
              </a:rPr>
              <a:t>Christian beliefs about the soul</a:t>
            </a:r>
          </a:p>
        </p:txBody>
      </p:sp>
      <p:sp>
        <p:nvSpPr>
          <p:cNvPr id="2" name="TextBox 1"/>
          <p:cNvSpPr txBox="1"/>
          <p:nvPr/>
        </p:nvSpPr>
        <p:spPr>
          <a:xfrm>
            <a:off x="861568" y="902526"/>
            <a:ext cx="10058400" cy="4031873"/>
          </a:xfrm>
          <a:prstGeom prst="rect">
            <a:avLst/>
          </a:prstGeom>
          <a:solidFill>
            <a:srgbClr val="FFCCFF"/>
          </a:solidFill>
        </p:spPr>
        <p:txBody>
          <a:bodyPr wrap="square" rtlCol="0">
            <a:spAutoFit/>
          </a:bodyPr>
          <a:lstStyle/>
          <a:p>
            <a:pPr algn="ctr"/>
            <a:r>
              <a:rPr lang="en-US" sz="3200" i="1" dirty="0" smtClean="0"/>
              <a:t>‘</a:t>
            </a:r>
            <a:r>
              <a:rPr lang="en-US" sz="3200" dirty="0" smtClean="0"/>
              <a:t>So God created </a:t>
            </a:r>
            <a:r>
              <a:rPr lang="en-US" sz="3200" u="sng" dirty="0" smtClean="0"/>
              <a:t>		</a:t>
            </a:r>
            <a:r>
              <a:rPr lang="en-US" sz="3200" dirty="0" smtClean="0"/>
              <a:t> in his own image, in the image of God He created them’ (Genesis 1:27).  This verse tells Christians that as </a:t>
            </a:r>
            <a:r>
              <a:rPr lang="en-US" sz="3200" u="sng" dirty="0" smtClean="0"/>
              <a:t>		</a:t>
            </a:r>
            <a:r>
              <a:rPr lang="en-US" sz="3200" dirty="0" smtClean="0"/>
              <a:t> they are different to all other creatures because God put a part of </a:t>
            </a:r>
            <a:r>
              <a:rPr lang="en-US" sz="3200" u="sng" dirty="0" smtClean="0"/>
              <a:t>		</a:t>
            </a:r>
            <a:r>
              <a:rPr lang="en-US" sz="3200" dirty="0" smtClean="0"/>
              <a:t>, the </a:t>
            </a:r>
            <a:r>
              <a:rPr lang="en-US" sz="3200" u="sng" dirty="0" smtClean="0"/>
              <a:t>		</a:t>
            </a:r>
            <a:r>
              <a:rPr lang="en-US" sz="3200" dirty="0" smtClean="0"/>
              <a:t>, into every person.  He did this by breathing the ‘breath of </a:t>
            </a:r>
            <a:r>
              <a:rPr lang="en-US" sz="3200" u="sng" dirty="0" smtClean="0"/>
              <a:t>		</a:t>
            </a:r>
            <a:r>
              <a:rPr lang="en-US" sz="3200" dirty="0" smtClean="0"/>
              <a:t>‘ into Adam’s nostrils.  St </a:t>
            </a:r>
            <a:r>
              <a:rPr lang="en-US" sz="3200" u="sng" dirty="0" smtClean="0"/>
              <a:t>		</a:t>
            </a:r>
            <a:r>
              <a:rPr lang="en-US" sz="3200" dirty="0" smtClean="0"/>
              <a:t> taught, ‘If there is a natural body there is also a </a:t>
            </a:r>
            <a:r>
              <a:rPr lang="en-US" sz="3200" u="sng" dirty="0" smtClean="0"/>
              <a:t>		</a:t>
            </a:r>
            <a:r>
              <a:rPr lang="en-US" sz="3200" dirty="0" smtClean="0"/>
              <a:t> body’ (1 Corinthians 15:44)</a:t>
            </a:r>
            <a:endParaRPr lang="en-GB" sz="3200" dirty="0"/>
          </a:p>
        </p:txBody>
      </p:sp>
      <p:sp>
        <p:nvSpPr>
          <p:cNvPr id="3" name="TextBox 2"/>
          <p:cNvSpPr txBox="1"/>
          <p:nvPr/>
        </p:nvSpPr>
        <p:spPr>
          <a:xfrm>
            <a:off x="296990" y="5138297"/>
            <a:ext cx="11393424" cy="1569660"/>
          </a:xfrm>
          <a:prstGeom prst="rect">
            <a:avLst/>
          </a:prstGeom>
          <a:solidFill>
            <a:srgbClr val="E6E6E6"/>
          </a:solidFill>
        </p:spPr>
        <p:txBody>
          <a:bodyPr wrap="square" rtlCol="0">
            <a:spAutoFit/>
          </a:bodyPr>
          <a:lstStyle/>
          <a:p>
            <a:pPr algn="ctr"/>
            <a:r>
              <a:rPr lang="en-US" sz="2400" b="1" dirty="0" smtClean="0"/>
              <a:t>Spiritual	Paul		perishable		conflict		physical		victory		John		humans		himself		life</a:t>
            </a:r>
            <a:endParaRPr lang="en-US" sz="2400" b="1" dirty="0"/>
          </a:p>
          <a:p>
            <a:pPr algn="ctr"/>
            <a:r>
              <a:rPr lang="en-US" sz="2400" b="1" dirty="0" smtClean="0"/>
              <a:t>man		Kingdom		right		die		soul	</a:t>
            </a:r>
          </a:p>
          <a:p>
            <a:pPr algn="ctr"/>
            <a:r>
              <a:rPr lang="en-US" sz="2400" b="1" dirty="0" smtClean="0"/>
              <a:t>different		immortality		spirit</a:t>
            </a:r>
            <a:endParaRPr lang="en-GB" sz="2400" b="1" dirty="0"/>
          </a:p>
        </p:txBody>
      </p:sp>
      <p:sp>
        <p:nvSpPr>
          <p:cNvPr id="4" name="TextBox 3"/>
          <p:cNvSpPr txBox="1"/>
          <p:nvPr/>
        </p:nvSpPr>
        <p:spPr>
          <a:xfrm>
            <a:off x="4041648" y="902526"/>
            <a:ext cx="914400" cy="523220"/>
          </a:xfrm>
          <a:prstGeom prst="rect">
            <a:avLst/>
          </a:prstGeom>
          <a:solidFill>
            <a:srgbClr val="FFFF00"/>
          </a:solidFill>
        </p:spPr>
        <p:txBody>
          <a:bodyPr wrap="square" rtlCol="0">
            <a:spAutoFit/>
          </a:bodyPr>
          <a:lstStyle/>
          <a:p>
            <a:pPr algn="ctr"/>
            <a:r>
              <a:rPr lang="en-US" sz="2800" dirty="0" smtClean="0">
                <a:latin typeface="Comic Sans MS" panose="030F0702030302020204" pitchFamily="66" charset="0"/>
              </a:rPr>
              <a:t>man</a:t>
            </a:r>
            <a:endParaRPr lang="en-GB" sz="2800" dirty="0">
              <a:latin typeface="Comic Sans MS" panose="030F0702030302020204" pitchFamily="66" charset="0"/>
            </a:endParaRPr>
          </a:p>
        </p:txBody>
      </p:sp>
      <p:sp>
        <p:nvSpPr>
          <p:cNvPr id="7" name="TextBox 6"/>
          <p:cNvSpPr txBox="1"/>
          <p:nvPr/>
        </p:nvSpPr>
        <p:spPr>
          <a:xfrm>
            <a:off x="4148328" y="1950752"/>
            <a:ext cx="1466088" cy="523220"/>
          </a:xfrm>
          <a:prstGeom prst="rect">
            <a:avLst/>
          </a:prstGeom>
          <a:solidFill>
            <a:srgbClr val="FFFF00"/>
          </a:solidFill>
        </p:spPr>
        <p:txBody>
          <a:bodyPr wrap="square" rtlCol="0">
            <a:spAutoFit/>
          </a:bodyPr>
          <a:lstStyle/>
          <a:p>
            <a:pPr algn="ctr"/>
            <a:r>
              <a:rPr lang="en-US" sz="2800" dirty="0" smtClean="0">
                <a:latin typeface="Comic Sans MS" panose="030F0702030302020204" pitchFamily="66" charset="0"/>
              </a:rPr>
              <a:t>humans</a:t>
            </a:r>
            <a:endParaRPr lang="en-GB" sz="2800" dirty="0">
              <a:latin typeface="Comic Sans MS" panose="030F0702030302020204" pitchFamily="66" charset="0"/>
            </a:endParaRPr>
          </a:p>
        </p:txBody>
      </p:sp>
      <p:sp>
        <p:nvSpPr>
          <p:cNvPr id="8" name="TextBox 7"/>
          <p:cNvSpPr txBox="1"/>
          <p:nvPr/>
        </p:nvSpPr>
        <p:spPr>
          <a:xfrm>
            <a:off x="7293864" y="2405752"/>
            <a:ext cx="1470152" cy="523220"/>
          </a:xfrm>
          <a:prstGeom prst="rect">
            <a:avLst/>
          </a:prstGeom>
          <a:solidFill>
            <a:srgbClr val="FFFF00"/>
          </a:solidFill>
        </p:spPr>
        <p:txBody>
          <a:bodyPr wrap="square" rtlCol="0">
            <a:spAutoFit/>
          </a:bodyPr>
          <a:lstStyle/>
          <a:p>
            <a:pPr algn="ctr"/>
            <a:r>
              <a:rPr lang="en-US" sz="2800" dirty="0" smtClean="0">
                <a:latin typeface="Comic Sans MS" panose="030F0702030302020204" pitchFamily="66" charset="0"/>
              </a:rPr>
              <a:t>himself</a:t>
            </a:r>
            <a:endParaRPr lang="en-GB" sz="2800" dirty="0">
              <a:latin typeface="Comic Sans MS" panose="030F0702030302020204" pitchFamily="66" charset="0"/>
            </a:endParaRPr>
          </a:p>
        </p:txBody>
      </p:sp>
      <p:sp>
        <p:nvSpPr>
          <p:cNvPr id="9" name="TextBox 8"/>
          <p:cNvSpPr txBox="1"/>
          <p:nvPr/>
        </p:nvSpPr>
        <p:spPr>
          <a:xfrm>
            <a:off x="9460992" y="2395242"/>
            <a:ext cx="914400" cy="523220"/>
          </a:xfrm>
          <a:prstGeom prst="rect">
            <a:avLst/>
          </a:prstGeom>
          <a:solidFill>
            <a:srgbClr val="FFFF00"/>
          </a:solidFill>
        </p:spPr>
        <p:txBody>
          <a:bodyPr wrap="square" rtlCol="0">
            <a:spAutoFit/>
          </a:bodyPr>
          <a:lstStyle/>
          <a:p>
            <a:pPr algn="ctr"/>
            <a:r>
              <a:rPr lang="en-US" sz="2800" dirty="0" smtClean="0">
                <a:latin typeface="Comic Sans MS" panose="030F0702030302020204" pitchFamily="66" charset="0"/>
              </a:rPr>
              <a:t>soul</a:t>
            </a:r>
            <a:endParaRPr lang="en-GB" sz="2800" dirty="0">
              <a:latin typeface="Comic Sans MS" panose="030F0702030302020204" pitchFamily="66" charset="0"/>
            </a:endParaRPr>
          </a:p>
        </p:txBody>
      </p:sp>
      <p:sp>
        <p:nvSpPr>
          <p:cNvPr id="10" name="TextBox 9"/>
          <p:cNvSpPr txBox="1"/>
          <p:nvPr/>
        </p:nvSpPr>
        <p:spPr>
          <a:xfrm>
            <a:off x="1752600" y="3377502"/>
            <a:ext cx="914400" cy="523220"/>
          </a:xfrm>
          <a:prstGeom prst="rect">
            <a:avLst/>
          </a:prstGeom>
          <a:solidFill>
            <a:srgbClr val="FFFF00"/>
          </a:solidFill>
        </p:spPr>
        <p:txBody>
          <a:bodyPr wrap="square" rtlCol="0">
            <a:spAutoFit/>
          </a:bodyPr>
          <a:lstStyle/>
          <a:p>
            <a:pPr algn="ctr"/>
            <a:r>
              <a:rPr lang="en-US" sz="2800" dirty="0" smtClean="0">
                <a:latin typeface="Comic Sans MS" panose="030F0702030302020204" pitchFamily="66" charset="0"/>
              </a:rPr>
              <a:t>life</a:t>
            </a:r>
            <a:endParaRPr lang="en-GB" sz="2800" dirty="0">
              <a:latin typeface="Comic Sans MS" panose="030F0702030302020204" pitchFamily="66" charset="0"/>
            </a:endParaRPr>
          </a:p>
        </p:txBody>
      </p:sp>
      <p:sp>
        <p:nvSpPr>
          <p:cNvPr id="11" name="TextBox 10"/>
          <p:cNvSpPr txBox="1"/>
          <p:nvPr/>
        </p:nvSpPr>
        <p:spPr>
          <a:xfrm>
            <a:off x="7571740" y="3304350"/>
            <a:ext cx="1069340" cy="523220"/>
          </a:xfrm>
          <a:prstGeom prst="rect">
            <a:avLst/>
          </a:prstGeom>
          <a:solidFill>
            <a:srgbClr val="FFFF00"/>
          </a:solidFill>
        </p:spPr>
        <p:txBody>
          <a:bodyPr wrap="square" rtlCol="0">
            <a:spAutoFit/>
          </a:bodyPr>
          <a:lstStyle/>
          <a:p>
            <a:pPr algn="ctr"/>
            <a:r>
              <a:rPr lang="en-US" sz="2800" dirty="0" smtClean="0">
                <a:latin typeface="Comic Sans MS" panose="030F0702030302020204" pitchFamily="66" charset="0"/>
              </a:rPr>
              <a:t>John</a:t>
            </a:r>
            <a:endParaRPr lang="en-GB" sz="2800" dirty="0">
              <a:latin typeface="Comic Sans MS" panose="030F0702030302020204" pitchFamily="66" charset="0"/>
            </a:endParaRPr>
          </a:p>
        </p:txBody>
      </p:sp>
      <p:sp>
        <p:nvSpPr>
          <p:cNvPr id="12" name="TextBox 11"/>
          <p:cNvSpPr txBox="1"/>
          <p:nvPr/>
        </p:nvSpPr>
        <p:spPr>
          <a:xfrm>
            <a:off x="7571740" y="3900722"/>
            <a:ext cx="1371092" cy="461665"/>
          </a:xfrm>
          <a:prstGeom prst="rect">
            <a:avLst/>
          </a:prstGeom>
          <a:solidFill>
            <a:srgbClr val="FFFF00"/>
          </a:solidFill>
        </p:spPr>
        <p:txBody>
          <a:bodyPr wrap="square" rtlCol="0">
            <a:spAutoFit/>
          </a:bodyPr>
          <a:lstStyle/>
          <a:p>
            <a:pPr algn="ctr"/>
            <a:r>
              <a:rPr lang="en-US" sz="2400" dirty="0" smtClean="0">
                <a:latin typeface="Comic Sans MS" panose="030F0702030302020204" pitchFamily="66" charset="0"/>
              </a:rPr>
              <a:t>spiritual</a:t>
            </a:r>
            <a:endParaRPr lang="en-GB" sz="2400" dirty="0">
              <a:latin typeface="Comic Sans MS" panose="030F0702030302020204" pitchFamily="66" charset="0"/>
            </a:endParaRPr>
          </a:p>
        </p:txBody>
      </p:sp>
    </p:spTree>
    <p:extLst>
      <p:ext uri="{BB962C8B-B14F-4D97-AF65-F5344CB8AC3E}">
        <p14:creationId xmlns:p14="http://schemas.microsoft.com/office/powerpoint/2010/main" val="328916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838200" y="1103249"/>
            <a:ext cx="10515600" cy="4351338"/>
          </a:xfrm>
          <a:solidFill>
            <a:srgbClr val="FFCCFF"/>
          </a:solidFill>
        </p:spPr>
        <p:txBody>
          <a:bodyPr anchor="ctr">
            <a:noAutofit/>
          </a:bodyPr>
          <a:lstStyle/>
          <a:p>
            <a:pPr marL="609600" indent="-609600">
              <a:buNone/>
            </a:pPr>
            <a:r>
              <a:rPr lang="EN-GB" altLang="EN-US" sz="4000" dirty="0"/>
              <a:t>a) What is the soul? </a:t>
            </a:r>
          </a:p>
          <a:p>
            <a:pPr marL="609600" indent="-609600">
              <a:buNone/>
            </a:pPr>
            <a:endParaRPr lang="en-GB" altLang="en-US" sz="2400" dirty="0"/>
          </a:p>
          <a:p>
            <a:pPr marL="609600" indent="-609600">
              <a:buFontTx/>
              <a:buAutoNum type="alphaLcParenR" startAt="2"/>
            </a:pPr>
            <a:r>
              <a:rPr lang="EN-GB" altLang="EN-US" sz="4000" dirty="0"/>
              <a:t>Where do Christians believe the soul came from? </a:t>
            </a:r>
          </a:p>
          <a:p>
            <a:pPr marL="609600" indent="-609600">
              <a:buFontTx/>
              <a:buAutoNum type="alphaLcParenR" startAt="2"/>
            </a:pPr>
            <a:endParaRPr lang="en-GB" altLang="en-US" sz="2400" dirty="0"/>
          </a:p>
          <a:p>
            <a:pPr marL="609600" indent="-609600">
              <a:buNone/>
            </a:pPr>
            <a:r>
              <a:rPr lang="EN-GB" altLang="EN-US" sz="4000" dirty="0"/>
              <a:t>c) Give three reasons why the soul is important to Christians</a:t>
            </a:r>
            <a:r>
              <a:rPr lang="EN-GB" altLang="EN-US" sz="4000" dirty="0" smtClean="0"/>
              <a:t>.</a:t>
            </a:r>
            <a:endParaRPr lang="en-GB" altLang="en-US" sz="4000" dirty="0"/>
          </a:p>
        </p:txBody>
      </p:sp>
      <p:sp>
        <p:nvSpPr>
          <p:cNvPr id="5" name="Rectangle 4"/>
          <p:cNvSpPr>
            <a:spLocks noChangeArrowheads="1"/>
          </p:cNvSpPr>
          <p:nvPr/>
        </p:nvSpPr>
        <p:spPr bwMode="auto">
          <a:xfrm>
            <a:off x="296990" y="135446"/>
            <a:ext cx="5465762" cy="584200"/>
          </a:xfrm>
          <a:prstGeom prst="rect">
            <a:avLst/>
          </a:prstGeom>
          <a:solidFill>
            <a:srgbClr val="7030A0"/>
          </a:solidFill>
          <a:ln>
            <a:noFill/>
          </a:ln>
          <a:effectLs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u="sng">
                <a:solidFill>
                  <a:schemeClr val="bg1"/>
                </a:solidFill>
                <a:latin typeface="Calibri" panose="020F0502020204030204" pitchFamily="34" charset="0"/>
                <a:ea typeface="Calibri" panose="020F0502020204030204" pitchFamily="34" charset="0"/>
                <a:cs typeface="Calibri" panose="020F0502020204030204" pitchFamily="34" charset="0"/>
              </a:rPr>
              <a:t>Christian beliefs about the soul</a:t>
            </a:r>
          </a:p>
        </p:txBody>
      </p:sp>
    </p:spTree>
    <p:extLst>
      <p:ext uri="{BB962C8B-B14F-4D97-AF65-F5344CB8AC3E}">
        <p14:creationId xmlns:p14="http://schemas.microsoft.com/office/powerpoint/2010/main" val="378388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755904" y="1267840"/>
            <a:ext cx="10515600" cy="4849495"/>
          </a:xfrm>
          <a:solidFill>
            <a:srgbClr val="FFCCFF"/>
          </a:solidFill>
        </p:spPr>
        <p:txBody>
          <a:bodyPr anchor="ctr">
            <a:noAutofit/>
          </a:bodyPr>
          <a:lstStyle/>
          <a:p>
            <a:pPr marL="609600" indent="-609600">
              <a:buFontTx/>
              <a:buAutoNum type="alphaLcParenR"/>
            </a:pPr>
            <a:r>
              <a:rPr lang="en-GB" altLang="en-US" sz="3200" dirty="0"/>
              <a:t>The soul is the spiritual part of a human </a:t>
            </a:r>
            <a:r>
              <a:rPr lang="en-GB" altLang="en-US" sz="3200" dirty="0" smtClean="0"/>
              <a:t>being.</a:t>
            </a:r>
          </a:p>
          <a:p>
            <a:pPr marL="609600" indent="-609600">
              <a:buFontTx/>
              <a:buAutoNum type="alphaLcParenR"/>
            </a:pPr>
            <a:endParaRPr lang="en-GB" altLang="en-US" sz="1600" dirty="0"/>
          </a:p>
          <a:p>
            <a:pPr marL="609600" indent="-609600">
              <a:buFontTx/>
              <a:buAutoNum type="alphaLcParenR"/>
            </a:pPr>
            <a:r>
              <a:rPr lang="en-GB" altLang="en-US" sz="3200" dirty="0" smtClean="0"/>
              <a:t>God </a:t>
            </a:r>
            <a:r>
              <a:rPr lang="en-GB" altLang="en-US" sz="3200" dirty="0"/>
              <a:t>made people in his own image. Christians believe that this means he created the soul. Therefore the soul comes from </a:t>
            </a:r>
            <a:r>
              <a:rPr lang="en-GB" altLang="en-US" sz="3200" dirty="0" smtClean="0"/>
              <a:t>God.</a:t>
            </a:r>
          </a:p>
          <a:p>
            <a:pPr marL="609600" indent="-609600">
              <a:buFontTx/>
              <a:buAutoNum type="alphaLcParenR"/>
            </a:pPr>
            <a:endParaRPr lang="en-GB" altLang="en-US" sz="1600" dirty="0"/>
          </a:p>
          <a:p>
            <a:pPr marL="609600" indent="-609600">
              <a:buFontTx/>
              <a:buAutoNum type="alphaLcParenR"/>
            </a:pPr>
            <a:r>
              <a:rPr lang="en-GB" altLang="en-US" sz="3200" dirty="0" smtClean="0"/>
              <a:t>The </a:t>
            </a:r>
            <a:r>
              <a:rPr lang="en-GB" altLang="en-US" sz="3200" dirty="0"/>
              <a:t>soul is important to Christians because it is the closest link a human has to God. It is what makes us important and special. It is also the part of us that will go to heaven when we die</a:t>
            </a:r>
            <a:r>
              <a:rPr lang="en-GB" altLang="en-US" sz="3200" dirty="0" smtClean="0"/>
              <a:t>.</a:t>
            </a:r>
            <a:endParaRPr lang="en-GB" altLang="en-US" sz="3200" dirty="0"/>
          </a:p>
        </p:txBody>
      </p:sp>
      <p:sp>
        <p:nvSpPr>
          <p:cNvPr id="5" name="Rectangle 4"/>
          <p:cNvSpPr>
            <a:spLocks noChangeArrowheads="1"/>
          </p:cNvSpPr>
          <p:nvPr/>
        </p:nvSpPr>
        <p:spPr bwMode="auto">
          <a:xfrm>
            <a:off x="296990" y="135446"/>
            <a:ext cx="5465762" cy="584200"/>
          </a:xfrm>
          <a:prstGeom prst="rect">
            <a:avLst/>
          </a:prstGeom>
          <a:solidFill>
            <a:srgbClr val="7030A0"/>
          </a:solidFill>
          <a:ln>
            <a:noFill/>
          </a:ln>
          <a:effectLs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u="sng">
                <a:solidFill>
                  <a:schemeClr val="bg1"/>
                </a:solidFill>
                <a:latin typeface="Calibri" panose="020F0502020204030204" pitchFamily="34" charset="0"/>
                <a:ea typeface="Calibri" panose="020F0502020204030204" pitchFamily="34" charset="0"/>
                <a:cs typeface="Calibri" panose="020F0502020204030204" pitchFamily="34" charset="0"/>
              </a:rPr>
              <a:t>Christian beliefs about the soul</a:t>
            </a:r>
          </a:p>
        </p:txBody>
      </p:sp>
    </p:spTree>
    <p:extLst>
      <p:ext uri="{BB962C8B-B14F-4D97-AF65-F5344CB8AC3E}">
        <p14:creationId xmlns:p14="http://schemas.microsoft.com/office/powerpoint/2010/main" val="3696300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5276" r="13436"/>
          <a:stretch/>
        </p:blipFill>
        <p:spPr>
          <a:xfrm>
            <a:off x="8858250" y="1356378"/>
            <a:ext cx="3028950" cy="4236684"/>
          </a:xfrm>
          <a:prstGeom prst="rect">
            <a:avLst/>
          </a:prstGeom>
        </p:spPr>
      </p:pic>
      <p:sp>
        <p:nvSpPr>
          <p:cNvPr id="3" name="Content Placeholder 2"/>
          <p:cNvSpPr>
            <a:spLocks noGrp="1"/>
          </p:cNvSpPr>
          <p:nvPr>
            <p:ph idx="1"/>
          </p:nvPr>
        </p:nvSpPr>
        <p:spPr>
          <a:xfrm>
            <a:off x="454706" y="382385"/>
            <a:ext cx="7963593" cy="6184670"/>
          </a:xfrm>
          <a:solidFill>
            <a:srgbClr val="FFCCFF"/>
          </a:solidFill>
          <a:ln w="76200">
            <a:solidFill>
              <a:srgbClr val="7030A0"/>
            </a:solidFill>
          </a:ln>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lnSpc>
                <a:spcPct val="110000"/>
              </a:lnSpc>
              <a:buNone/>
            </a:pPr>
            <a:r>
              <a:rPr lang="en-GB" sz="3200" dirty="0" smtClean="0">
                <a:latin typeface="Candara" panose="020E0502030303020204" pitchFamily="34" charset="0"/>
              </a:rPr>
              <a:t>Some believe that ideas about heaven and hell were invented by people as </a:t>
            </a:r>
            <a:r>
              <a:rPr lang="en-GB" sz="3200" dirty="0">
                <a:latin typeface="Candara" panose="020E0502030303020204" pitchFamily="34" charset="0"/>
              </a:rPr>
              <a:t>a</a:t>
            </a:r>
            <a:r>
              <a:rPr lang="en-GB" sz="3200" dirty="0" smtClean="0">
                <a:latin typeface="Candara" panose="020E0502030303020204" pitchFamily="34" charset="0"/>
              </a:rPr>
              <a:t>n effective way of justifying suffering in the present life: good people go to heaven as a deserved reward for a virtuous life, and bad people go to hell as a just punishment for an immoral life. </a:t>
            </a:r>
          </a:p>
          <a:p>
            <a:pPr marL="0" indent="0">
              <a:lnSpc>
                <a:spcPct val="110000"/>
              </a:lnSpc>
              <a:buNone/>
            </a:pPr>
            <a:endParaRPr lang="en-GB" sz="1050" dirty="0">
              <a:latin typeface="Candara" panose="020E0502030303020204" pitchFamily="34" charset="0"/>
            </a:endParaRPr>
          </a:p>
          <a:p>
            <a:pPr marL="0" indent="0" algn="ctr">
              <a:lnSpc>
                <a:spcPct val="110000"/>
              </a:lnSpc>
              <a:buNone/>
            </a:pPr>
            <a:r>
              <a:rPr lang="en-GB" sz="3000" b="1" dirty="0" smtClean="0">
                <a:latin typeface="Candara" panose="020E0502030303020204" pitchFamily="34" charset="0"/>
              </a:rPr>
              <a:t>What do you think? Think of arguments for and against this viewpoint with reference to Christian beliefs. </a:t>
            </a:r>
            <a:endParaRPr lang="en-GB" sz="3000" b="1" dirty="0">
              <a:latin typeface="Candara" panose="020E0502030303020204" pitchFamily="34" charset="0"/>
            </a:endParaRPr>
          </a:p>
        </p:txBody>
      </p:sp>
    </p:spTree>
    <p:custDataLst>
      <p:tags r:id="rId1"/>
    </p:custDataLst>
    <p:extLst>
      <p:ext uri="{BB962C8B-B14F-4D97-AF65-F5344CB8AC3E}">
        <p14:creationId xmlns:p14="http://schemas.microsoft.com/office/powerpoint/2010/main" val="3310744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33DA-F905-44FF-AF1E-31A8A2509F3D}"/>
              </a:ext>
            </a:extLst>
          </p:cNvPr>
          <p:cNvSpPr>
            <a:spLocks noGrp="1"/>
          </p:cNvSpPr>
          <p:nvPr>
            <p:ph type="title"/>
          </p:nvPr>
        </p:nvSpPr>
        <p:spPr>
          <a:xfrm>
            <a:off x="239484" y="147408"/>
            <a:ext cx="9197124" cy="1325563"/>
          </a:xfrm>
          <a:solidFill>
            <a:srgbClr val="FFFF00"/>
          </a:solidFill>
          <a:ln w="76200">
            <a:solidFill>
              <a:srgbClr val="7030A0"/>
            </a:solidFill>
          </a:ln>
        </p:spPr>
        <p:txBody>
          <a:bodyPr>
            <a:normAutofit/>
          </a:bodyPr>
          <a:lstStyle/>
          <a:p>
            <a:r>
              <a:rPr lang="en-GB" sz="6000" b="1" dirty="0"/>
              <a:t>What happens when we die?</a:t>
            </a:r>
          </a:p>
        </p:txBody>
      </p:sp>
      <p:sp>
        <p:nvSpPr>
          <p:cNvPr id="3" name="Content Placeholder 2">
            <a:extLst>
              <a:ext uri="{FF2B5EF4-FFF2-40B4-BE49-F238E27FC236}">
                <a16:creationId xmlns:a16="http://schemas.microsoft.com/office/drawing/2014/main" id="{B05B1DA1-67BE-4BAA-B506-1EC43611BA4A}"/>
              </a:ext>
            </a:extLst>
          </p:cNvPr>
          <p:cNvSpPr>
            <a:spLocks noGrp="1"/>
          </p:cNvSpPr>
          <p:nvPr>
            <p:ph idx="1"/>
          </p:nvPr>
        </p:nvSpPr>
        <p:spPr>
          <a:xfrm>
            <a:off x="315687" y="1549173"/>
            <a:ext cx="7721890" cy="5178198"/>
          </a:xfrm>
          <a:solidFill>
            <a:schemeClr val="accent5">
              <a:lumMod val="20000"/>
              <a:lumOff val="80000"/>
            </a:schemeClr>
          </a:solidFill>
        </p:spPr>
        <p:txBody>
          <a:bodyPr anchor="ctr">
            <a:normAutofit/>
          </a:bodyPr>
          <a:lstStyle/>
          <a:p>
            <a:r>
              <a:rPr lang="en-GB" dirty="0"/>
              <a:t>Christians believe that there is another life after this one ends. This new life lasts for eternity.</a:t>
            </a:r>
          </a:p>
          <a:p>
            <a:endParaRPr lang="en-GB" sz="1600" dirty="0"/>
          </a:p>
          <a:p>
            <a:r>
              <a:rPr lang="en-GB" dirty="0"/>
              <a:t>Our souls will be resurrected in a new body, at peak age, health and fitness.</a:t>
            </a:r>
          </a:p>
          <a:p>
            <a:endParaRPr lang="en-GB" sz="1600" dirty="0"/>
          </a:p>
          <a:p>
            <a:r>
              <a:rPr lang="en-GB" dirty="0"/>
              <a:t>Some Christians believe this happens straight away after death, others believe this only happens on Judgement Day.</a:t>
            </a:r>
          </a:p>
          <a:p>
            <a:endParaRPr lang="en-GB" sz="1600" dirty="0"/>
          </a:p>
          <a:p>
            <a:r>
              <a:rPr lang="en-GB" dirty="0"/>
              <a:t>These new bodies will be either rewarded or punished.</a:t>
            </a:r>
          </a:p>
        </p:txBody>
      </p:sp>
      <p:pic>
        <p:nvPicPr>
          <p:cNvPr id="3074" name="Picture 2" descr="Image result for afterlife">
            <a:extLst>
              <a:ext uri="{FF2B5EF4-FFF2-40B4-BE49-F238E27FC236}">
                <a16:creationId xmlns:a16="http://schemas.microsoft.com/office/drawing/2014/main" id="{F63488A1-2689-4349-B292-9D20203DBE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71" t="6721" r="31943" b="21952"/>
          <a:stretch/>
        </p:blipFill>
        <p:spPr bwMode="auto">
          <a:xfrm>
            <a:off x="8390273" y="1743414"/>
            <a:ext cx="3341915" cy="478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christian hell">
            <a:extLst>
              <a:ext uri="{FF2B5EF4-FFF2-40B4-BE49-F238E27FC236}">
                <a16:creationId xmlns:a16="http://schemas.microsoft.com/office/drawing/2014/main" id="{7F3D1149-FE72-4BE5-9343-9670DC86D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8828" y="1921519"/>
            <a:ext cx="3385457" cy="47989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E29C8C-4050-4CCD-9373-82DBD98148BB}"/>
              </a:ext>
            </a:extLst>
          </p:cNvPr>
          <p:cNvSpPr>
            <a:spLocks noGrp="1"/>
          </p:cNvSpPr>
          <p:nvPr>
            <p:ph type="title"/>
          </p:nvPr>
        </p:nvSpPr>
        <p:spPr>
          <a:xfrm>
            <a:off x="949221" y="171388"/>
            <a:ext cx="2534643" cy="925342"/>
          </a:xfrm>
          <a:solidFill>
            <a:srgbClr val="00B0F0"/>
          </a:solidFill>
        </p:spPr>
        <p:txBody>
          <a:bodyPr>
            <a:normAutofit/>
          </a:bodyPr>
          <a:lstStyle/>
          <a:p>
            <a:r>
              <a:rPr lang="en-GB" sz="6000" b="1" dirty="0"/>
              <a:t>Heaven</a:t>
            </a:r>
            <a:r>
              <a:rPr lang="en-GB" dirty="0"/>
              <a:t> </a:t>
            </a:r>
          </a:p>
        </p:txBody>
      </p:sp>
      <p:sp>
        <p:nvSpPr>
          <p:cNvPr id="4" name="Title 1">
            <a:extLst>
              <a:ext uri="{FF2B5EF4-FFF2-40B4-BE49-F238E27FC236}">
                <a16:creationId xmlns:a16="http://schemas.microsoft.com/office/drawing/2014/main" id="{287BCB3B-A0C8-42C6-9804-34489FCB756D}"/>
              </a:ext>
            </a:extLst>
          </p:cNvPr>
          <p:cNvSpPr txBox="1">
            <a:spLocks/>
          </p:cNvSpPr>
          <p:nvPr/>
        </p:nvSpPr>
        <p:spPr>
          <a:xfrm>
            <a:off x="7944394" y="171459"/>
            <a:ext cx="1811383" cy="1023811"/>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t>Hell </a:t>
            </a:r>
          </a:p>
        </p:txBody>
      </p:sp>
      <p:pic>
        <p:nvPicPr>
          <p:cNvPr id="4098" name="Picture 2" descr="Image result for zigzag">
            <a:extLst>
              <a:ext uri="{FF2B5EF4-FFF2-40B4-BE49-F238E27FC236}">
                <a16:creationId xmlns:a16="http://schemas.microsoft.com/office/drawing/2014/main" id="{C67A3F70-09CD-4AF5-B4BE-3A3AD5B2F5D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764705">
            <a:off x="2401381" y="2225039"/>
            <a:ext cx="7564207" cy="27398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D0158E-CB11-42F5-8002-22EB05757996}"/>
              </a:ext>
            </a:extLst>
          </p:cNvPr>
          <p:cNvSpPr txBox="1"/>
          <p:nvPr/>
        </p:nvSpPr>
        <p:spPr>
          <a:xfrm>
            <a:off x="185056" y="1382462"/>
            <a:ext cx="2830286" cy="461665"/>
          </a:xfrm>
          <a:prstGeom prst="rect">
            <a:avLst/>
          </a:prstGeom>
          <a:solidFill>
            <a:srgbClr val="00B0F0"/>
          </a:solidFill>
        </p:spPr>
        <p:txBody>
          <a:bodyPr wrap="square" rtlCol="0">
            <a:spAutoFit/>
          </a:bodyPr>
          <a:lstStyle/>
          <a:p>
            <a:pPr algn="ctr"/>
            <a:r>
              <a:rPr lang="en-GB" sz="2400" dirty="0"/>
              <a:t>Presence of God</a:t>
            </a:r>
          </a:p>
        </p:txBody>
      </p:sp>
      <p:sp>
        <p:nvSpPr>
          <p:cNvPr id="7" name="TextBox 6">
            <a:extLst>
              <a:ext uri="{FF2B5EF4-FFF2-40B4-BE49-F238E27FC236}">
                <a16:creationId xmlns:a16="http://schemas.microsoft.com/office/drawing/2014/main" id="{BA010201-0855-4AD3-B707-D7A4FEED947C}"/>
              </a:ext>
            </a:extLst>
          </p:cNvPr>
          <p:cNvSpPr txBox="1"/>
          <p:nvPr/>
        </p:nvSpPr>
        <p:spPr>
          <a:xfrm>
            <a:off x="6845123" y="1690686"/>
            <a:ext cx="2320834" cy="461665"/>
          </a:xfrm>
          <a:prstGeom prst="rect">
            <a:avLst/>
          </a:prstGeom>
          <a:solidFill>
            <a:srgbClr val="FF0000"/>
          </a:solidFill>
        </p:spPr>
        <p:txBody>
          <a:bodyPr wrap="square" rtlCol="0">
            <a:spAutoFit/>
          </a:bodyPr>
          <a:lstStyle/>
          <a:p>
            <a:pPr algn="ctr"/>
            <a:r>
              <a:rPr lang="en-GB" sz="2400" dirty="0"/>
              <a:t>Absence of God</a:t>
            </a:r>
          </a:p>
        </p:txBody>
      </p:sp>
      <p:sp>
        <p:nvSpPr>
          <p:cNvPr id="8" name="TextBox 7">
            <a:extLst>
              <a:ext uri="{FF2B5EF4-FFF2-40B4-BE49-F238E27FC236}">
                <a16:creationId xmlns:a16="http://schemas.microsoft.com/office/drawing/2014/main" id="{CBD946AE-8623-4878-B4AA-D314857CDDA5}"/>
              </a:ext>
            </a:extLst>
          </p:cNvPr>
          <p:cNvSpPr txBox="1"/>
          <p:nvPr/>
        </p:nvSpPr>
        <p:spPr>
          <a:xfrm>
            <a:off x="3407228" y="1096730"/>
            <a:ext cx="2438400" cy="461665"/>
          </a:xfrm>
          <a:prstGeom prst="rect">
            <a:avLst/>
          </a:prstGeom>
          <a:solidFill>
            <a:srgbClr val="00B0F0"/>
          </a:solidFill>
        </p:spPr>
        <p:txBody>
          <a:bodyPr wrap="square" rtlCol="0">
            <a:spAutoFit/>
          </a:bodyPr>
          <a:lstStyle/>
          <a:p>
            <a:pPr algn="ctr"/>
            <a:r>
              <a:rPr lang="en-GB" sz="2400" dirty="0"/>
              <a:t>Eternal paradise</a:t>
            </a:r>
          </a:p>
        </p:txBody>
      </p:sp>
      <p:sp>
        <p:nvSpPr>
          <p:cNvPr id="10" name="TextBox 9">
            <a:extLst>
              <a:ext uri="{FF2B5EF4-FFF2-40B4-BE49-F238E27FC236}">
                <a16:creationId xmlns:a16="http://schemas.microsoft.com/office/drawing/2014/main" id="{62D5D848-9687-4345-AB5D-A503DCA5F75F}"/>
              </a:ext>
            </a:extLst>
          </p:cNvPr>
          <p:cNvSpPr txBox="1"/>
          <p:nvPr/>
        </p:nvSpPr>
        <p:spPr>
          <a:xfrm>
            <a:off x="9901645" y="1321354"/>
            <a:ext cx="2198915" cy="830997"/>
          </a:xfrm>
          <a:prstGeom prst="rect">
            <a:avLst/>
          </a:prstGeom>
          <a:solidFill>
            <a:srgbClr val="FF0000"/>
          </a:solidFill>
        </p:spPr>
        <p:txBody>
          <a:bodyPr wrap="square" rtlCol="0">
            <a:spAutoFit/>
          </a:bodyPr>
          <a:lstStyle/>
          <a:p>
            <a:pPr algn="ctr"/>
            <a:r>
              <a:rPr lang="en-GB" sz="2400" dirty="0"/>
              <a:t>Eternal suffering</a:t>
            </a:r>
          </a:p>
        </p:txBody>
      </p:sp>
      <p:sp>
        <p:nvSpPr>
          <p:cNvPr id="9" name="Rectangle: Rounded Corners 8">
            <a:extLst>
              <a:ext uri="{FF2B5EF4-FFF2-40B4-BE49-F238E27FC236}">
                <a16:creationId xmlns:a16="http://schemas.microsoft.com/office/drawing/2014/main" id="{C7538157-679F-4CFB-9960-E0AD842DA8FC}"/>
              </a:ext>
            </a:extLst>
          </p:cNvPr>
          <p:cNvSpPr/>
          <p:nvPr/>
        </p:nvSpPr>
        <p:spPr>
          <a:xfrm>
            <a:off x="4702629" y="4929646"/>
            <a:ext cx="3233057" cy="15491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“I am the way, the truth and the life. No one comes to the father except through me” John 14:6</a:t>
            </a:r>
          </a:p>
        </p:txBody>
      </p:sp>
      <p:pic>
        <p:nvPicPr>
          <p:cNvPr id="4100" name="Picture 4" descr="Image result for christian heaven art">
            <a:extLst>
              <a:ext uri="{FF2B5EF4-FFF2-40B4-BE49-F238E27FC236}">
                <a16:creationId xmlns:a16="http://schemas.microsoft.com/office/drawing/2014/main" id="{837ACAAA-9A97-413A-99AD-B5D1387AB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63" y="2008607"/>
            <a:ext cx="3538124" cy="47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932"/>
            <a:ext cx="10515600" cy="815975"/>
          </a:xfrm>
        </p:spPr>
        <p:style>
          <a:lnRef idx="0">
            <a:schemeClr val="accent1"/>
          </a:lnRef>
          <a:fillRef idx="3">
            <a:schemeClr val="accent1"/>
          </a:fillRef>
          <a:effectRef idx="3">
            <a:schemeClr val="accent1"/>
          </a:effectRef>
          <a:fontRef idx="minor">
            <a:schemeClr val="lt1"/>
          </a:fontRef>
        </p:style>
        <p:txBody>
          <a:bodyPr/>
          <a:lstStyle/>
          <a:p>
            <a:r>
              <a:rPr lang="en-GB" dirty="0" smtClean="0">
                <a:latin typeface="Comic Sans MS" panose="030F0702030302020204" pitchFamily="66" charset="0"/>
              </a:rPr>
              <a:t>Heaven</a:t>
            </a:r>
            <a:endParaRPr lang="en-GB" dirty="0">
              <a:latin typeface="Comic Sans MS" panose="030F0702030302020204" pitchFamily="66" charset="0"/>
            </a:endParaRPr>
          </a:p>
        </p:txBody>
      </p:sp>
      <p:sp>
        <p:nvSpPr>
          <p:cNvPr id="3" name="Content Placeholder 2"/>
          <p:cNvSpPr>
            <a:spLocks noGrp="1"/>
          </p:cNvSpPr>
          <p:nvPr>
            <p:ph idx="1"/>
          </p:nvPr>
        </p:nvSpPr>
        <p:spPr>
          <a:xfrm>
            <a:off x="838200" y="1482722"/>
            <a:ext cx="5848350" cy="4999243"/>
          </a:xfrm>
          <a:ln w="57150"/>
        </p:spPr>
        <p:style>
          <a:lnRef idx="2">
            <a:schemeClr val="accent6"/>
          </a:lnRef>
          <a:fillRef idx="1">
            <a:schemeClr val="lt1"/>
          </a:fillRef>
          <a:effectRef idx="0">
            <a:schemeClr val="accent6"/>
          </a:effectRef>
          <a:fontRef idx="minor">
            <a:schemeClr val="dk1"/>
          </a:fontRef>
        </p:style>
        <p:txBody>
          <a:bodyPr anchor="ctr">
            <a:normAutofit/>
          </a:bodyPr>
          <a:lstStyle/>
          <a:p>
            <a:pPr marL="0" indent="0" algn="ctr">
              <a:buNone/>
            </a:pPr>
            <a:r>
              <a:rPr lang="en-GB" dirty="0" smtClean="0">
                <a:latin typeface="Comic Sans MS" panose="030F0702030302020204" pitchFamily="66" charset="0"/>
              </a:rPr>
              <a:t>Traditional paintings of heaven show it is beyond the clouds an where God sits on a huge throne, surveying the earth with angels flying around. It is seen as a place of peace, joy and freedom from pain, and a chance to be with friends and family who are already in heaven.</a:t>
            </a:r>
          </a:p>
          <a:p>
            <a:pPr marL="0" indent="0" algn="ctr">
              <a:buNone/>
            </a:pPr>
            <a:endParaRPr lang="en-GB" sz="1400" dirty="0">
              <a:latin typeface="Comic Sans MS" panose="030F0702030302020204" pitchFamily="66" charset="0"/>
            </a:endParaRPr>
          </a:p>
          <a:p>
            <a:pPr marL="0" indent="0" algn="ctr">
              <a:buNone/>
            </a:pPr>
            <a:r>
              <a:rPr lang="en-GB" dirty="0" smtClean="0">
                <a:latin typeface="Comic Sans MS" panose="030F0702030302020204" pitchFamily="66" charset="0"/>
              </a:rPr>
              <a:t>Whether this is a physical or spiritual existence is unclear.</a:t>
            </a:r>
          </a:p>
        </p:txBody>
      </p:sp>
      <p:pic>
        <p:nvPicPr>
          <p:cNvPr id="4" name="Picture 3"/>
          <p:cNvPicPr>
            <a:picLocks noChangeAspect="1"/>
          </p:cNvPicPr>
          <p:nvPr/>
        </p:nvPicPr>
        <p:blipFill>
          <a:blip r:embed="rId3"/>
          <a:stretch>
            <a:fillRect/>
          </a:stretch>
        </p:blipFill>
        <p:spPr>
          <a:xfrm>
            <a:off x="7433066" y="1254814"/>
            <a:ext cx="3920734" cy="5455061"/>
          </a:xfrm>
          <a:prstGeom prst="rect">
            <a:avLst/>
          </a:prstGeom>
          <a:ln w="38100">
            <a:solidFill>
              <a:schemeClr val="tx1"/>
            </a:solidFill>
          </a:ln>
        </p:spPr>
      </p:pic>
    </p:spTree>
    <p:custDataLst>
      <p:tags r:id="rId1"/>
    </p:custDataLst>
    <p:extLst>
      <p:ext uri="{BB962C8B-B14F-4D97-AF65-F5344CB8AC3E}">
        <p14:creationId xmlns:p14="http://schemas.microsoft.com/office/powerpoint/2010/main" val="351828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
            <a:ext cx="12192000" cy="6945313"/>
          </a:xfrm>
          <a:prstGeom prst="rect">
            <a:avLst/>
          </a:prstGeom>
        </p:spPr>
      </p:pic>
      <p:sp>
        <p:nvSpPr>
          <p:cNvPr id="3" name="Content Placeholder 2"/>
          <p:cNvSpPr>
            <a:spLocks noGrp="1"/>
          </p:cNvSpPr>
          <p:nvPr>
            <p:ph idx="1"/>
          </p:nvPr>
        </p:nvSpPr>
        <p:spPr>
          <a:xfrm>
            <a:off x="942975" y="320724"/>
            <a:ext cx="4171950" cy="2232025"/>
          </a:xfrm>
          <a:ln w="57150"/>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GB" sz="2400" dirty="0">
                <a:latin typeface="Comic Sans MS" panose="030F0702030302020204" pitchFamily="66" charset="0"/>
              </a:rPr>
              <a:t>Christians may have different beliefs about who will be with God eternally. Some believe that only those who believe in Jesus will be with God in heaven. </a:t>
            </a:r>
            <a:endParaRPr lang="en-GB" sz="2400" dirty="0" smtClean="0">
              <a:latin typeface="Comic Sans MS" panose="030F0702030302020204" pitchFamily="66" charset="0"/>
            </a:endParaRPr>
          </a:p>
        </p:txBody>
      </p:sp>
      <p:sp>
        <p:nvSpPr>
          <p:cNvPr id="4" name="Rectangle 3"/>
          <p:cNvSpPr/>
          <p:nvPr/>
        </p:nvSpPr>
        <p:spPr>
          <a:xfrm>
            <a:off x="533400" y="4786313"/>
            <a:ext cx="11372850" cy="169277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GB" sz="2600" dirty="0">
                <a:latin typeface="Comic Sans MS" panose="030F0702030302020204" pitchFamily="66" charset="0"/>
              </a:rPr>
              <a:t>All Christians believe that God will forgive sins and this will enable people to approach God’s presence. The Parable of the Sheep and Goats does seem to indicate that it is a reward for both faith and actions – only one is insufficient. </a:t>
            </a:r>
          </a:p>
        </p:txBody>
      </p:sp>
      <p:sp>
        <p:nvSpPr>
          <p:cNvPr id="5" name="Rectangle 4"/>
          <p:cNvSpPr/>
          <p:nvPr/>
        </p:nvSpPr>
        <p:spPr>
          <a:xfrm>
            <a:off x="2419350" y="2865626"/>
            <a:ext cx="7600950" cy="1569660"/>
          </a:xfrm>
          <a:prstGeom prst="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2400" dirty="0">
                <a:latin typeface="Comic Sans MS" panose="030F0702030302020204" pitchFamily="66" charset="0"/>
              </a:rPr>
              <a:t>Others believe it is for all those who call themselves Christians regardless of how they live their life, and that simply the act of being baptised into the faith is almost a guarantee into heaven. </a:t>
            </a:r>
          </a:p>
        </p:txBody>
      </p:sp>
      <p:sp>
        <p:nvSpPr>
          <p:cNvPr id="6" name="Rectangle 5"/>
          <p:cNvSpPr/>
          <p:nvPr/>
        </p:nvSpPr>
        <p:spPr>
          <a:xfrm>
            <a:off x="7029450" y="282575"/>
            <a:ext cx="4572000" cy="2308324"/>
          </a:xfrm>
          <a:prstGeom prst="rect">
            <a:avLst/>
          </a:prstGeom>
          <a:ln w="57150"/>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GB" sz="2400" dirty="0">
                <a:latin typeface="Comic Sans MS" panose="030F0702030302020204" pitchFamily="66" charset="0"/>
              </a:rPr>
              <a:t>Others think that heaven is reserved for Christians and perhaps followers of other faiths who have lived good, principled lives and pleased God in doing so. </a:t>
            </a:r>
          </a:p>
        </p:txBody>
      </p:sp>
    </p:spTree>
    <p:custDataLst>
      <p:tags r:id="rId1"/>
    </p:custDataLst>
    <p:extLst>
      <p:ext uri="{BB962C8B-B14F-4D97-AF65-F5344CB8AC3E}">
        <p14:creationId xmlns:p14="http://schemas.microsoft.com/office/powerpoint/2010/main" val="3669535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FAD3-9E64-47E3-B0A5-69C5E687F818}"/>
              </a:ext>
            </a:extLst>
          </p:cNvPr>
          <p:cNvSpPr>
            <a:spLocks noGrp="1"/>
          </p:cNvSpPr>
          <p:nvPr>
            <p:ph type="title"/>
          </p:nvPr>
        </p:nvSpPr>
        <p:spPr>
          <a:xfrm>
            <a:off x="381000" y="218621"/>
            <a:ext cx="3432048" cy="1325563"/>
          </a:xfrm>
          <a:solidFill>
            <a:srgbClr val="00B050"/>
          </a:solidFill>
        </p:spPr>
        <p:txBody>
          <a:bodyPr>
            <a:normAutofit/>
          </a:bodyPr>
          <a:lstStyle/>
          <a:p>
            <a:pPr algn="ctr"/>
            <a:r>
              <a:rPr lang="en-GB" sz="6000" b="1" dirty="0"/>
              <a:t>Purgatory</a:t>
            </a:r>
          </a:p>
        </p:txBody>
      </p:sp>
      <p:sp>
        <p:nvSpPr>
          <p:cNvPr id="3" name="Content Placeholder 2">
            <a:extLst>
              <a:ext uri="{FF2B5EF4-FFF2-40B4-BE49-F238E27FC236}">
                <a16:creationId xmlns:a16="http://schemas.microsoft.com/office/drawing/2014/main" id="{2AF568DD-19C2-4158-A762-645F80317A11}"/>
              </a:ext>
            </a:extLst>
          </p:cNvPr>
          <p:cNvSpPr>
            <a:spLocks noGrp="1"/>
          </p:cNvSpPr>
          <p:nvPr>
            <p:ph idx="1"/>
          </p:nvPr>
        </p:nvSpPr>
        <p:spPr>
          <a:xfrm>
            <a:off x="339953" y="1690688"/>
            <a:ext cx="6890657" cy="4802187"/>
          </a:xfrm>
          <a:solidFill>
            <a:schemeClr val="accent6">
              <a:lumMod val="40000"/>
              <a:lumOff val="60000"/>
            </a:schemeClr>
          </a:solidFill>
        </p:spPr>
        <p:txBody>
          <a:bodyPr>
            <a:normAutofit lnSpcReduction="10000"/>
          </a:bodyPr>
          <a:lstStyle/>
          <a:p>
            <a:r>
              <a:rPr lang="en-GB" altLang="en-US" sz="3200" b="1" u="sng" dirty="0">
                <a:latin typeface="Calibri" panose="020F0502020204030204" pitchFamily="34" charset="0"/>
                <a:cs typeface="Calibri" panose="020F0502020204030204" pitchFamily="34" charset="0"/>
              </a:rPr>
              <a:t>Roman Catholics </a:t>
            </a:r>
            <a:r>
              <a:rPr lang="en-GB" altLang="en-US" sz="3200" dirty="0">
                <a:latin typeface="Calibri" panose="020F0502020204030204" pitchFamily="34" charset="0"/>
                <a:cs typeface="Calibri" panose="020F0502020204030204" pitchFamily="34" charset="0"/>
              </a:rPr>
              <a:t>believe in purgatory - a state of temporary punishment for people whose souls are not quite ready for heaven.</a:t>
            </a:r>
          </a:p>
          <a:p>
            <a:endParaRPr lang="en-GB" altLang="en-US" sz="1000" dirty="0">
              <a:latin typeface="Calibri" panose="020F0502020204030204" pitchFamily="34" charset="0"/>
              <a:cs typeface="Calibri" panose="020F0502020204030204" pitchFamily="34" charset="0"/>
            </a:endParaRPr>
          </a:p>
          <a:p>
            <a:r>
              <a:rPr lang="en-GB" altLang="en-US" sz="3200" dirty="0">
                <a:latin typeface="Calibri" panose="020F0502020204030204" pitchFamily="34" charset="0"/>
                <a:cs typeface="Calibri" panose="020F0502020204030204" pitchFamily="34" charset="0"/>
              </a:rPr>
              <a:t>It is a chance for them to be ‘purged’ of their sins, if they try to make amends for them or if people pray for them.</a:t>
            </a:r>
          </a:p>
          <a:p>
            <a:endParaRPr lang="en-GB" altLang="en-US" sz="1300" dirty="0">
              <a:latin typeface="Calibri" panose="020F0502020204030204" pitchFamily="34" charset="0"/>
              <a:cs typeface="Calibri" panose="020F0502020204030204" pitchFamily="34" charset="0"/>
            </a:endParaRPr>
          </a:p>
          <a:p>
            <a:r>
              <a:rPr lang="en-GB" altLang="en-US" sz="3200" dirty="0">
                <a:latin typeface="Calibri" panose="020F0502020204030204" pitchFamily="34" charset="0"/>
                <a:cs typeface="Calibri" panose="020F0502020204030204" pitchFamily="34" charset="0"/>
              </a:rPr>
              <a:t>From purgatory, the soul can only go to heaven, not to hell.</a:t>
            </a:r>
          </a:p>
          <a:p>
            <a:endParaRPr lang="en-GB" dirty="0"/>
          </a:p>
        </p:txBody>
      </p:sp>
      <p:sp>
        <p:nvSpPr>
          <p:cNvPr id="4" name="Rectangle: Rounded Corners 3">
            <a:extLst>
              <a:ext uri="{FF2B5EF4-FFF2-40B4-BE49-F238E27FC236}">
                <a16:creationId xmlns:a16="http://schemas.microsoft.com/office/drawing/2014/main" id="{A6530666-B25F-4E05-8B36-599A4793E625}"/>
              </a:ext>
            </a:extLst>
          </p:cNvPr>
          <p:cNvSpPr/>
          <p:nvPr/>
        </p:nvSpPr>
        <p:spPr>
          <a:xfrm>
            <a:off x="7728861" y="310697"/>
            <a:ext cx="3831771" cy="229688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err="1"/>
              <a:t>Purg</a:t>
            </a:r>
            <a:r>
              <a:rPr lang="en-GB" sz="2400" dirty="0"/>
              <a:t> – purge – get rid of things that are undesirable, purify</a:t>
            </a:r>
          </a:p>
          <a:p>
            <a:pPr algn="ctr"/>
            <a:endParaRPr lang="en-GB" sz="1100" dirty="0"/>
          </a:p>
          <a:p>
            <a:pPr algn="ctr"/>
            <a:r>
              <a:rPr lang="en-GB" sz="2400" b="1" dirty="0"/>
              <a:t>-</a:t>
            </a:r>
            <a:r>
              <a:rPr lang="en-GB" sz="2400" b="1" dirty="0" err="1"/>
              <a:t>atory</a:t>
            </a:r>
            <a:r>
              <a:rPr lang="en-GB" sz="2400" b="1" dirty="0"/>
              <a:t> </a:t>
            </a:r>
            <a:r>
              <a:rPr lang="en-GB" sz="2400" dirty="0"/>
              <a:t>– relating to, serving of, characterised by</a:t>
            </a:r>
          </a:p>
        </p:txBody>
      </p:sp>
      <p:pic>
        <p:nvPicPr>
          <p:cNvPr id="5122" name="Picture 2" descr="Image result for purgatory">
            <a:extLst>
              <a:ext uri="{FF2B5EF4-FFF2-40B4-BE49-F238E27FC236}">
                <a16:creationId xmlns:a16="http://schemas.microsoft.com/office/drawing/2014/main" id="{854EB58D-333F-4D99-A492-EE534DB17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594" y="3052992"/>
            <a:ext cx="4757718" cy="363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style>
          <a:lnRef idx="0">
            <a:schemeClr val="accent4"/>
          </a:lnRef>
          <a:fillRef idx="3">
            <a:schemeClr val="accent4"/>
          </a:fillRef>
          <a:effectRef idx="3">
            <a:schemeClr val="accent4"/>
          </a:effectRef>
          <a:fontRef idx="minor">
            <a:schemeClr val="lt1"/>
          </a:fontRef>
        </p:style>
        <p:txBody>
          <a:bodyPr/>
          <a:lstStyle/>
          <a:p>
            <a:r>
              <a:rPr lang="en-GB" dirty="0" smtClean="0">
                <a:latin typeface="Comic Sans MS" panose="030F0702030302020204" pitchFamily="66" charset="0"/>
              </a:rPr>
              <a:t>Hell</a:t>
            </a:r>
            <a:endParaRPr lang="en-GB" dirty="0">
              <a:latin typeface="Comic Sans MS" panose="030F0702030302020204" pitchFamily="66" charset="0"/>
            </a:endParaRPr>
          </a:p>
        </p:txBody>
      </p:sp>
      <p:sp>
        <p:nvSpPr>
          <p:cNvPr id="3" name="Content Placeholder 2"/>
          <p:cNvSpPr>
            <a:spLocks noGrp="1"/>
          </p:cNvSpPr>
          <p:nvPr>
            <p:ph idx="1"/>
          </p:nvPr>
        </p:nvSpPr>
        <p:spPr>
          <a:xfrm>
            <a:off x="419100" y="1422398"/>
            <a:ext cx="6324600" cy="5032375"/>
          </a:xfrm>
          <a:ln w="57150"/>
        </p:spPr>
        <p:style>
          <a:lnRef idx="2">
            <a:schemeClr val="accent4"/>
          </a:lnRef>
          <a:fillRef idx="1">
            <a:schemeClr val="lt1"/>
          </a:fillRef>
          <a:effectRef idx="0">
            <a:schemeClr val="accent4"/>
          </a:effectRef>
          <a:fontRef idx="minor">
            <a:schemeClr val="dk1"/>
          </a:fontRef>
        </p:style>
        <p:txBody>
          <a:bodyPr anchor="ctr">
            <a:noAutofit/>
          </a:bodyPr>
          <a:lstStyle/>
          <a:p>
            <a:pPr marL="0" indent="0" algn="ctr">
              <a:lnSpc>
                <a:spcPct val="100000"/>
              </a:lnSpc>
              <a:buNone/>
            </a:pPr>
            <a:r>
              <a:rPr lang="en-GB" sz="3200" dirty="0" smtClean="0">
                <a:latin typeface="Comic Sans MS" panose="030F0702030302020204" pitchFamily="66" charset="0"/>
              </a:rPr>
              <a:t>Hell is often seen as the opposite of heaven. Christians understand it to be a state of existence without God. It is often shown in paintings to be a place of eternal suffering, terror, fire and torture ruled by the Devil (Satan). It is pictured as a fiery pit somewhere beneath the earth. </a:t>
            </a:r>
          </a:p>
        </p:txBody>
      </p:sp>
      <p:pic>
        <p:nvPicPr>
          <p:cNvPr id="4" name="Picture 3"/>
          <p:cNvPicPr>
            <a:picLocks noChangeAspect="1"/>
          </p:cNvPicPr>
          <p:nvPr/>
        </p:nvPicPr>
        <p:blipFill rotWithShape="1">
          <a:blip r:embed="rId3"/>
          <a:srcRect r="76" b="37396"/>
          <a:stretch/>
        </p:blipFill>
        <p:spPr>
          <a:xfrm>
            <a:off x="7045662" y="1650998"/>
            <a:ext cx="4927759" cy="4635502"/>
          </a:xfrm>
          <a:prstGeom prst="rect">
            <a:avLst/>
          </a:prstGeom>
          <a:ln w="38100">
            <a:solidFill>
              <a:schemeClr val="tx1"/>
            </a:solidFill>
          </a:ln>
        </p:spPr>
      </p:pic>
    </p:spTree>
    <p:custDataLst>
      <p:tags r:id="rId1"/>
    </p:custDataLst>
    <p:extLst>
      <p:ext uri="{BB962C8B-B14F-4D97-AF65-F5344CB8AC3E}">
        <p14:creationId xmlns:p14="http://schemas.microsoft.com/office/powerpoint/2010/main" val="3994432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39" y="1279128"/>
            <a:ext cx="10625051" cy="4915998"/>
          </a:xfrm>
          <a:ln w="76200"/>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marL="0" indent="0">
              <a:buNone/>
            </a:pPr>
            <a:r>
              <a:rPr lang="en-GB" sz="3600" b="1" dirty="0">
                <a:solidFill>
                  <a:srgbClr val="7030A0"/>
                </a:solidFill>
                <a:latin typeface="Comic Sans MS" panose="030F0702030302020204" pitchFamily="66" charset="0"/>
              </a:rPr>
              <a:t>h</a:t>
            </a:r>
            <a:r>
              <a:rPr lang="en-GB" sz="3600" b="1" dirty="0" smtClean="0">
                <a:solidFill>
                  <a:srgbClr val="7030A0"/>
                </a:solidFill>
                <a:latin typeface="Comic Sans MS" panose="030F0702030302020204" pitchFamily="66" charset="0"/>
              </a:rPr>
              <a:t>eaven</a:t>
            </a:r>
            <a:r>
              <a:rPr lang="en-GB" b="1" dirty="0" smtClean="0">
                <a:latin typeface="Comic Sans MS" panose="030F0702030302020204" pitchFamily="66" charset="0"/>
              </a:rPr>
              <a:t>: </a:t>
            </a:r>
            <a:r>
              <a:rPr lang="en-GB" dirty="0" smtClean="0">
                <a:latin typeface="Comic Sans MS" panose="030F0702030302020204" pitchFamily="66" charset="0"/>
              </a:rPr>
              <a:t>a state of eternal happiness in the presence of God; the place of eternal peace ruled over by God.</a:t>
            </a:r>
          </a:p>
          <a:p>
            <a:pPr marL="0" indent="0">
              <a:buNone/>
            </a:pPr>
            <a:endParaRPr lang="en-GB" dirty="0">
              <a:latin typeface="Comic Sans MS" panose="030F0702030302020204" pitchFamily="66" charset="0"/>
            </a:endParaRPr>
          </a:p>
          <a:p>
            <a:pPr marL="0" indent="0">
              <a:buNone/>
            </a:pPr>
            <a:r>
              <a:rPr lang="en-GB" sz="3600" b="1" dirty="0">
                <a:solidFill>
                  <a:srgbClr val="7030A0"/>
                </a:solidFill>
                <a:latin typeface="Comic Sans MS" panose="030F0702030302020204" pitchFamily="66" charset="0"/>
              </a:rPr>
              <a:t>h</a:t>
            </a:r>
            <a:r>
              <a:rPr lang="en-GB" sz="3600" b="1" dirty="0" smtClean="0">
                <a:solidFill>
                  <a:srgbClr val="7030A0"/>
                </a:solidFill>
                <a:latin typeface="Comic Sans MS" panose="030F0702030302020204" pitchFamily="66" charset="0"/>
              </a:rPr>
              <a:t>ell</a:t>
            </a:r>
            <a:r>
              <a:rPr lang="en-GB" b="1" dirty="0" smtClean="0">
                <a:latin typeface="Comic Sans MS" panose="030F0702030302020204" pitchFamily="66" charset="0"/>
              </a:rPr>
              <a:t>: </a:t>
            </a:r>
            <a:r>
              <a:rPr lang="en-GB" dirty="0" smtClean="0">
                <a:latin typeface="Comic Sans MS" panose="030F0702030302020204" pitchFamily="66" charset="0"/>
              </a:rPr>
              <a:t>the place of eternal suffering or the state of being without God.</a:t>
            </a:r>
          </a:p>
          <a:p>
            <a:pPr marL="0" indent="0">
              <a:buNone/>
            </a:pPr>
            <a:endParaRPr lang="en-GB" dirty="0">
              <a:latin typeface="Comic Sans MS" panose="030F0702030302020204" pitchFamily="66" charset="0"/>
            </a:endParaRPr>
          </a:p>
          <a:p>
            <a:pPr marL="0" indent="0">
              <a:buNone/>
            </a:pPr>
            <a:r>
              <a:rPr lang="en-GB" sz="3600" b="1" dirty="0">
                <a:solidFill>
                  <a:srgbClr val="7030A0"/>
                </a:solidFill>
                <a:latin typeface="Comic Sans MS" panose="030F0702030302020204" pitchFamily="66" charset="0"/>
              </a:rPr>
              <a:t>p</a:t>
            </a:r>
            <a:r>
              <a:rPr lang="en-GB" sz="3600" b="1" dirty="0" smtClean="0">
                <a:solidFill>
                  <a:srgbClr val="7030A0"/>
                </a:solidFill>
                <a:latin typeface="Comic Sans MS" panose="030F0702030302020204" pitchFamily="66" charset="0"/>
              </a:rPr>
              <a:t>urgatory</a:t>
            </a:r>
            <a:r>
              <a:rPr lang="en-GB" b="1" dirty="0" smtClean="0">
                <a:latin typeface="Comic Sans MS" panose="030F0702030302020204" pitchFamily="66" charset="0"/>
              </a:rPr>
              <a:t>: </a:t>
            </a:r>
            <a:r>
              <a:rPr lang="en-GB" dirty="0" smtClean="0">
                <a:latin typeface="Comic Sans MS" panose="030F0702030302020204" pitchFamily="66" charset="0"/>
              </a:rPr>
              <a:t>the intermediate state where the soul are cleansed in order to enter heaven. </a:t>
            </a:r>
          </a:p>
          <a:p>
            <a:pPr marL="0" indent="0">
              <a:buNone/>
            </a:pPr>
            <a:endParaRPr lang="en-GB" dirty="0">
              <a:latin typeface="Comic Sans MS" panose="030F0702030302020204" pitchFamily="66" charset="0"/>
            </a:endParaRPr>
          </a:p>
          <a:p>
            <a:pPr marL="0" indent="0">
              <a:buNone/>
            </a:pPr>
            <a:r>
              <a:rPr lang="en-GB" sz="3600" b="1" dirty="0" smtClean="0">
                <a:solidFill>
                  <a:srgbClr val="7030A0"/>
                </a:solidFill>
                <a:latin typeface="Comic Sans MS" panose="030F0702030302020204" pitchFamily="66" charset="0"/>
              </a:rPr>
              <a:t>Satan</a:t>
            </a:r>
            <a:r>
              <a:rPr lang="en-GB" b="1" dirty="0" smtClean="0">
                <a:latin typeface="Comic Sans MS" panose="030F0702030302020204" pitchFamily="66" charset="0"/>
              </a:rPr>
              <a:t>: </a:t>
            </a:r>
            <a:r>
              <a:rPr lang="en-GB" dirty="0" smtClean="0">
                <a:latin typeface="Comic Sans MS" panose="030F0702030302020204" pitchFamily="66" charset="0"/>
              </a:rPr>
              <a:t>name for the Devil – the power and source of evil. </a:t>
            </a:r>
          </a:p>
        </p:txBody>
      </p:sp>
      <p:pic>
        <p:nvPicPr>
          <p:cNvPr id="5" name="Picture 2" descr="Download and share clipart about Key Clip Art Keys Clipart - Key Clipart,  Find more high quality free transparent png c… | Clip art, Winter pictures,  Clipart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382187">
            <a:off x="266780" y="27148"/>
            <a:ext cx="1597882" cy="15978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21658" y="3435375"/>
            <a:ext cx="1665732" cy="1754326"/>
          </a:xfrm>
          <a:prstGeom prst="rect">
            <a:avLst/>
          </a:prstGeom>
          <a:solidFill>
            <a:srgbClr val="FF99CC"/>
          </a:solidFill>
          <a:ln w="76200">
            <a:solidFill>
              <a:srgbClr val="7030A0"/>
            </a:solidFill>
          </a:ln>
        </p:spPr>
        <p:txBody>
          <a:bodyPr wrap="square" rtlCol="0">
            <a:spAutoFit/>
          </a:bodyPr>
          <a:lstStyle/>
          <a:p>
            <a:pPr algn="ctr"/>
            <a:r>
              <a:rPr lang="en-US" dirty="0" smtClean="0">
                <a:latin typeface="Comic Sans MS" panose="030F0702030302020204" pitchFamily="66" charset="0"/>
              </a:rPr>
              <a:t>Add these into your key word glossaries at the back of your book</a:t>
            </a:r>
            <a:endParaRPr lang="en-GB"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107631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p:nvPr>
        </p:nvSpPr>
        <p:spPr>
          <a:xfrm>
            <a:off x="990600" y="327025"/>
            <a:ext cx="10515600" cy="1325563"/>
          </a:xfrm>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r>
              <a:rPr lang="en-GB" dirty="0">
                <a:latin typeface="Comic Sans MS" panose="030F0702030302020204" pitchFamily="66" charset="0"/>
              </a:rPr>
              <a:t>Does this mean that non-Christians go to hell if heaven is reserved for Christians</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3" name="Content Placeholder 2"/>
          <p:cNvSpPr>
            <a:spLocks noGrp="1"/>
          </p:cNvSpPr>
          <p:nvPr>
            <p:ph idx="1"/>
          </p:nvPr>
        </p:nvSpPr>
        <p:spPr>
          <a:xfrm>
            <a:off x="438150" y="1863725"/>
            <a:ext cx="6096000" cy="3432175"/>
          </a:xfrm>
          <a:ln w="38100"/>
        </p:spPr>
        <p:style>
          <a:lnRef idx="2">
            <a:schemeClr val="accent3"/>
          </a:lnRef>
          <a:fillRef idx="1">
            <a:schemeClr val="lt1"/>
          </a:fillRef>
          <a:effectRef idx="0">
            <a:schemeClr val="accent3"/>
          </a:effectRef>
          <a:fontRef idx="minor">
            <a:schemeClr val="dk1"/>
          </a:fontRef>
        </p:style>
        <p:txBody>
          <a:bodyPr anchor="ctr"/>
          <a:lstStyle/>
          <a:p>
            <a:pPr marL="0" indent="0" algn="ctr">
              <a:lnSpc>
                <a:spcPct val="100000"/>
              </a:lnSpc>
              <a:buNone/>
            </a:pPr>
            <a:r>
              <a:rPr lang="en-GB" dirty="0" smtClean="0">
                <a:latin typeface="Comic Sans MS" panose="030F0702030302020204" pitchFamily="66" charset="0"/>
              </a:rPr>
              <a:t>This would appear to be very unfair and, as Christians believe God is incapable of being unfair, may believe that all those who believe in God and try to follow him will be accepted by God and be welcomed eternally into his presence. </a:t>
            </a:r>
            <a:endParaRPr lang="en-GB" dirty="0">
              <a:latin typeface="Comic Sans MS" panose="030F0702030302020204" pitchFamily="66" charset="0"/>
            </a:endParaRPr>
          </a:p>
        </p:txBody>
      </p:sp>
      <p:sp>
        <p:nvSpPr>
          <p:cNvPr id="4" name="Rectangle 3"/>
          <p:cNvSpPr/>
          <p:nvPr/>
        </p:nvSpPr>
        <p:spPr>
          <a:xfrm>
            <a:off x="6810375" y="1863725"/>
            <a:ext cx="5105400" cy="47466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smtClean="0">
                <a:latin typeface="Comic Sans MS" panose="030F0702030302020204" pitchFamily="66" charset="0"/>
              </a:rPr>
              <a:t>There is great debate about whether a loving God would condemn people to eternal torment and pain. If this is not the case, perhaps a more modern interpretation is that hell is an eternal state of mind of being cut off from the possibility of God. This would be what awaits a person who throughout their life did not acknowledge God or follow his teachings. </a:t>
            </a:r>
            <a:endParaRPr lang="en-GB" sz="2400"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818131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4E29-5101-4211-A28F-FA8272B53202}"/>
              </a:ext>
            </a:extLst>
          </p:cNvPr>
          <p:cNvSpPr>
            <a:spLocks noGrp="1"/>
          </p:cNvSpPr>
          <p:nvPr>
            <p:ph type="title"/>
          </p:nvPr>
        </p:nvSpPr>
        <p:spPr>
          <a:xfrm>
            <a:off x="76200" y="103868"/>
            <a:ext cx="7275576" cy="1325563"/>
          </a:xfrm>
          <a:solidFill>
            <a:schemeClr val="accent6">
              <a:lumMod val="40000"/>
              <a:lumOff val="60000"/>
            </a:schemeClr>
          </a:solidFill>
        </p:spPr>
        <p:txBody>
          <a:bodyPr>
            <a:normAutofit/>
          </a:bodyPr>
          <a:lstStyle/>
          <a:p>
            <a:r>
              <a:rPr lang="en-GB" sz="6000" b="1" dirty="0"/>
              <a:t>How to read the Bible…</a:t>
            </a:r>
          </a:p>
        </p:txBody>
      </p:sp>
      <p:sp>
        <p:nvSpPr>
          <p:cNvPr id="3" name="Content Placeholder 2">
            <a:extLst>
              <a:ext uri="{FF2B5EF4-FFF2-40B4-BE49-F238E27FC236}">
                <a16:creationId xmlns:a16="http://schemas.microsoft.com/office/drawing/2014/main" id="{E38D691E-54A8-41E3-90B1-2E8EA235A4AF}"/>
              </a:ext>
            </a:extLst>
          </p:cNvPr>
          <p:cNvSpPr>
            <a:spLocks noGrp="1"/>
          </p:cNvSpPr>
          <p:nvPr>
            <p:ph idx="1"/>
          </p:nvPr>
        </p:nvSpPr>
        <p:spPr>
          <a:xfrm>
            <a:off x="195942" y="1792968"/>
            <a:ext cx="7021287" cy="4961164"/>
          </a:xfrm>
          <a:solidFill>
            <a:schemeClr val="accent4">
              <a:lumMod val="20000"/>
              <a:lumOff val="80000"/>
            </a:schemeClr>
          </a:solidFill>
        </p:spPr>
        <p:txBody>
          <a:bodyPr>
            <a:normAutofit lnSpcReduction="10000"/>
          </a:bodyPr>
          <a:lstStyle/>
          <a:p>
            <a:r>
              <a:rPr lang="en-GB" dirty="0"/>
              <a:t>First, look at the contents page and find the </a:t>
            </a:r>
            <a:r>
              <a:rPr lang="en-GB" b="1" dirty="0">
                <a:solidFill>
                  <a:srgbClr val="C00000"/>
                </a:solidFill>
              </a:rPr>
              <a:t>BOOK</a:t>
            </a:r>
            <a:r>
              <a:rPr lang="en-GB" dirty="0"/>
              <a:t> that you are looking for.</a:t>
            </a:r>
          </a:p>
          <a:p>
            <a:endParaRPr lang="en-GB" dirty="0"/>
          </a:p>
          <a:p>
            <a:r>
              <a:rPr lang="en-GB" dirty="0"/>
              <a:t>Turn to the correct page. Flick through until you find the correct </a:t>
            </a:r>
            <a:r>
              <a:rPr lang="en-GB" b="1" dirty="0">
                <a:solidFill>
                  <a:srgbClr val="C00000"/>
                </a:solidFill>
              </a:rPr>
              <a:t>CHAPTER </a:t>
            </a:r>
            <a:r>
              <a:rPr lang="en-GB" dirty="0"/>
              <a:t>(the big number)</a:t>
            </a:r>
          </a:p>
          <a:p>
            <a:endParaRPr lang="en-GB" dirty="0">
              <a:solidFill>
                <a:srgbClr val="C00000"/>
              </a:solidFill>
            </a:endParaRPr>
          </a:p>
          <a:p>
            <a:r>
              <a:rPr lang="en-GB" dirty="0"/>
              <a:t>Finally, skim over the chapter until you reach the </a:t>
            </a:r>
            <a:r>
              <a:rPr lang="en-GB" b="1" dirty="0">
                <a:solidFill>
                  <a:srgbClr val="C00000"/>
                </a:solidFill>
              </a:rPr>
              <a:t>VERSE</a:t>
            </a:r>
            <a:r>
              <a:rPr lang="en-GB" dirty="0"/>
              <a:t> that you are trying to find (the small number)</a:t>
            </a:r>
          </a:p>
          <a:p>
            <a:endParaRPr lang="en-GB" sz="1200" dirty="0"/>
          </a:p>
          <a:p>
            <a:r>
              <a:rPr lang="en-GB" dirty="0"/>
              <a:t>This example would be Revelation 1:8.</a:t>
            </a:r>
          </a:p>
        </p:txBody>
      </p:sp>
      <p:pic>
        <p:nvPicPr>
          <p:cNvPr id="5" name="Picture 4" descr="A close up of a newspaper&#10;&#10;Description generated with very high confidence">
            <a:extLst>
              <a:ext uri="{FF2B5EF4-FFF2-40B4-BE49-F238E27FC236}">
                <a16:creationId xmlns:a16="http://schemas.microsoft.com/office/drawing/2014/main" id="{A5C77FA8-98CD-477F-8B7A-C6772F36D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962" y="555169"/>
            <a:ext cx="4433207" cy="5910943"/>
          </a:xfrm>
          <a:prstGeom prst="rect">
            <a:avLst/>
          </a:prstGeom>
        </p:spPr>
      </p:pic>
      <p:cxnSp>
        <p:nvCxnSpPr>
          <p:cNvPr id="7" name="Straight Arrow Connector 6">
            <a:extLst>
              <a:ext uri="{FF2B5EF4-FFF2-40B4-BE49-F238E27FC236}">
                <a16:creationId xmlns:a16="http://schemas.microsoft.com/office/drawing/2014/main" id="{DAB8EB2F-90A9-467D-B6AD-53164DD96470}"/>
              </a:ext>
            </a:extLst>
          </p:cNvPr>
          <p:cNvCxnSpPr/>
          <p:nvPr/>
        </p:nvCxnSpPr>
        <p:spPr>
          <a:xfrm>
            <a:off x="6890659" y="2024745"/>
            <a:ext cx="261257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6CA216D-F194-4759-9660-25EEF1D06A75}"/>
              </a:ext>
            </a:extLst>
          </p:cNvPr>
          <p:cNvCxnSpPr>
            <a:cxnSpLocks/>
          </p:cNvCxnSpPr>
          <p:nvPr/>
        </p:nvCxnSpPr>
        <p:spPr>
          <a:xfrm flipV="1">
            <a:off x="6890659" y="2656114"/>
            <a:ext cx="881741" cy="5225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EA1EAB1-7258-4084-ACDA-C21DC06DCCDB}"/>
              </a:ext>
            </a:extLst>
          </p:cNvPr>
          <p:cNvCxnSpPr>
            <a:cxnSpLocks/>
          </p:cNvCxnSpPr>
          <p:nvPr/>
        </p:nvCxnSpPr>
        <p:spPr>
          <a:xfrm>
            <a:off x="6596743" y="5203371"/>
            <a:ext cx="955219" cy="895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785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8647-5D70-4A0A-A394-F8E8623C859A}"/>
              </a:ext>
            </a:extLst>
          </p:cNvPr>
          <p:cNvSpPr>
            <a:spLocks noGrp="1"/>
          </p:cNvSpPr>
          <p:nvPr>
            <p:ph type="title"/>
          </p:nvPr>
        </p:nvSpPr>
        <p:spPr>
          <a:xfrm>
            <a:off x="391886" y="71211"/>
            <a:ext cx="11941629" cy="1325563"/>
          </a:xfrm>
          <a:solidFill>
            <a:schemeClr val="accent6">
              <a:lumMod val="20000"/>
              <a:lumOff val="80000"/>
            </a:schemeClr>
          </a:solidFill>
        </p:spPr>
        <p:txBody>
          <a:bodyPr>
            <a:normAutofit fontScale="90000"/>
          </a:bodyPr>
          <a:lstStyle/>
          <a:p>
            <a:r>
              <a:rPr lang="en-GB" sz="6000" b="1" dirty="0"/>
              <a:t>Now find out some more details about…</a:t>
            </a:r>
          </a:p>
        </p:txBody>
      </p:sp>
      <p:sp>
        <p:nvSpPr>
          <p:cNvPr id="3" name="Content Placeholder 2">
            <a:extLst>
              <a:ext uri="{FF2B5EF4-FFF2-40B4-BE49-F238E27FC236}">
                <a16:creationId xmlns:a16="http://schemas.microsoft.com/office/drawing/2014/main" id="{091897E3-4CE2-463D-9DBF-0F186F320A0B}"/>
              </a:ext>
            </a:extLst>
          </p:cNvPr>
          <p:cNvSpPr>
            <a:spLocks noGrp="1"/>
          </p:cNvSpPr>
          <p:nvPr>
            <p:ph idx="1"/>
          </p:nvPr>
        </p:nvSpPr>
        <p:spPr>
          <a:xfrm>
            <a:off x="816429" y="1433739"/>
            <a:ext cx="3603171" cy="4351338"/>
          </a:xfrm>
          <a:solidFill>
            <a:srgbClr val="00B0F0"/>
          </a:solidFill>
        </p:spPr>
        <p:txBody>
          <a:bodyPr/>
          <a:lstStyle/>
          <a:p>
            <a:pPr marL="0" indent="0">
              <a:buNone/>
            </a:pPr>
            <a:r>
              <a:rPr lang="en-GB" b="1" u="sng" dirty="0"/>
              <a:t>Heaven</a:t>
            </a:r>
            <a:r>
              <a:rPr lang="en-GB" dirty="0"/>
              <a:t>:</a:t>
            </a:r>
          </a:p>
          <a:p>
            <a:pPr marL="0" indent="0">
              <a:buNone/>
            </a:pPr>
            <a:endParaRPr lang="en-GB" sz="100" dirty="0"/>
          </a:p>
          <a:p>
            <a:r>
              <a:rPr lang="en-GB" dirty="0"/>
              <a:t>Ezekiel 28:24-26</a:t>
            </a:r>
          </a:p>
          <a:p>
            <a:r>
              <a:rPr lang="en-GB" dirty="0"/>
              <a:t>John 14:2</a:t>
            </a:r>
          </a:p>
          <a:p>
            <a:r>
              <a:rPr lang="en-GB" dirty="0"/>
              <a:t>Revelation 7:16-17</a:t>
            </a:r>
          </a:p>
          <a:p>
            <a:r>
              <a:rPr lang="en-GB" dirty="0"/>
              <a:t>Revelation 21:3-4</a:t>
            </a:r>
          </a:p>
          <a:p>
            <a:r>
              <a:rPr lang="en-GB" dirty="0"/>
              <a:t>Revelation 21:21-22</a:t>
            </a:r>
          </a:p>
          <a:p>
            <a:r>
              <a:rPr lang="en-GB" dirty="0"/>
              <a:t>Revelation 22:5</a:t>
            </a:r>
          </a:p>
        </p:txBody>
      </p:sp>
      <p:sp>
        <p:nvSpPr>
          <p:cNvPr id="4" name="Content Placeholder 2">
            <a:extLst>
              <a:ext uri="{FF2B5EF4-FFF2-40B4-BE49-F238E27FC236}">
                <a16:creationId xmlns:a16="http://schemas.microsoft.com/office/drawing/2014/main" id="{28E81417-D406-4FD4-B16A-75F91E644181}"/>
              </a:ext>
            </a:extLst>
          </p:cNvPr>
          <p:cNvSpPr txBox="1">
            <a:spLocks/>
          </p:cNvSpPr>
          <p:nvPr/>
        </p:nvSpPr>
        <p:spPr>
          <a:xfrm>
            <a:off x="4582886" y="1433739"/>
            <a:ext cx="3603171" cy="4351338"/>
          </a:xfrm>
          <a:prstGeom prst="rect">
            <a:avLst/>
          </a:prstGeom>
          <a:solidFill>
            <a:schemeClr val="accent2">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dirty="0"/>
              <a:t>Hell</a:t>
            </a:r>
            <a:r>
              <a:rPr lang="en-GB" dirty="0"/>
              <a:t>:</a:t>
            </a:r>
          </a:p>
          <a:p>
            <a:pPr marL="0" indent="0">
              <a:buFont typeface="Arial" panose="020B0604020202020204" pitchFamily="34" charset="0"/>
              <a:buNone/>
            </a:pPr>
            <a:endParaRPr lang="en-GB" sz="100" dirty="0"/>
          </a:p>
          <a:p>
            <a:r>
              <a:rPr lang="en-GB" dirty="0"/>
              <a:t>Matthew 13:50</a:t>
            </a:r>
          </a:p>
          <a:p>
            <a:r>
              <a:rPr lang="en-GB" dirty="0"/>
              <a:t>2 Peter 2:4</a:t>
            </a:r>
          </a:p>
          <a:p>
            <a:r>
              <a:rPr lang="en-GB" dirty="0"/>
              <a:t>2 Thessalonians 1:9</a:t>
            </a:r>
          </a:p>
          <a:p>
            <a:r>
              <a:rPr lang="en-GB" dirty="0"/>
              <a:t>Revelation 9:2</a:t>
            </a:r>
          </a:p>
          <a:p>
            <a:r>
              <a:rPr lang="en-GB" dirty="0"/>
              <a:t>Revelation 20:10</a:t>
            </a:r>
          </a:p>
          <a:p>
            <a:r>
              <a:rPr lang="en-GB" dirty="0"/>
              <a:t>Revelation 21:8</a:t>
            </a:r>
          </a:p>
        </p:txBody>
      </p:sp>
      <p:sp>
        <p:nvSpPr>
          <p:cNvPr id="5" name="Content Placeholder 2">
            <a:extLst>
              <a:ext uri="{FF2B5EF4-FFF2-40B4-BE49-F238E27FC236}">
                <a16:creationId xmlns:a16="http://schemas.microsoft.com/office/drawing/2014/main" id="{53AF854A-7D53-462A-A22E-F49AED302D45}"/>
              </a:ext>
            </a:extLst>
          </p:cNvPr>
          <p:cNvSpPr txBox="1">
            <a:spLocks/>
          </p:cNvSpPr>
          <p:nvPr/>
        </p:nvSpPr>
        <p:spPr>
          <a:xfrm>
            <a:off x="8349343" y="1433739"/>
            <a:ext cx="3603171" cy="4351338"/>
          </a:xfrm>
          <a:prstGeom prst="rect">
            <a:avLst/>
          </a:prstGeom>
          <a:solidFill>
            <a:srgbClr val="92D05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dirty="0"/>
              <a:t>Purgatory</a:t>
            </a:r>
            <a:r>
              <a:rPr lang="en-GB" dirty="0"/>
              <a:t>:</a:t>
            </a:r>
          </a:p>
          <a:p>
            <a:pPr marL="0" indent="0">
              <a:buFont typeface="Arial" panose="020B0604020202020204" pitchFamily="34" charset="0"/>
              <a:buNone/>
            </a:pPr>
            <a:endParaRPr lang="en-GB" sz="100" dirty="0"/>
          </a:p>
          <a:p>
            <a:r>
              <a:rPr lang="en-GB" dirty="0"/>
              <a:t>Malachi 3:3</a:t>
            </a:r>
          </a:p>
          <a:p>
            <a:r>
              <a:rPr lang="en-GB" dirty="0"/>
              <a:t>Micah 7:9</a:t>
            </a:r>
          </a:p>
          <a:p>
            <a:r>
              <a:rPr lang="en-GB" dirty="0"/>
              <a:t>Psalm 66:12</a:t>
            </a:r>
          </a:p>
          <a:p>
            <a:r>
              <a:rPr lang="en-GB" dirty="0"/>
              <a:t>2 Maccabees 12:44-45</a:t>
            </a:r>
          </a:p>
          <a:p>
            <a:r>
              <a:rPr lang="en-GB" dirty="0"/>
              <a:t>Matthew 5:26</a:t>
            </a:r>
          </a:p>
        </p:txBody>
      </p:sp>
      <p:sp>
        <p:nvSpPr>
          <p:cNvPr id="6" name="Rectangle: Rounded Corners 5">
            <a:extLst>
              <a:ext uri="{FF2B5EF4-FFF2-40B4-BE49-F238E27FC236}">
                <a16:creationId xmlns:a16="http://schemas.microsoft.com/office/drawing/2014/main" id="{0A6F65CD-5EBD-40B1-9472-7C134151EA99}"/>
              </a:ext>
            </a:extLst>
          </p:cNvPr>
          <p:cNvSpPr/>
          <p:nvPr/>
        </p:nvSpPr>
        <p:spPr>
          <a:xfrm>
            <a:off x="576943" y="5334000"/>
            <a:ext cx="11081657" cy="152399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In groups, create an image of heaven, hell or purgatory based on what you find in these Bible passages.</a:t>
            </a:r>
          </a:p>
          <a:p>
            <a:pPr algn="ctr"/>
            <a:endParaRPr lang="en-GB" sz="1100" b="1" dirty="0"/>
          </a:p>
          <a:p>
            <a:pPr algn="ctr"/>
            <a:r>
              <a:rPr lang="en-GB" sz="2000" b="1" dirty="0"/>
              <a:t>You might want to have two people finding the quotes, one person writing them and one person drawing.</a:t>
            </a:r>
          </a:p>
        </p:txBody>
      </p:sp>
    </p:spTree>
    <p:extLst>
      <p:ext uri="{BB962C8B-B14F-4D97-AF65-F5344CB8AC3E}">
        <p14:creationId xmlns:p14="http://schemas.microsoft.com/office/powerpoint/2010/main" val="3755587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AA42-4CF7-4274-8F81-A508E982F81F}"/>
              </a:ext>
            </a:extLst>
          </p:cNvPr>
          <p:cNvSpPr>
            <a:spLocks noGrp="1"/>
          </p:cNvSpPr>
          <p:nvPr>
            <p:ph type="title"/>
          </p:nvPr>
        </p:nvSpPr>
        <p:spPr>
          <a:xfrm>
            <a:off x="1049986" y="2663768"/>
            <a:ext cx="9685070" cy="928496"/>
          </a:xfrm>
          <a:solidFill>
            <a:schemeClr val="accent5">
              <a:lumMod val="20000"/>
              <a:lumOff val="80000"/>
            </a:schemeClr>
          </a:solidFill>
        </p:spPr>
        <p:txBody>
          <a:bodyPr>
            <a:normAutofit/>
          </a:bodyPr>
          <a:lstStyle/>
          <a:p>
            <a:r>
              <a:rPr lang="en-GB" sz="5400" b="1" dirty="0"/>
              <a:t>Are beliefs about heaven and hell…</a:t>
            </a:r>
          </a:p>
        </p:txBody>
      </p:sp>
      <p:sp>
        <p:nvSpPr>
          <p:cNvPr id="4" name="Title 1">
            <a:extLst>
              <a:ext uri="{FF2B5EF4-FFF2-40B4-BE49-F238E27FC236}">
                <a16:creationId xmlns:a16="http://schemas.microsoft.com/office/drawing/2014/main" id="{99F93BF3-6C67-4842-9B3C-58628B3812B8}"/>
              </a:ext>
            </a:extLst>
          </p:cNvPr>
          <p:cNvSpPr txBox="1">
            <a:spLocks/>
          </p:cNvSpPr>
          <p:nvPr/>
        </p:nvSpPr>
        <p:spPr>
          <a:xfrm>
            <a:off x="10125382" y="5780099"/>
            <a:ext cx="1939948" cy="783897"/>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Literal?</a:t>
            </a:r>
          </a:p>
        </p:txBody>
      </p:sp>
      <p:sp>
        <p:nvSpPr>
          <p:cNvPr id="5" name="Title 1">
            <a:extLst>
              <a:ext uri="{FF2B5EF4-FFF2-40B4-BE49-F238E27FC236}">
                <a16:creationId xmlns:a16="http://schemas.microsoft.com/office/drawing/2014/main" id="{58968113-66E4-4490-B4FC-A2450B055585}"/>
              </a:ext>
            </a:extLst>
          </p:cNvPr>
          <p:cNvSpPr txBox="1">
            <a:spLocks/>
          </p:cNvSpPr>
          <p:nvPr/>
        </p:nvSpPr>
        <p:spPr>
          <a:xfrm>
            <a:off x="230628" y="275451"/>
            <a:ext cx="2438474" cy="847367"/>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Symbolic?</a:t>
            </a:r>
          </a:p>
        </p:txBody>
      </p:sp>
      <p:pic>
        <p:nvPicPr>
          <p:cNvPr id="2052" name="Picture 4" descr="Image result for heaven clip art">
            <a:extLst>
              <a:ext uri="{FF2B5EF4-FFF2-40B4-BE49-F238E27FC236}">
                <a16:creationId xmlns:a16="http://schemas.microsoft.com/office/drawing/2014/main" id="{84B27F8D-53DB-4376-B02E-A7AF411F2B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48" y="4677696"/>
            <a:ext cx="1970753" cy="19707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ell clip art">
            <a:extLst>
              <a:ext uri="{FF2B5EF4-FFF2-40B4-BE49-F238E27FC236}">
                <a16:creationId xmlns:a16="http://schemas.microsoft.com/office/drawing/2014/main" id="{6BF79AF1-5F76-48A9-9CD8-F01894C900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0021" y="123361"/>
            <a:ext cx="1970753" cy="20825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A4E88FCC-CBAD-48F9-AAAB-CCAE680FDF45}"/>
              </a:ext>
            </a:extLst>
          </p:cNvPr>
          <p:cNvSpPr/>
          <p:nvPr/>
        </p:nvSpPr>
        <p:spPr>
          <a:xfrm>
            <a:off x="2612571" y="5532436"/>
            <a:ext cx="6993653" cy="1116013"/>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In my opinion, beliefs about heaven and hell should be interpreted symbolically/literally, because…</a:t>
            </a:r>
          </a:p>
        </p:txBody>
      </p:sp>
      <p:sp>
        <p:nvSpPr>
          <p:cNvPr id="3" name="TextBox 2"/>
          <p:cNvSpPr txBox="1"/>
          <p:nvPr/>
        </p:nvSpPr>
        <p:spPr>
          <a:xfrm>
            <a:off x="5082639" y="273132"/>
            <a:ext cx="3515096" cy="646331"/>
          </a:xfrm>
          <a:prstGeom prst="rect">
            <a:avLst/>
          </a:prstGeom>
          <a:solidFill>
            <a:schemeClr val="accent5">
              <a:lumMod val="20000"/>
              <a:lumOff val="80000"/>
            </a:schemeClr>
          </a:solidFill>
        </p:spPr>
        <p:txBody>
          <a:bodyPr wrap="square" rtlCol="0">
            <a:spAutoFit/>
          </a:bodyPr>
          <a:lstStyle/>
          <a:p>
            <a:pPr algn="ctr"/>
            <a:r>
              <a:rPr lang="en-GB" dirty="0" smtClean="0"/>
              <a:t>They are too wonderful or awful for our minds to comprehend literally</a:t>
            </a:r>
            <a:endParaRPr lang="en-GB" dirty="0"/>
          </a:p>
        </p:txBody>
      </p:sp>
      <p:sp>
        <p:nvSpPr>
          <p:cNvPr id="9" name="TextBox 8"/>
          <p:cNvSpPr txBox="1"/>
          <p:nvPr/>
        </p:nvSpPr>
        <p:spPr>
          <a:xfrm>
            <a:off x="4589482" y="1338205"/>
            <a:ext cx="3515096" cy="923330"/>
          </a:xfrm>
          <a:prstGeom prst="rect">
            <a:avLst/>
          </a:prstGeom>
          <a:solidFill>
            <a:schemeClr val="accent5">
              <a:lumMod val="20000"/>
              <a:lumOff val="80000"/>
            </a:schemeClr>
          </a:solidFill>
        </p:spPr>
        <p:txBody>
          <a:bodyPr wrap="square" rtlCol="0">
            <a:spAutoFit/>
          </a:bodyPr>
          <a:lstStyle/>
          <a:p>
            <a:pPr algn="ctr"/>
            <a:r>
              <a:rPr lang="en-GB" dirty="0" smtClean="0"/>
              <a:t>They only difference between heaven and hell is that God is present in one and not the other</a:t>
            </a:r>
            <a:endParaRPr lang="en-GB" dirty="0"/>
          </a:p>
        </p:txBody>
      </p:sp>
      <p:sp>
        <p:nvSpPr>
          <p:cNvPr id="10" name="TextBox 9"/>
          <p:cNvSpPr txBox="1"/>
          <p:nvPr/>
        </p:nvSpPr>
        <p:spPr>
          <a:xfrm>
            <a:off x="855023" y="1591999"/>
            <a:ext cx="3515096" cy="646331"/>
          </a:xfrm>
          <a:prstGeom prst="rect">
            <a:avLst/>
          </a:prstGeom>
          <a:solidFill>
            <a:schemeClr val="accent5">
              <a:lumMod val="20000"/>
              <a:lumOff val="80000"/>
            </a:schemeClr>
          </a:solidFill>
        </p:spPr>
        <p:txBody>
          <a:bodyPr wrap="square" rtlCol="0">
            <a:spAutoFit/>
          </a:bodyPr>
          <a:lstStyle/>
          <a:p>
            <a:pPr algn="ctr"/>
            <a:r>
              <a:rPr lang="en-GB" dirty="0" smtClean="0"/>
              <a:t>A loving god wouldn’t let his people suffer eternally in hell</a:t>
            </a:r>
            <a:endParaRPr lang="en-GB" dirty="0"/>
          </a:p>
        </p:txBody>
      </p:sp>
      <p:sp>
        <p:nvSpPr>
          <p:cNvPr id="7" name="TextBox 6"/>
          <p:cNvSpPr txBox="1"/>
          <p:nvPr/>
        </p:nvSpPr>
        <p:spPr>
          <a:xfrm>
            <a:off x="7735824" y="3858585"/>
            <a:ext cx="4329506" cy="923330"/>
          </a:xfrm>
          <a:prstGeom prst="rect">
            <a:avLst/>
          </a:prstGeom>
          <a:solidFill>
            <a:schemeClr val="accent5">
              <a:lumMod val="20000"/>
              <a:lumOff val="80000"/>
            </a:schemeClr>
          </a:solidFill>
        </p:spPr>
        <p:txBody>
          <a:bodyPr wrap="square" rtlCol="0">
            <a:spAutoFit/>
          </a:bodyPr>
          <a:lstStyle/>
          <a:p>
            <a:pPr algn="ctr"/>
            <a:r>
              <a:rPr lang="en-GB" dirty="0" smtClean="0"/>
              <a:t>The Bible describes them, and as this is the word of God, we should take everything it says literally</a:t>
            </a:r>
            <a:endParaRPr lang="en-GB" dirty="0"/>
          </a:p>
        </p:txBody>
      </p:sp>
      <p:sp>
        <p:nvSpPr>
          <p:cNvPr id="12" name="TextBox 11"/>
          <p:cNvSpPr txBox="1"/>
          <p:nvPr/>
        </p:nvSpPr>
        <p:spPr>
          <a:xfrm>
            <a:off x="3049437" y="4664973"/>
            <a:ext cx="4560125" cy="646331"/>
          </a:xfrm>
          <a:prstGeom prst="rect">
            <a:avLst/>
          </a:prstGeom>
          <a:solidFill>
            <a:schemeClr val="accent5">
              <a:lumMod val="20000"/>
              <a:lumOff val="80000"/>
            </a:schemeClr>
          </a:solidFill>
        </p:spPr>
        <p:txBody>
          <a:bodyPr wrap="square" rtlCol="0">
            <a:spAutoFit/>
          </a:bodyPr>
          <a:lstStyle/>
          <a:p>
            <a:pPr algn="ctr"/>
            <a:r>
              <a:rPr lang="en-GB" dirty="0" smtClean="0"/>
              <a:t>These are beliefs that people have had for centuries – there must be some truth to them</a:t>
            </a:r>
            <a:endParaRPr lang="en-GB" dirty="0"/>
          </a:p>
        </p:txBody>
      </p:sp>
      <p:cxnSp>
        <p:nvCxnSpPr>
          <p:cNvPr id="11" name="Straight Arrow Connector 10"/>
          <p:cNvCxnSpPr/>
          <p:nvPr/>
        </p:nvCxnSpPr>
        <p:spPr>
          <a:xfrm flipH="1" flipV="1">
            <a:off x="11139055" y="4677696"/>
            <a:ext cx="211672" cy="11768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609562" y="5093022"/>
            <a:ext cx="2694158" cy="8307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0" idx="0"/>
          </p:cNvCxnSpPr>
          <p:nvPr/>
        </p:nvCxnSpPr>
        <p:spPr>
          <a:xfrm>
            <a:off x="2176392" y="948634"/>
            <a:ext cx="436179" cy="6433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12571" y="864566"/>
            <a:ext cx="2085607" cy="5944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3" idx="1"/>
          </p:cNvCxnSpPr>
          <p:nvPr/>
        </p:nvCxnSpPr>
        <p:spPr>
          <a:xfrm>
            <a:off x="2694038" y="529244"/>
            <a:ext cx="2388601" cy="670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18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9" grpId="0" animBg="1"/>
      <p:bldP spid="10" grpId="0" animBg="1"/>
      <p:bldP spid="7"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FC7D-0918-409C-B3ED-80A5FF592295}"/>
              </a:ext>
            </a:extLst>
          </p:cNvPr>
          <p:cNvSpPr>
            <a:spLocks noGrp="1"/>
          </p:cNvSpPr>
          <p:nvPr>
            <p:ph type="title"/>
          </p:nvPr>
        </p:nvSpPr>
        <p:spPr>
          <a:xfrm>
            <a:off x="256153" y="188408"/>
            <a:ext cx="5861183" cy="5134708"/>
          </a:xfrm>
          <a:solidFill>
            <a:schemeClr val="accent6">
              <a:lumMod val="20000"/>
              <a:lumOff val="80000"/>
            </a:schemeClr>
          </a:solidFill>
        </p:spPr>
        <p:txBody>
          <a:bodyPr>
            <a:normAutofit/>
          </a:bodyPr>
          <a:lstStyle/>
          <a:p>
            <a:pPr algn="ctr"/>
            <a:r>
              <a:rPr lang="en-GB" b="1" u="sng" dirty="0"/>
              <a:t>Explain two Christian beliefs about the afterlife. </a:t>
            </a:r>
            <a:r>
              <a:rPr lang="en-GB" b="1" u="sng" dirty="0" smtClean="0"/>
              <a:t/>
            </a:r>
            <a:br>
              <a:rPr lang="en-GB" b="1" u="sng" dirty="0" smtClean="0"/>
            </a:br>
            <a:r>
              <a:rPr lang="en-GB" i="1" dirty="0" smtClean="0"/>
              <a:t>You </a:t>
            </a:r>
            <a:r>
              <a:rPr lang="en-GB" i="1" dirty="0"/>
              <a:t>must refer to scripture or sacred text in your answer.</a:t>
            </a:r>
            <a:r>
              <a:rPr lang="en-GB" b="1" dirty="0"/>
              <a:t> </a:t>
            </a:r>
            <a:r>
              <a:rPr lang="en-GB" b="1" dirty="0" smtClean="0"/>
              <a:t/>
            </a:r>
            <a:br>
              <a:rPr lang="en-GB" b="1" dirty="0" smtClean="0"/>
            </a:br>
            <a:r>
              <a:rPr lang="en-GB" b="1" dirty="0" smtClean="0"/>
              <a:t>(</a:t>
            </a:r>
            <a:r>
              <a:rPr lang="en-GB" b="1" dirty="0"/>
              <a:t>5 marks)</a:t>
            </a:r>
          </a:p>
        </p:txBody>
      </p:sp>
      <p:sp>
        <p:nvSpPr>
          <p:cNvPr id="4" name="Rectangle 3">
            <a:extLst>
              <a:ext uri="{FF2B5EF4-FFF2-40B4-BE49-F238E27FC236}">
                <a16:creationId xmlns:a16="http://schemas.microsoft.com/office/drawing/2014/main" id="{E81FA092-3FE6-4DEF-B7D7-8C53F6057AFB}"/>
              </a:ext>
            </a:extLst>
          </p:cNvPr>
          <p:cNvSpPr/>
          <p:nvPr/>
        </p:nvSpPr>
        <p:spPr>
          <a:xfrm>
            <a:off x="7522764" y="839458"/>
            <a:ext cx="4640743" cy="5701561"/>
          </a:xfrm>
          <a:prstGeom prst="rect">
            <a:avLst/>
          </a:prstGeom>
          <a:solidFill>
            <a:schemeClr val="accent5">
              <a:lumMod val="20000"/>
              <a:lumOff val="80000"/>
            </a:schemeClr>
          </a:solidFill>
        </p:spPr>
        <p:txBody>
          <a:bodyPr wrap="square">
            <a:spAutoFit/>
          </a:bodyPr>
          <a:lstStyle/>
          <a:p>
            <a:pPr>
              <a:lnSpc>
                <a:spcPct val="150000"/>
              </a:lnSpc>
            </a:pPr>
            <a:r>
              <a:rPr lang="en-GB" sz="2000" b="1" dirty="0"/>
              <a:t>You get marks for:</a:t>
            </a:r>
          </a:p>
          <a:p>
            <a:pPr>
              <a:lnSpc>
                <a:spcPct val="150000"/>
              </a:lnSpc>
            </a:pPr>
            <a:endParaRPr lang="en-GB" sz="300" b="1" dirty="0"/>
          </a:p>
          <a:p>
            <a:pPr>
              <a:lnSpc>
                <a:spcPct val="150000"/>
              </a:lnSpc>
            </a:pPr>
            <a:r>
              <a:rPr lang="en-GB" sz="2000" b="1" dirty="0">
                <a:solidFill>
                  <a:srgbClr val="C00000"/>
                </a:solidFill>
              </a:rPr>
              <a:t>IDENTIFYING</a:t>
            </a:r>
            <a:r>
              <a:rPr lang="en-GB" sz="2000" b="1" dirty="0"/>
              <a:t> a point. </a:t>
            </a:r>
            <a:r>
              <a:rPr lang="en-GB" sz="2000" b="1" dirty="0">
                <a:solidFill>
                  <a:schemeClr val="accent5"/>
                </a:solidFill>
              </a:rPr>
              <a:t>One mark!</a:t>
            </a:r>
          </a:p>
          <a:p>
            <a:pPr lvl="1">
              <a:lnSpc>
                <a:spcPct val="150000"/>
              </a:lnSpc>
            </a:pPr>
            <a:r>
              <a:rPr lang="en-GB" sz="2000" b="1" dirty="0">
                <a:solidFill>
                  <a:srgbClr val="C00000"/>
                </a:solidFill>
              </a:rPr>
              <a:t>EXPLAINING</a:t>
            </a:r>
            <a:r>
              <a:rPr lang="en-GB" sz="2000" b="1" dirty="0"/>
              <a:t> that point or giving an </a:t>
            </a:r>
            <a:r>
              <a:rPr lang="en-GB" sz="2000" b="1" dirty="0">
                <a:solidFill>
                  <a:srgbClr val="C00000"/>
                </a:solidFill>
              </a:rPr>
              <a:t>EXAMPLE.</a:t>
            </a:r>
            <a:r>
              <a:rPr lang="en-GB" sz="2000" b="1" dirty="0"/>
              <a:t> </a:t>
            </a:r>
            <a:r>
              <a:rPr lang="en-GB" sz="2000" b="1" dirty="0">
                <a:solidFill>
                  <a:schemeClr val="accent5"/>
                </a:solidFill>
              </a:rPr>
              <a:t>One mark!</a:t>
            </a:r>
          </a:p>
          <a:p>
            <a:pPr lvl="1">
              <a:lnSpc>
                <a:spcPct val="150000"/>
              </a:lnSpc>
            </a:pPr>
            <a:endParaRPr lang="en-GB" sz="2000" b="1" dirty="0">
              <a:solidFill>
                <a:schemeClr val="accent5"/>
              </a:solidFill>
            </a:endParaRPr>
          </a:p>
          <a:p>
            <a:pPr>
              <a:lnSpc>
                <a:spcPct val="150000"/>
              </a:lnSpc>
            </a:pPr>
            <a:r>
              <a:rPr lang="en-GB" sz="2000" b="1" dirty="0">
                <a:solidFill>
                  <a:srgbClr val="C00000"/>
                </a:solidFill>
              </a:rPr>
              <a:t>IDENTIFYING</a:t>
            </a:r>
            <a:r>
              <a:rPr lang="en-GB" sz="2000" b="1" dirty="0"/>
              <a:t> a different point. </a:t>
            </a:r>
            <a:r>
              <a:rPr lang="en-GB" sz="2000" b="1" dirty="0">
                <a:solidFill>
                  <a:schemeClr val="accent5"/>
                </a:solidFill>
              </a:rPr>
              <a:t>One mark!</a:t>
            </a:r>
          </a:p>
          <a:p>
            <a:pPr lvl="1">
              <a:lnSpc>
                <a:spcPct val="150000"/>
              </a:lnSpc>
            </a:pPr>
            <a:r>
              <a:rPr lang="en-GB" sz="2000" b="1" dirty="0">
                <a:solidFill>
                  <a:srgbClr val="C00000"/>
                </a:solidFill>
              </a:rPr>
              <a:t>EXPLAINING</a:t>
            </a:r>
            <a:r>
              <a:rPr lang="en-GB" sz="2000" b="1" dirty="0"/>
              <a:t> that point or giving an </a:t>
            </a:r>
            <a:r>
              <a:rPr lang="en-GB" sz="2000" b="1" dirty="0">
                <a:solidFill>
                  <a:srgbClr val="C00000"/>
                </a:solidFill>
              </a:rPr>
              <a:t>EXAMPLE.</a:t>
            </a:r>
            <a:r>
              <a:rPr lang="en-GB" sz="2000" b="1" dirty="0"/>
              <a:t> </a:t>
            </a:r>
            <a:r>
              <a:rPr lang="en-GB" sz="2000" b="1" dirty="0">
                <a:solidFill>
                  <a:schemeClr val="accent5"/>
                </a:solidFill>
              </a:rPr>
              <a:t>One mark!</a:t>
            </a:r>
          </a:p>
          <a:p>
            <a:pPr lvl="1">
              <a:lnSpc>
                <a:spcPct val="150000"/>
              </a:lnSpc>
            </a:pPr>
            <a:endParaRPr lang="en-GB" sz="2000" b="1" dirty="0">
              <a:solidFill>
                <a:schemeClr val="accent5"/>
              </a:solidFill>
            </a:endParaRPr>
          </a:p>
          <a:p>
            <a:pPr>
              <a:lnSpc>
                <a:spcPct val="150000"/>
              </a:lnSpc>
            </a:pPr>
            <a:r>
              <a:rPr lang="en-GB" sz="2000" b="1" dirty="0"/>
              <a:t>Using </a:t>
            </a:r>
            <a:r>
              <a:rPr lang="en-GB" sz="2000" b="1" dirty="0">
                <a:solidFill>
                  <a:srgbClr val="C00000"/>
                </a:solidFill>
              </a:rPr>
              <a:t>EVIDENCE </a:t>
            </a:r>
            <a:r>
              <a:rPr lang="en-GB" sz="2000" b="1" dirty="0"/>
              <a:t>from scripture or a sacred text. </a:t>
            </a:r>
            <a:r>
              <a:rPr lang="en-GB" sz="2000" b="1" dirty="0">
                <a:solidFill>
                  <a:schemeClr val="accent5"/>
                </a:solidFill>
              </a:rPr>
              <a:t>One mark!</a:t>
            </a:r>
          </a:p>
          <a:p>
            <a:pPr lvl="1">
              <a:lnSpc>
                <a:spcPct val="150000"/>
              </a:lnSpc>
            </a:pPr>
            <a:endParaRPr lang="en-GB" sz="2000" b="1" dirty="0">
              <a:solidFill>
                <a:schemeClr val="accent5"/>
              </a:solidFill>
            </a:endParaRPr>
          </a:p>
        </p:txBody>
      </p:sp>
      <p:sp>
        <p:nvSpPr>
          <p:cNvPr id="5" name="TextBox 4">
            <a:extLst>
              <a:ext uri="{FF2B5EF4-FFF2-40B4-BE49-F238E27FC236}">
                <a16:creationId xmlns:a16="http://schemas.microsoft.com/office/drawing/2014/main" id="{48D383AF-5BED-42D8-ABA4-F50AFEE6E5B1}"/>
              </a:ext>
            </a:extLst>
          </p:cNvPr>
          <p:cNvSpPr txBox="1"/>
          <p:nvPr/>
        </p:nvSpPr>
        <p:spPr>
          <a:xfrm>
            <a:off x="256153" y="5508455"/>
            <a:ext cx="5858189" cy="1200329"/>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a:t>You can refer to beliefs about resurrection, heaven, hell or purgatory.</a:t>
            </a:r>
          </a:p>
          <a:p>
            <a:pPr marL="285750" indent="-285750">
              <a:buFont typeface="Arial" panose="020B0604020202020204" pitchFamily="34" charset="0"/>
              <a:buChar char="•"/>
            </a:pPr>
            <a:r>
              <a:rPr lang="en-GB" sz="2400" dirty="0"/>
              <a:t>Use a Bible quote!</a:t>
            </a:r>
          </a:p>
        </p:txBody>
      </p:sp>
      <mc:AlternateContent xmlns:mc="http://schemas.openxmlformats.org/markup-compatibility/2006">
        <mc:Choice xmlns="" xmlns:p14="http://schemas.microsoft.com/office/powerpoint/2010/main" xmlns:aink="http://schemas.microsoft.com/office/drawing/2016/ink" Requires="p14 aink">
          <p:contentPart p14:bwMode="auto" r:id="rId2">
            <p14:nvContentPartPr>
              <p14:cNvPr id="19" name="Ink 18">
                <a:extLst>
                  <a:ext uri="{FF2B5EF4-FFF2-40B4-BE49-F238E27FC236}">
                    <a16:creationId xmlns:a16="http://schemas.microsoft.com/office/drawing/2014/main" id="{4E3FBBC1-BA6A-4FA3-B96C-6B370DCE15AD}"/>
                  </a:ext>
                </a:extLst>
              </p14:cNvPr>
              <p14:cNvContentPartPr/>
              <p14:nvPr/>
            </p14:nvContentPartPr>
            <p14:xfrm>
              <a:off x="5733564" y="-662472"/>
              <a:ext cx="1726200" cy="8398021"/>
            </p14:xfrm>
          </p:contentPart>
        </mc:Choice>
        <mc:Fallback>
          <p:pic>
            <p:nvPicPr>
              <p:cNvPr id="19" name="Ink 18">
                <a:extLst>
                  <a:ext uri="{FF2B5EF4-FFF2-40B4-BE49-F238E27FC236}">
                    <a16:creationId xmlns:a16="http://schemas.microsoft.com/office/drawing/2014/main" id="{4E3FBBC1-BA6A-4FA3-B96C-6B370DCE15AD}"/>
                  </a:ext>
                </a:extLst>
              </p:cNvPr>
              <p:cNvPicPr/>
              <p:nvPr/>
            </p:nvPicPr>
            <p:blipFill>
              <a:blip r:embed="rId3"/>
              <a:stretch>
                <a:fillRect/>
              </a:stretch>
            </p:blipFill>
            <p:spPr>
              <a:xfrm>
                <a:off x="5670924" y="-725112"/>
                <a:ext cx="1851840" cy="8523660"/>
              </a:xfrm>
              <a:prstGeom prst="rect">
                <a:avLst/>
              </a:prstGeom>
            </p:spPr>
          </p:pic>
        </mc:Fallback>
      </mc:AlternateContent>
    </p:spTree>
    <p:extLst>
      <p:ext uri="{BB962C8B-B14F-4D97-AF65-F5344CB8AC3E}">
        <p14:creationId xmlns:p14="http://schemas.microsoft.com/office/powerpoint/2010/main" val="323457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365125"/>
            <a:ext cx="4483608" cy="1325563"/>
          </a:xfrm>
          <a:solidFill>
            <a:schemeClr val="accent1">
              <a:lumMod val="40000"/>
              <a:lumOff val="60000"/>
            </a:schemeClr>
          </a:solidFill>
        </p:spPr>
        <p:txBody>
          <a:bodyPr/>
          <a:lstStyle/>
          <a:p>
            <a:pPr eaLnBrk="1" hangingPunct="1"/>
            <a:r>
              <a:rPr lang="en-GB" altLang="en-US" b="1" u="sng" dirty="0">
                <a:latin typeface="Candara" panose="020E0502030303020204" pitchFamily="34" charset="0"/>
              </a:rPr>
              <a:t>What is the soul?</a:t>
            </a:r>
            <a:endParaRPr lang="en-US" altLang="en-US" b="1" u="sng" dirty="0">
              <a:latin typeface="Candara" panose="020E0502030303020204" pitchFamily="34" charset="0"/>
            </a:endParaRPr>
          </a:p>
        </p:txBody>
      </p:sp>
      <p:sp>
        <p:nvSpPr>
          <p:cNvPr id="32771" name="Rectangle 3"/>
          <p:cNvSpPr>
            <a:spLocks noGrp="1" noChangeArrowheads="1"/>
          </p:cNvSpPr>
          <p:nvPr>
            <p:ph type="body" idx="1"/>
          </p:nvPr>
        </p:nvSpPr>
        <p:spPr>
          <a:solidFill>
            <a:srgbClr val="FFCCFF"/>
          </a:solidFill>
        </p:spPr>
        <p:txBody>
          <a:bodyPr>
            <a:noAutofit/>
          </a:bodyPr>
          <a:lstStyle/>
          <a:p>
            <a:pPr eaLnBrk="1" hangingPunct="1"/>
            <a:r>
              <a:rPr lang="EN-GB" altLang="EN-US" sz="3600" dirty="0">
                <a:latin typeface="Candara" panose="020E0502030303020204" pitchFamily="34" charset="0"/>
                <a:ea typeface="Calibri" panose="020F0502020204030204" pitchFamily="34" charset="0"/>
                <a:cs typeface="Calibri" panose="020F0502020204030204" pitchFamily="34" charset="0"/>
              </a:rPr>
              <a:t>According to Christians, the soul is what makes us </a:t>
            </a:r>
            <a:r>
              <a:rPr lang="EN-GB" altLang="EN-US" sz="3600" b="1" dirty="0">
                <a:latin typeface="Candara" panose="020E0502030303020204" pitchFamily="34" charset="0"/>
                <a:ea typeface="Calibri" panose="020F0502020204030204" pitchFamily="34" charset="0"/>
                <a:cs typeface="Calibri" panose="020F0502020204030204" pitchFamily="34" charset="0"/>
              </a:rPr>
              <a:t>HUMAN</a:t>
            </a:r>
          </a:p>
          <a:p>
            <a:pPr eaLnBrk="1" hangingPunct="1"/>
            <a:endParaRPr lang="en-GB" altLang="en-US" sz="800" dirty="0">
              <a:latin typeface="Candara" panose="020E0502030303020204" pitchFamily="34" charset="0"/>
              <a:ea typeface="Calibri" panose="020F0502020204030204" pitchFamily="34" charset="0"/>
              <a:cs typeface="Calibri" panose="020F0502020204030204" pitchFamily="34" charset="0"/>
            </a:endParaRPr>
          </a:p>
          <a:p>
            <a:pPr eaLnBrk="1" hangingPunct="1"/>
            <a:r>
              <a:rPr lang="EN-GB" altLang="EN-US" sz="3600" dirty="0">
                <a:latin typeface="Candara" panose="020E0502030303020204" pitchFamily="34" charset="0"/>
                <a:ea typeface="Calibri" panose="020F0502020204030204" pitchFamily="34" charset="0"/>
                <a:cs typeface="Calibri" panose="020F0502020204030204" pitchFamily="34" charset="0"/>
              </a:rPr>
              <a:t>Christians believe that when God created the world, he made people </a:t>
            </a:r>
            <a:r>
              <a:rPr lang="EN-GB" altLang="EN-US" sz="3600" b="1" i="1" u="sng" dirty="0">
                <a:latin typeface="Candara" panose="020E0502030303020204" pitchFamily="34" charset="0"/>
                <a:ea typeface="Calibri" panose="020F0502020204030204" pitchFamily="34" charset="0"/>
                <a:cs typeface="Calibri" panose="020F0502020204030204" pitchFamily="34" charset="0"/>
              </a:rPr>
              <a:t>in his own image</a:t>
            </a:r>
          </a:p>
          <a:p>
            <a:pPr eaLnBrk="1" hangingPunct="1">
              <a:buFontTx/>
              <a:buNone/>
            </a:pPr>
            <a:endParaRPr lang="en-GB" altLang="en-US" sz="3600" b="1" i="1" u="sng" dirty="0">
              <a:latin typeface="Candara" panose="020E0502030303020204" pitchFamily="34" charset="0"/>
              <a:ea typeface="Calibri" panose="020F0502020204030204" pitchFamily="34" charset="0"/>
              <a:cs typeface="Calibri" panose="020F0502020204030204" pitchFamily="34" charset="0"/>
            </a:endParaRPr>
          </a:p>
          <a:p>
            <a:pPr algn="ctr" eaLnBrk="1" hangingPunct="1">
              <a:buFontTx/>
              <a:buNone/>
            </a:pPr>
            <a:r>
              <a:rPr lang="EN-GB" altLang="EN-US" sz="3600" b="1" i="1" u="sng" dirty="0">
                <a:latin typeface="Candara" panose="020E0502030303020204" pitchFamily="34" charset="0"/>
                <a:ea typeface="Calibri" panose="020F0502020204030204" pitchFamily="34" charset="0"/>
                <a:cs typeface="Calibri" panose="020F0502020204030204" pitchFamily="34" charset="0"/>
              </a:rPr>
              <a:t>Why is this an important </a:t>
            </a:r>
            <a:r>
              <a:rPr lang="EN-GB" altLang="EN-US" sz="3600" b="1" i="1" u="sng" dirty="0" smtClean="0">
                <a:latin typeface="Candara" panose="020E0502030303020204" pitchFamily="34" charset="0"/>
                <a:ea typeface="Calibri" panose="020F0502020204030204" pitchFamily="34" charset="0"/>
                <a:cs typeface="Calibri" panose="020F0502020204030204" pitchFamily="34" charset="0"/>
              </a:rPr>
              <a:t> idea </a:t>
            </a:r>
            <a:r>
              <a:rPr lang="EN-GB" altLang="EN-US" sz="3600" b="1" i="1" u="sng" dirty="0">
                <a:latin typeface="Candara" panose="020E0502030303020204" pitchFamily="34" charset="0"/>
                <a:ea typeface="Calibri" panose="020F0502020204030204" pitchFamily="34" charset="0"/>
                <a:cs typeface="Calibri" panose="020F0502020204030204" pitchFamily="34" charset="0"/>
              </a:rPr>
              <a:t>for Christians?</a:t>
            </a:r>
          </a:p>
        </p:txBody>
      </p:sp>
    </p:spTree>
    <p:extLst>
      <p:ext uri="{BB962C8B-B14F-4D97-AF65-F5344CB8AC3E}">
        <p14:creationId xmlns:p14="http://schemas.microsoft.com/office/powerpoint/2010/main" val="1610469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47850" y="1341438"/>
            <a:ext cx="8229600" cy="1143000"/>
          </a:xfrm>
        </p:spPr>
        <p:txBody>
          <a:bodyPr/>
          <a:lstStyle/>
          <a:p>
            <a:pPr algn="l" eaLnBrk="1" hangingPunct="1"/>
            <a:r>
              <a:rPr lang="en-GB" altLang="en-US" dirty="0"/>
              <a:t>       </a:t>
            </a:r>
            <a:r>
              <a:rPr lang="en-GB" altLang="en-US" dirty="0">
                <a:solidFill>
                  <a:srgbClr val="DA1804"/>
                </a:solidFill>
              </a:rPr>
              <a:t>Body 		Mind		Soul</a:t>
            </a:r>
          </a:p>
        </p:txBody>
      </p:sp>
      <p:sp>
        <p:nvSpPr>
          <p:cNvPr id="33795" name="Rectangle 3"/>
          <p:cNvSpPr>
            <a:spLocks noGrp="1" noChangeArrowheads="1"/>
          </p:cNvSpPr>
          <p:nvPr>
            <p:ph type="body" sz="half" idx="1"/>
          </p:nvPr>
        </p:nvSpPr>
        <p:spPr>
          <a:xfrm>
            <a:off x="1204215" y="3419475"/>
            <a:ext cx="4194175" cy="3346450"/>
          </a:xfrm>
          <a:solidFill>
            <a:schemeClr val="accent6">
              <a:lumMod val="20000"/>
              <a:lumOff val="80000"/>
            </a:schemeClr>
          </a:solidFill>
        </p:spPr>
        <p:txBody>
          <a:bodyPr anchor="ctr"/>
          <a:lstStyle/>
          <a:p>
            <a:pPr eaLnBrk="1" hangingPunct="1"/>
            <a:r>
              <a:rPr lang="en-GB" altLang="en-US" dirty="0"/>
              <a:t>Wanting food</a:t>
            </a:r>
          </a:p>
          <a:p>
            <a:pPr eaLnBrk="1" hangingPunct="1"/>
            <a:r>
              <a:rPr lang="en-GB" altLang="en-US" dirty="0"/>
              <a:t>Thinking</a:t>
            </a:r>
          </a:p>
          <a:p>
            <a:pPr eaLnBrk="1" hangingPunct="1"/>
            <a:r>
              <a:rPr lang="en-GB" altLang="en-US" dirty="0"/>
              <a:t>Emotions</a:t>
            </a:r>
          </a:p>
          <a:p>
            <a:pPr eaLnBrk="1" hangingPunct="1"/>
            <a:r>
              <a:rPr lang="en-GB" altLang="en-US" dirty="0"/>
              <a:t>Doing maths</a:t>
            </a:r>
          </a:p>
          <a:p>
            <a:pPr eaLnBrk="1" hangingPunct="1"/>
            <a:r>
              <a:rPr lang="en-GB" altLang="en-US" dirty="0"/>
              <a:t>Personality</a:t>
            </a:r>
          </a:p>
          <a:p>
            <a:pPr eaLnBrk="1" hangingPunct="1"/>
            <a:r>
              <a:rPr lang="en-GB" altLang="en-US" dirty="0"/>
              <a:t>Might survive </a:t>
            </a:r>
            <a:r>
              <a:rPr lang="en-GB" altLang="en-US" dirty="0" smtClean="0"/>
              <a:t>death</a:t>
            </a:r>
            <a:endParaRPr lang="en-GB" altLang="en-US" dirty="0"/>
          </a:p>
        </p:txBody>
      </p:sp>
      <p:sp>
        <p:nvSpPr>
          <p:cNvPr id="33796" name="Rectangle 7"/>
          <p:cNvSpPr>
            <a:spLocks noGrp="1" noChangeArrowheads="1"/>
          </p:cNvSpPr>
          <p:nvPr>
            <p:ph type="body" sz="half" idx="2"/>
          </p:nvPr>
        </p:nvSpPr>
        <p:spPr>
          <a:xfrm>
            <a:off x="6331078" y="3472656"/>
            <a:ext cx="4194175" cy="3240087"/>
          </a:xfrm>
          <a:solidFill>
            <a:schemeClr val="accent6">
              <a:lumMod val="20000"/>
              <a:lumOff val="80000"/>
            </a:schemeClr>
          </a:solidFill>
        </p:spPr>
        <p:txBody>
          <a:bodyPr anchor="ctr"/>
          <a:lstStyle/>
          <a:p>
            <a:pPr eaLnBrk="1" hangingPunct="1"/>
            <a:r>
              <a:rPr lang="en-GB" altLang="en-US" dirty="0"/>
              <a:t>Feels love</a:t>
            </a:r>
          </a:p>
          <a:p>
            <a:pPr eaLnBrk="1" hangingPunct="1"/>
            <a:r>
              <a:rPr lang="en-GB" altLang="en-US" dirty="0"/>
              <a:t>Can be evil</a:t>
            </a:r>
          </a:p>
          <a:p>
            <a:pPr eaLnBrk="1" hangingPunct="1"/>
            <a:r>
              <a:rPr lang="en-GB" altLang="en-US" dirty="0"/>
              <a:t>Makes us do kind things</a:t>
            </a:r>
          </a:p>
          <a:p>
            <a:pPr eaLnBrk="1" hangingPunct="1"/>
            <a:r>
              <a:rPr lang="en-GB" altLang="en-US" dirty="0"/>
              <a:t>Can be seen</a:t>
            </a:r>
          </a:p>
          <a:p>
            <a:pPr eaLnBrk="1" hangingPunct="1"/>
            <a:r>
              <a:rPr lang="en-GB" altLang="en-US" dirty="0"/>
              <a:t>Making </a:t>
            </a:r>
            <a:r>
              <a:rPr lang="en-GB" altLang="en-US" dirty="0" smtClean="0"/>
              <a:t>decisions</a:t>
            </a:r>
            <a:endParaRPr lang="en-GB" altLang="en-US" dirty="0"/>
          </a:p>
        </p:txBody>
      </p:sp>
      <p:sp>
        <p:nvSpPr>
          <p:cNvPr id="33797" name="Line 4"/>
          <p:cNvSpPr>
            <a:spLocks noChangeShapeType="1"/>
          </p:cNvSpPr>
          <p:nvPr/>
        </p:nvSpPr>
        <p:spPr bwMode="auto">
          <a:xfrm>
            <a:off x="4800600" y="1628775"/>
            <a:ext cx="0" cy="151130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8" name="Line 5"/>
          <p:cNvSpPr>
            <a:spLocks noChangeShapeType="1"/>
          </p:cNvSpPr>
          <p:nvPr/>
        </p:nvSpPr>
        <p:spPr bwMode="auto">
          <a:xfrm>
            <a:off x="7535863" y="1628775"/>
            <a:ext cx="0" cy="151130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6"/>
          <p:cNvSpPr>
            <a:spLocks noChangeShapeType="1"/>
          </p:cNvSpPr>
          <p:nvPr/>
        </p:nvSpPr>
        <p:spPr bwMode="auto">
          <a:xfrm flipH="1" flipV="1">
            <a:off x="2208213" y="2276475"/>
            <a:ext cx="7848600"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TextBox 7"/>
          <p:cNvSpPr txBox="1">
            <a:spLocks noChangeArrowheads="1"/>
          </p:cNvSpPr>
          <p:nvPr/>
        </p:nvSpPr>
        <p:spPr bwMode="auto">
          <a:xfrm>
            <a:off x="2540096" y="243373"/>
            <a:ext cx="7184834" cy="830997"/>
          </a:xfrm>
          <a:prstGeom prst="rect">
            <a:avLst/>
          </a:prstGeom>
          <a:solidFill>
            <a:schemeClr val="accent1">
              <a:lumMod val="40000"/>
              <a:lumOff val="6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4800" u="sng" dirty="0">
                <a:latin typeface="Candara" panose="020E0502030303020204" pitchFamily="34" charset="0"/>
              </a:rPr>
              <a:t>What Might the Soul Be?</a:t>
            </a:r>
          </a:p>
        </p:txBody>
      </p:sp>
    </p:spTree>
    <p:extLst>
      <p:ext uri="{BB962C8B-B14F-4D97-AF65-F5344CB8AC3E}">
        <p14:creationId xmlns:p14="http://schemas.microsoft.com/office/powerpoint/2010/main" val="1153554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03388" y="260350"/>
            <a:ext cx="8229600" cy="1143000"/>
          </a:xfrm>
        </p:spPr>
        <p:txBody>
          <a:bodyPr/>
          <a:lstStyle/>
          <a:p>
            <a:pPr algn="l" eaLnBrk="1" hangingPunct="1"/>
            <a:r>
              <a:rPr lang="en-GB" altLang="en-US"/>
              <a:t>     </a:t>
            </a:r>
            <a:r>
              <a:rPr lang="en-GB" altLang="en-US">
                <a:solidFill>
                  <a:srgbClr val="DA1804"/>
                </a:solidFill>
              </a:rPr>
              <a:t>Body 		Mind		Soul</a:t>
            </a:r>
          </a:p>
        </p:txBody>
      </p:sp>
      <p:sp>
        <p:nvSpPr>
          <p:cNvPr id="34819" name="Rectangle 3"/>
          <p:cNvSpPr>
            <a:spLocks noGrp="1" noChangeArrowheads="1"/>
          </p:cNvSpPr>
          <p:nvPr>
            <p:ph type="body" sz="half" idx="1"/>
          </p:nvPr>
        </p:nvSpPr>
        <p:spPr>
          <a:xfrm>
            <a:off x="1863725" y="1684339"/>
            <a:ext cx="2774950" cy="3913187"/>
          </a:xfrm>
          <a:solidFill>
            <a:schemeClr val="accent6">
              <a:lumMod val="20000"/>
              <a:lumOff val="80000"/>
            </a:schemeClr>
          </a:solidFill>
        </p:spPr>
        <p:txBody>
          <a:bodyPr/>
          <a:lstStyle/>
          <a:p>
            <a:pPr eaLnBrk="1" hangingPunct="1"/>
            <a:r>
              <a:rPr lang="en-GB" altLang="en-US" dirty="0"/>
              <a:t>Wanting food</a:t>
            </a:r>
          </a:p>
          <a:p>
            <a:pPr eaLnBrk="1" hangingPunct="1"/>
            <a:r>
              <a:rPr lang="en-GB" altLang="en-US" dirty="0"/>
              <a:t>Can be seen</a:t>
            </a:r>
          </a:p>
          <a:p>
            <a:pPr eaLnBrk="1" hangingPunct="1"/>
            <a:endParaRPr lang="en-GB" altLang="en-US" dirty="0"/>
          </a:p>
          <a:p>
            <a:pPr eaLnBrk="1" hangingPunct="1">
              <a:buFontTx/>
              <a:buNone/>
            </a:pPr>
            <a:endParaRPr lang="en-GB" altLang="en-US" dirty="0"/>
          </a:p>
        </p:txBody>
      </p:sp>
      <p:sp>
        <p:nvSpPr>
          <p:cNvPr id="34820" name="Rectangle 4"/>
          <p:cNvSpPr>
            <a:spLocks noGrp="1" noChangeArrowheads="1"/>
          </p:cNvSpPr>
          <p:nvPr>
            <p:ph type="body" sz="half" idx="2"/>
          </p:nvPr>
        </p:nvSpPr>
        <p:spPr>
          <a:xfrm>
            <a:off x="4846639" y="1757364"/>
            <a:ext cx="2566987" cy="4059237"/>
          </a:xfrm>
          <a:solidFill>
            <a:schemeClr val="accent6">
              <a:lumMod val="20000"/>
              <a:lumOff val="80000"/>
            </a:schemeClr>
          </a:solidFill>
        </p:spPr>
        <p:txBody>
          <a:bodyPr/>
          <a:lstStyle/>
          <a:p>
            <a:pPr eaLnBrk="1" hangingPunct="1"/>
            <a:r>
              <a:rPr lang="en-GB" altLang="en-US"/>
              <a:t>Thinking</a:t>
            </a:r>
          </a:p>
          <a:p>
            <a:pPr eaLnBrk="1" hangingPunct="1"/>
            <a:r>
              <a:rPr lang="en-GB" altLang="en-US"/>
              <a:t>Making decisions</a:t>
            </a:r>
          </a:p>
          <a:p>
            <a:pPr eaLnBrk="1" hangingPunct="1"/>
            <a:r>
              <a:rPr lang="en-GB" altLang="en-US"/>
              <a:t>Doing maths</a:t>
            </a:r>
          </a:p>
        </p:txBody>
      </p:sp>
      <p:sp>
        <p:nvSpPr>
          <p:cNvPr id="34821" name="Line 5"/>
          <p:cNvSpPr>
            <a:spLocks noChangeShapeType="1"/>
          </p:cNvSpPr>
          <p:nvPr/>
        </p:nvSpPr>
        <p:spPr bwMode="auto">
          <a:xfrm>
            <a:off x="4594225" y="319088"/>
            <a:ext cx="0" cy="151130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Line 6"/>
          <p:cNvSpPr>
            <a:spLocks noChangeShapeType="1"/>
          </p:cNvSpPr>
          <p:nvPr/>
        </p:nvSpPr>
        <p:spPr bwMode="auto">
          <a:xfrm>
            <a:off x="7473950" y="319088"/>
            <a:ext cx="0" cy="151130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Line 7"/>
          <p:cNvSpPr>
            <a:spLocks noChangeShapeType="1"/>
          </p:cNvSpPr>
          <p:nvPr/>
        </p:nvSpPr>
        <p:spPr bwMode="auto">
          <a:xfrm flipH="1" flipV="1">
            <a:off x="2001838" y="1254125"/>
            <a:ext cx="7848600"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Rectangle 8"/>
          <p:cNvSpPr>
            <a:spLocks noRot="1" noChangeArrowheads="1"/>
          </p:cNvSpPr>
          <p:nvPr/>
        </p:nvSpPr>
        <p:spPr bwMode="auto">
          <a:xfrm>
            <a:off x="7726364" y="1830389"/>
            <a:ext cx="2663825" cy="3965575"/>
          </a:xfrm>
          <a:prstGeom prst="rect">
            <a:avLst/>
          </a:prstGeom>
          <a:solidFill>
            <a:schemeClr val="accent6">
              <a:lumMod val="20000"/>
              <a:lumOff val="80000"/>
            </a:schemeClr>
          </a:solidFill>
          <a:ln>
            <a:noFill/>
          </a:ln>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GB" altLang="en-US" sz="2800"/>
              <a:t>Feels love</a:t>
            </a:r>
          </a:p>
          <a:p>
            <a:pPr eaLnBrk="1" hangingPunct="1"/>
            <a:r>
              <a:rPr lang="en-GB" altLang="en-US" sz="2800"/>
              <a:t>Can be evil</a:t>
            </a:r>
          </a:p>
          <a:p>
            <a:pPr eaLnBrk="1" hangingPunct="1"/>
            <a:r>
              <a:rPr lang="en-GB" altLang="en-US" sz="2800"/>
              <a:t>Makes us do kind things</a:t>
            </a:r>
          </a:p>
          <a:p>
            <a:pPr eaLnBrk="1" hangingPunct="1"/>
            <a:r>
              <a:rPr lang="en-GB" altLang="en-US" sz="2800"/>
              <a:t>Emotions</a:t>
            </a:r>
          </a:p>
          <a:p>
            <a:pPr eaLnBrk="1" hangingPunct="1"/>
            <a:r>
              <a:rPr lang="en-GB" altLang="en-US" sz="2800"/>
              <a:t>Might survive death</a:t>
            </a:r>
          </a:p>
          <a:p>
            <a:pPr eaLnBrk="1" hangingPunct="1"/>
            <a:r>
              <a:rPr lang="en-GB" altLang="en-US" sz="2800"/>
              <a:t>Personality</a:t>
            </a:r>
          </a:p>
        </p:txBody>
      </p:sp>
    </p:spTree>
    <p:extLst>
      <p:ext uri="{BB962C8B-B14F-4D97-AF65-F5344CB8AC3E}">
        <p14:creationId xmlns:p14="http://schemas.microsoft.com/office/powerpoint/2010/main" val="410041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SA70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1484314"/>
            <a:ext cx="3856038"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Oval 8"/>
          <p:cNvSpPr>
            <a:spLocks noChangeArrowheads="1"/>
          </p:cNvSpPr>
          <p:nvPr/>
        </p:nvSpPr>
        <p:spPr bwMode="auto">
          <a:xfrm>
            <a:off x="5591176" y="2276476"/>
            <a:ext cx="360363" cy="12239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5844" name="Freeform 9"/>
          <p:cNvSpPr>
            <a:spLocks/>
          </p:cNvSpPr>
          <p:nvPr/>
        </p:nvSpPr>
        <p:spPr bwMode="auto">
          <a:xfrm>
            <a:off x="4271963" y="1736725"/>
            <a:ext cx="3084512" cy="3721100"/>
          </a:xfrm>
          <a:custGeom>
            <a:avLst/>
            <a:gdLst>
              <a:gd name="T0" fmla="*/ 2147483646 w 1943"/>
              <a:gd name="T1" fmla="*/ 2147483646 h 2344"/>
              <a:gd name="T2" fmla="*/ 2147483646 w 1943"/>
              <a:gd name="T3" fmla="*/ 2147483646 h 2344"/>
              <a:gd name="T4" fmla="*/ 2147483646 w 1943"/>
              <a:gd name="T5" fmla="*/ 2147483646 h 2344"/>
              <a:gd name="T6" fmla="*/ 2147483646 w 1943"/>
              <a:gd name="T7" fmla="*/ 2147483646 h 2344"/>
              <a:gd name="T8" fmla="*/ 2147483646 w 1943"/>
              <a:gd name="T9" fmla="*/ 2147483646 h 2344"/>
              <a:gd name="T10" fmla="*/ 2147483646 w 1943"/>
              <a:gd name="T11" fmla="*/ 2147483646 h 2344"/>
              <a:gd name="T12" fmla="*/ 2147483646 w 1943"/>
              <a:gd name="T13" fmla="*/ 2147483646 h 2344"/>
              <a:gd name="T14" fmla="*/ 2147483646 w 1943"/>
              <a:gd name="T15" fmla="*/ 2147483646 h 2344"/>
              <a:gd name="T16" fmla="*/ 2147483646 w 1943"/>
              <a:gd name="T17" fmla="*/ 2147483646 h 2344"/>
              <a:gd name="T18" fmla="*/ 2147483646 w 1943"/>
              <a:gd name="T19" fmla="*/ 2147483646 h 2344"/>
              <a:gd name="T20" fmla="*/ 2147483646 w 1943"/>
              <a:gd name="T21" fmla="*/ 2147483646 h 2344"/>
              <a:gd name="T22" fmla="*/ 2147483646 w 1943"/>
              <a:gd name="T23" fmla="*/ 2147483646 h 2344"/>
              <a:gd name="T24" fmla="*/ 2147483646 w 1943"/>
              <a:gd name="T25" fmla="*/ 2147483646 h 2344"/>
              <a:gd name="T26" fmla="*/ 2147483646 w 1943"/>
              <a:gd name="T27" fmla="*/ 2147483646 h 2344"/>
              <a:gd name="T28" fmla="*/ 2147483646 w 1943"/>
              <a:gd name="T29" fmla="*/ 2147483646 h 2344"/>
              <a:gd name="T30" fmla="*/ 2147483646 w 1943"/>
              <a:gd name="T31" fmla="*/ 2147483646 h 2344"/>
              <a:gd name="T32" fmla="*/ 2147483646 w 1943"/>
              <a:gd name="T33" fmla="*/ 2147483646 h 2344"/>
              <a:gd name="T34" fmla="*/ 2147483646 w 1943"/>
              <a:gd name="T35" fmla="*/ 2147483646 h 2344"/>
              <a:gd name="T36" fmla="*/ 2147483646 w 1943"/>
              <a:gd name="T37" fmla="*/ 2147483646 h 2344"/>
              <a:gd name="T38" fmla="*/ 2147483646 w 1943"/>
              <a:gd name="T39" fmla="*/ 2147483646 h 2344"/>
              <a:gd name="T40" fmla="*/ 2147483646 w 1943"/>
              <a:gd name="T41" fmla="*/ 2147483646 h 2344"/>
              <a:gd name="T42" fmla="*/ 2147483646 w 1943"/>
              <a:gd name="T43" fmla="*/ 2147483646 h 2344"/>
              <a:gd name="T44" fmla="*/ 2147483646 w 1943"/>
              <a:gd name="T45" fmla="*/ 2147483646 h 2344"/>
              <a:gd name="T46" fmla="*/ 2147483646 w 1943"/>
              <a:gd name="T47" fmla="*/ 2147483646 h 2344"/>
              <a:gd name="T48" fmla="*/ 2147483646 w 1943"/>
              <a:gd name="T49" fmla="*/ 2147483646 h 2344"/>
              <a:gd name="T50" fmla="*/ 2147483646 w 1943"/>
              <a:gd name="T51" fmla="*/ 2147483646 h 2344"/>
              <a:gd name="T52" fmla="*/ 2147483646 w 1943"/>
              <a:gd name="T53" fmla="*/ 2147483646 h 2344"/>
              <a:gd name="T54" fmla="*/ 2147483646 w 1943"/>
              <a:gd name="T55" fmla="*/ 2147483646 h 2344"/>
              <a:gd name="T56" fmla="*/ 2147483646 w 1943"/>
              <a:gd name="T57" fmla="*/ 2147483646 h 2344"/>
              <a:gd name="T58" fmla="*/ 2147483646 w 1943"/>
              <a:gd name="T59" fmla="*/ 2147483646 h 2344"/>
              <a:gd name="T60" fmla="*/ 2147483646 w 1943"/>
              <a:gd name="T61" fmla="*/ 2147483646 h 2344"/>
              <a:gd name="T62" fmla="*/ 2147483646 w 1943"/>
              <a:gd name="T63" fmla="*/ 2147483646 h 2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3"/>
              <a:gd name="T97" fmla="*/ 0 h 2344"/>
              <a:gd name="T98" fmla="*/ 1943 w 1943"/>
              <a:gd name="T99" fmla="*/ 2344 h 2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3" h="2344">
                <a:moveTo>
                  <a:pt x="922" y="340"/>
                </a:moveTo>
                <a:cubicBezTo>
                  <a:pt x="952" y="325"/>
                  <a:pt x="914" y="273"/>
                  <a:pt x="922" y="250"/>
                </a:cubicBezTo>
                <a:cubicBezTo>
                  <a:pt x="930" y="227"/>
                  <a:pt x="953" y="234"/>
                  <a:pt x="968" y="204"/>
                </a:cubicBezTo>
                <a:cubicBezTo>
                  <a:pt x="983" y="174"/>
                  <a:pt x="1028" y="98"/>
                  <a:pt x="1013" y="68"/>
                </a:cubicBezTo>
                <a:cubicBezTo>
                  <a:pt x="998" y="38"/>
                  <a:pt x="884" y="0"/>
                  <a:pt x="877" y="23"/>
                </a:cubicBezTo>
                <a:cubicBezTo>
                  <a:pt x="870" y="46"/>
                  <a:pt x="930" y="144"/>
                  <a:pt x="968" y="204"/>
                </a:cubicBezTo>
                <a:cubicBezTo>
                  <a:pt x="1006" y="264"/>
                  <a:pt x="1044" y="348"/>
                  <a:pt x="1104" y="386"/>
                </a:cubicBezTo>
                <a:cubicBezTo>
                  <a:pt x="1164" y="424"/>
                  <a:pt x="1255" y="408"/>
                  <a:pt x="1330" y="431"/>
                </a:cubicBezTo>
                <a:cubicBezTo>
                  <a:pt x="1405" y="454"/>
                  <a:pt x="1466" y="499"/>
                  <a:pt x="1557" y="522"/>
                </a:cubicBezTo>
                <a:cubicBezTo>
                  <a:pt x="1648" y="545"/>
                  <a:pt x="1943" y="582"/>
                  <a:pt x="1875" y="567"/>
                </a:cubicBezTo>
                <a:cubicBezTo>
                  <a:pt x="1807" y="552"/>
                  <a:pt x="1277" y="438"/>
                  <a:pt x="1149" y="431"/>
                </a:cubicBezTo>
                <a:cubicBezTo>
                  <a:pt x="1021" y="424"/>
                  <a:pt x="1111" y="439"/>
                  <a:pt x="1104" y="522"/>
                </a:cubicBezTo>
                <a:cubicBezTo>
                  <a:pt x="1097" y="605"/>
                  <a:pt x="1104" y="786"/>
                  <a:pt x="1104" y="930"/>
                </a:cubicBezTo>
                <a:cubicBezTo>
                  <a:pt x="1104" y="1074"/>
                  <a:pt x="1104" y="1240"/>
                  <a:pt x="1104" y="1384"/>
                </a:cubicBezTo>
                <a:cubicBezTo>
                  <a:pt x="1104" y="1528"/>
                  <a:pt x="1112" y="1649"/>
                  <a:pt x="1104" y="1792"/>
                </a:cubicBezTo>
                <a:cubicBezTo>
                  <a:pt x="1096" y="1935"/>
                  <a:pt x="1066" y="2343"/>
                  <a:pt x="1058" y="2245"/>
                </a:cubicBezTo>
                <a:cubicBezTo>
                  <a:pt x="1050" y="2147"/>
                  <a:pt x="1088" y="1368"/>
                  <a:pt x="1058" y="1202"/>
                </a:cubicBezTo>
                <a:cubicBezTo>
                  <a:pt x="1028" y="1036"/>
                  <a:pt x="915" y="1187"/>
                  <a:pt x="877" y="1247"/>
                </a:cubicBezTo>
                <a:cubicBezTo>
                  <a:pt x="839" y="1307"/>
                  <a:pt x="831" y="1391"/>
                  <a:pt x="831" y="1565"/>
                </a:cubicBezTo>
                <a:cubicBezTo>
                  <a:pt x="831" y="1739"/>
                  <a:pt x="884" y="2238"/>
                  <a:pt x="877" y="2291"/>
                </a:cubicBezTo>
                <a:cubicBezTo>
                  <a:pt x="870" y="2344"/>
                  <a:pt x="794" y="2063"/>
                  <a:pt x="786" y="1882"/>
                </a:cubicBezTo>
                <a:cubicBezTo>
                  <a:pt x="778" y="1701"/>
                  <a:pt x="816" y="1383"/>
                  <a:pt x="831" y="1202"/>
                </a:cubicBezTo>
                <a:cubicBezTo>
                  <a:pt x="846" y="1021"/>
                  <a:pt x="884" y="900"/>
                  <a:pt x="877" y="794"/>
                </a:cubicBezTo>
                <a:cubicBezTo>
                  <a:pt x="870" y="688"/>
                  <a:pt x="809" y="635"/>
                  <a:pt x="786" y="567"/>
                </a:cubicBezTo>
                <a:cubicBezTo>
                  <a:pt x="763" y="499"/>
                  <a:pt x="794" y="393"/>
                  <a:pt x="741" y="386"/>
                </a:cubicBezTo>
                <a:cubicBezTo>
                  <a:pt x="688" y="379"/>
                  <a:pt x="552" y="499"/>
                  <a:pt x="469" y="522"/>
                </a:cubicBezTo>
                <a:cubicBezTo>
                  <a:pt x="386" y="545"/>
                  <a:pt x="317" y="507"/>
                  <a:pt x="242" y="522"/>
                </a:cubicBezTo>
                <a:cubicBezTo>
                  <a:pt x="167" y="537"/>
                  <a:pt x="0" y="612"/>
                  <a:pt x="15" y="612"/>
                </a:cubicBezTo>
                <a:cubicBezTo>
                  <a:pt x="30" y="612"/>
                  <a:pt x="257" y="545"/>
                  <a:pt x="333" y="522"/>
                </a:cubicBezTo>
                <a:cubicBezTo>
                  <a:pt x="409" y="499"/>
                  <a:pt x="401" y="506"/>
                  <a:pt x="469" y="476"/>
                </a:cubicBezTo>
                <a:cubicBezTo>
                  <a:pt x="537" y="446"/>
                  <a:pt x="666" y="355"/>
                  <a:pt x="741" y="340"/>
                </a:cubicBezTo>
                <a:cubicBezTo>
                  <a:pt x="816" y="325"/>
                  <a:pt x="892" y="355"/>
                  <a:pt x="922" y="3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5" name="Line 11"/>
          <p:cNvSpPr>
            <a:spLocks noChangeShapeType="1"/>
          </p:cNvSpPr>
          <p:nvPr/>
        </p:nvSpPr>
        <p:spPr bwMode="auto">
          <a:xfrm flipH="1">
            <a:off x="5880100" y="908051"/>
            <a:ext cx="647700" cy="720725"/>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Line 12"/>
          <p:cNvSpPr>
            <a:spLocks noChangeShapeType="1"/>
          </p:cNvSpPr>
          <p:nvPr/>
        </p:nvSpPr>
        <p:spPr bwMode="auto">
          <a:xfrm flipH="1" flipV="1">
            <a:off x="5880100" y="3141663"/>
            <a:ext cx="2376488" cy="792162"/>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7" name="Text Box 13"/>
          <p:cNvSpPr txBox="1">
            <a:spLocks noChangeArrowheads="1"/>
          </p:cNvSpPr>
          <p:nvPr/>
        </p:nvSpPr>
        <p:spPr bwMode="auto">
          <a:xfrm>
            <a:off x="6456363" y="260350"/>
            <a:ext cx="1223962" cy="457200"/>
          </a:xfrm>
          <a:prstGeom prst="rect">
            <a:avLst/>
          </a:prstGeom>
          <a:solidFill>
            <a:schemeClr val="accent4">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b="1" dirty="0">
                <a:solidFill>
                  <a:srgbClr val="00B050"/>
                </a:solidFill>
              </a:rPr>
              <a:t>Body</a:t>
            </a:r>
          </a:p>
        </p:txBody>
      </p:sp>
      <p:sp>
        <p:nvSpPr>
          <p:cNvPr id="35848" name="Text Box 14"/>
          <p:cNvSpPr txBox="1">
            <a:spLocks noChangeArrowheads="1"/>
          </p:cNvSpPr>
          <p:nvPr/>
        </p:nvSpPr>
        <p:spPr bwMode="auto">
          <a:xfrm>
            <a:off x="8328026" y="3789363"/>
            <a:ext cx="1223963" cy="457200"/>
          </a:xfrm>
          <a:prstGeom prst="rect">
            <a:avLst/>
          </a:prstGeom>
          <a:solidFill>
            <a:schemeClr val="accent4">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b="1">
                <a:solidFill>
                  <a:srgbClr val="00B050"/>
                </a:solidFill>
              </a:rPr>
              <a:t>Soul</a:t>
            </a:r>
          </a:p>
        </p:txBody>
      </p:sp>
    </p:spTree>
    <p:extLst>
      <p:ext uri="{BB962C8B-B14F-4D97-AF65-F5344CB8AC3E}">
        <p14:creationId xmlns:p14="http://schemas.microsoft.com/office/powerpoint/2010/main" val="767229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A70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190626"/>
            <a:ext cx="29749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Oval 3"/>
          <p:cNvSpPr>
            <a:spLocks noChangeArrowheads="1"/>
          </p:cNvSpPr>
          <p:nvPr/>
        </p:nvSpPr>
        <p:spPr bwMode="auto">
          <a:xfrm>
            <a:off x="7386638" y="1792289"/>
            <a:ext cx="277812" cy="9302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6868" name="Freeform 4"/>
          <p:cNvSpPr>
            <a:spLocks/>
          </p:cNvSpPr>
          <p:nvPr/>
        </p:nvSpPr>
        <p:spPr bwMode="auto">
          <a:xfrm>
            <a:off x="6400801" y="1382714"/>
            <a:ext cx="2379663" cy="2827337"/>
          </a:xfrm>
          <a:custGeom>
            <a:avLst/>
            <a:gdLst>
              <a:gd name="T0" fmla="*/ 2147483646 w 1943"/>
              <a:gd name="T1" fmla="*/ 2147483646 h 2344"/>
              <a:gd name="T2" fmla="*/ 2147483646 w 1943"/>
              <a:gd name="T3" fmla="*/ 2147483646 h 2344"/>
              <a:gd name="T4" fmla="*/ 2147483646 w 1943"/>
              <a:gd name="T5" fmla="*/ 2147483646 h 2344"/>
              <a:gd name="T6" fmla="*/ 2147483646 w 1943"/>
              <a:gd name="T7" fmla="*/ 2147483646 h 2344"/>
              <a:gd name="T8" fmla="*/ 2147483646 w 1943"/>
              <a:gd name="T9" fmla="*/ 2147483646 h 2344"/>
              <a:gd name="T10" fmla="*/ 2147483646 w 1943"/>
              <a:gd name="T11" fmla="*/ 2147483646 h 2344"/>
              <a:gd name="T12" fmla="*/ 2147483646 w 1943"/>
              <a:gd name="T13" fmla="*/ 2147483646 h 2344"/>
              <a:gd name="T14" fmla="*/ 2147483646 w 1943"/>
              <a:gd name="T15" fmla="*/ 2147483646 h 2344"/>
              <a:gd name="T16" fmla="*/ 2147483646 w 1943"/>
              <a:gd name="T17" fmla="*/ 2147483646 h 2344"/>
              <a:gd name="T18" fmla="*/ 2147483646 w 1943"/>
              <a:gd name="T19" fmla="*/ 2147483646 h 2344"/>
              <a:gd name="T20" fmla="*/ 2147483646 w 1943"/>
              <a:gd name="T21" fmla="*/ 2147483646 h 2344"/>
              <a:gd name="T22" fmla="*/ 2147483646 w 1943"/>
              <a:gd name="T23" fmla="*/ 2147483646 h 2344"/>
              <a:gd name="T24" fmla="*/ 2147483646 w 1943"/>
              <a:gd name="T25" fmla="*/ 2147483646 h 2344"/>
              <a:gd name="T26" fmla="*/ 2147483646 w 1943"/>
              <a:gd name="T27" fmla="*/ 2147483646 h 2344"/>
              <a:gd name="T28" fmla="*/ 2147483646 w 1943"/>
              <a:gd name="T29" fmla="*/ 2147483646 h 2344"/>
              <a:gd name="T30" fmla="*/ 2147483646 w 1943"/>
              <a:gd name="T31" fmla="*/ 2147483646 h 2344"/>
              <a:gd name="T32" fmla="*/ 2147483646 w 1943"/>
              <a:gd name="T33" fmla="*/ 2147483646 h 2344"/>
              <a:gd name="T34" fmla="*/ 2147483646 w 1943"/>
              <a:gd name="T35" fmla="*/ 2147483646 h 2344"/>
              <a:gd name="T36" fmla="*/ 2147483646 w 1943"/>
              <a:gd name="T37" fmla="*/ 2147483646 h 2344"/>
              <a:gd name="T38" fmla="*/ 2147483646 w 1943"/>
              <a:gd name="T39" fmla="*/ 2147483646 h 2344"/>
              <a:gd name="T40" fmla="*/ 2147483646 w 1943"/>
              <a:gd name="T41" fmla="*/ 2147483646 h 2344"/>
              <a:gd name="T42" fmla="*/ 2147483646 w 1943"/>
              <a:gd name="T43" fmla="*/ 2147483646 h 2344"/>
              <a:gd name="T44" fmla="*/ 2147483646 w 1943"/>
              <a:gd name="T45" fmla="*/ 2147483646 h 2344"/>
              <a:gd name="T46" fmla="*/ 2147483646 w 1943"/>
              <a:gd name="T47" fmla="*/ 2147483646 h 2344"/>
              <a:gd name="T48" fmla="*/ 2147483646 w 1943"/>
              <a:gd name="T49" fmla="*/ 2147483646 h 2344"/>
              <a:gd name="T50" fmla="*/ 2147483646 w 1943"/>
              <a:gd name="T51" fmla="*/ 2147483646 h 2344"/>
              <a:gd name="T52" fmla="*/ 2147483646 w 1943"/>
              <a:gd name="T53" fmla="*/ 2147483646 h 2344"/>
              <a:gd name="T54" fmla="*/ 2147483646 w 1943"/>
              <a:gd name="T55" fmla="*/ 2147483646 h 2344"/>
              <a:gd name="T56" fmla="*/ 2147483646 w 1943"/>
              <a:gd name="T57" fmla="*/ 2147483646 h 2344"/>
              <a:gd name="T58" fmla="*/ 2147483646 w 1943"/>
              <a:gd name="T59" fmla="*/ 2147483646 h 2344"/>
              <a:gd name="T60" fmla="*/ 2147483646 w 1943"/>
              <a:gd name="T61" fmla="*/ 2147483646 h 2344"/>
              <a:gd name="T62" fmla="*/ 2147483646 w 1943"/>
              <a:gd name="T63" fmla="*/ 2147483646 h 2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3"/>
              <a:gd name="T97" fmla="*/ 0 h 2344"/>
              <a:gd name="T98" fmla="*/ 1943 w 1943"/>
              <a:gd name="T99" fmla="*/ 2344 h 2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3" h="2344">
                <a:moveTo>
                  <a:pt x="922" y="340"/>
                </a:moveTo>
                <a:cubicBezTo>
                  <a:pt x="952" y="325"/>
                  <a:pt x="914" y="273"/>
                  <a:pt x="922" y="250"/>
                </a:cubicBezTo>
                <a:cubicBezTo>
                  <a:pt x="930" y="227"/>
                  <a:pt x="953" y="234"/>
                  <a:pt x="968" y="204"/>
                </a:cubicBezTo>
                <a:cubicBezTo>
                  <a:pt x="983" y="174"/>
                  <a:pt x="1028" y="98"/>
                  <a:pt x="1013" y="68"/>
                </a:cubicBezTo>
                <a:cubicBezTo>
                  <a:pt x="998" y="38"/>
                  <a:pt x="884" y="0"/>
                  <a:pt x="877" y="23"/>
                </a:cubicBezTo>
                <a:cubicBezTo>
                  <a:pt x="870" y="46"/>
                  <a:pt x="930" y="144"/>
                  <a:pt x="968" y="204"/>
                </a:cubicBezTo>
                <a:cubicBezTo>
                  <a:pt x="1006" y="264"/>
                  <a:pt x="1044" y="348"/>
                  <a:pt x="1104" y="386"/>
                </a:cubicBezTo>
                <a:cubicBezTo>
                  <a:pt x="1164" y="424"/>
                  <a:pt x="1255" y="408"/>
                  <a:pt x="1330" y="431"/>
                </a:cubicBezTo>
                <a:cubicBezTo>
                  <a:pt x="1405" y="454"/>
                  <a:pt x="1466" y="499"/>
                  <a:pt x="1557" y="522"/>
                </a:cubicBezTo>
                <a:cubicBezTo>
                  <a:pt x="1648" y="545"/>
                  <a:pt x="1943" y="582"/>
                  <a:pt x="1875" y="567"/>
                </a:cubicBezTo>
                <a:cubicBezTo>
                  <a:pt x="1807" y="552"/>
                  <a:pt x="1277" y="438"/>
                  <a:pt x="1149" y="431"/>
                </a:cubicBezTo>
                <a:cubicBezTo>
                  <a:pt x="1021" y="424"/>
                  <a:pt x="1111" y="439"/>
                  <a:pt x="1104" y="522"/>
                </a:cubicBezTo>
                <a:cubicBezTo>
                  <a:pt x="1097" y="605"/>
                  <a:pt x="1104" y="786"/>
                  <a:pt x="1104" y="930"/>
                </a:cubicBezTo>
                <a:cubicBezTo>
                  <a:pt x="1104" y="1074"/>
                  <a:pt x="1104" y="1240"/>
                  <a:pt x="1104" y="1384"/>
                </a:cubicBezTo>
                <a:cubicBezTo>
                  <a:pt x="1104" y="1528"/>
                  <a:pt x="1112" y="1649"/>
                  <a:pt x="1104" y="1792"/>
                </a:cubicBezTo>
                <a:cubicBezTo>
                  <a:pt x="1096" y="1935"/>
                  <a:pt x="1066" y="2343"/>
                  <a:pt x="1058" y="2245"/>
                </a:cubicBezTo>
                <a:cubicBezTo>
                  <a:pt x="1050" y="2147"/>
                  <a:pt x="1088" y="1368"/>
                  <a:pt x="1058" y="1202"/>
                </a:cubicBezTo>
                <a:cubicBezTo>
                  <a:pt x="1028" y="1036"/>
                  <a:pt x="915" y="1187"/>
                  <a:pt x="877" y="1247"/>
                </a:cubicBezTo>
                <a:cubicBezTo>
                  <a:pt x="839" y="1307"/>
                  <a:pt x="831" y="1391"/>
                  <a:pt x="831" y="1565"/>
                </a:cubicBezTo>
                <a:cubicBezTo>
                  <a:pt x="831" y="1739"/>
                  <a:pt x="884" y="2238"/>
                  <a:pt x="877" y="2291"/>
                </a:cubicBezTo>
                <a:cubicBezTo>
                  <a:pt x="870" y="2344"/>
                  <a:pt x="794" y="2063"/>
                  <a:pt x="786" y="1882"/>
                </a:cubicBezTo>
                <a:cubicBezTo>
                  <a:pt x="778" y="1701"/>
                  <a:pt x="816" y="1383"/>
                  <a:pt x="831" y="1202"/>
                </a:cubicBezTo>
                <a:cubicBezTo>
                  <a:pt x="846" y="1021"/>
                  <a:pt x="884" y="900"/>
                  <a:pt x="877" y="794"/>
                </a:cubicBezTo>
                <a:cubicBezTo>
                  <a:pt x="870" y="688"/>
                  <a:pt x="809" y="635"/>
                  <a:pt x="786" y="567"/>
                </a:cubicBezTo>
                <a:cubicBezTo>
                  <a:pt x="763" y="499"/>
                  <a:pt x="794" y="393"/>
                  <a:pt x="741" y="386"/>
                </a:cubicBezTo>
                <a:cubicBezTo>
                  <a:pt x="688" y="379"/>
                  <a:pt x="552" y="499"/>
                  <a:pt x="469" y="522"/>
                </a:cubicBezTo>
                <a:cubicBezTo>
                  <a:pt x="386" y="545"/>
                  <a:pt x="317" y="507"/>
                  <a:pt x="242" y="522"/>
                </a:cubicBezTo>
                <a:cubicBezTo>
                  <a:pt x="167" y="537"/>
                  <a:pt x="0" y="612"/>
                  <a:pt x="15" y="612"/>
                </a:cubicBezTo>
                <a:cubicBezTo>
                  <a:pt x="30" y="612"/>
                  <a:pt x="257" y="545"/>
                  <a:pt x="333" y="522"/>
                </a:cubicBezTo>
                <a:cubicBezTo>
                  <a:pt x="409" y="499"/>
                  <a:pt x="401" y="506"/>
                  <a:pt x="469" y="476"/>
                </a:cubicBezTo>
                <a:cubicBezTo>
                  <a:pt x="537" y="446"/>
                  <a:pt x="666" y="355"/>
                  <a:pt x="741" y="340"/>
                </a:cubicBezTo>
                <a:cubicBezTo>
                  <a:pt x="816" y="325"/>
                  <a:pt x="892" y="355"/>
                  <a:pt x="922" y="3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69" name="Line 5"/>
          <p:cNvSpPr>
            <a:spLocks noChangeShapeType="1"/>
          </p:cNvSpPr>
          <p:nvPr/>
        </p:nvSpPr>
        <p:spPr bwMode="auto">
          <a:xfrm flipH="1">
            <a:off x="7602539" y="752475"/>
            <a:ext cx="498475" cy="547688"/>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0" name="Line 6"/>
          <p:cNvSpPr>
            <a:spLocks noChangeShapeType="1"/>
          </p:cNvSpPr>
          <p:nvPr/>
        </p:nvSpPr>
        <p:spPr bwMode="auto">
          <a:xfrm flipH="1" flipV="1">
            <a:off x="7602538" y="2449513"/>
            <a:ext cx="1833562" cy="601662"/>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1" name="Text Box 7"/>
          <p:cNvSpPr txBox="1">
            <a:spLocks noChangeArrowheads="1"/>
          </p:cNvSpPr>
          <p:nvPr/>
        </p:nvSpPr>
        <p:spPr bwMode="auto">
          <a:xfrm>
            <a:off x="8032750" y="260350"/>
            <a:ext cx="1087438" cy="457200"/>
          </a:xfrm>
          <a:prstGeom prst="rect">
            <a:avLst/>
          </a:prstGeom>
          <a:solidFill>
            <a:schemeClr val="accent4">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b="1">
                <a:solidFill>
                  <a:srgbClr val="00B050"/>
                </a:solidFill>
              </a:rPr>
              <a:t>Body</a:t>
            </a:r>
          </a:p>
        </p:txBody>
      </p:sp>
      <p:sp>
        <p:nvSpPr>
          <p:cNvPr id="36872" name="Text Box 8"/>
          <p:cNvSpPr txBox="1">
            <a:spLocks noChangeArrowheads="1"/>
          </p:cNvSpPr>
          <p:nvPr/>
        </p:nvSpPr>
        <p:spPr bwMode="auto">
          <a:xfrm>
            <a:off x="9429751" y="2941638"/>
            <a:ext cx="944563" cy="457200"/>
          </a:xfrm>
          <a:prstGeom prst="rect">
            <a:avLst/>
          </a:prstGeom>
          <a:solidFill>
            <a:schemeClr val="accent4">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b="1">
                <a:solidFill>
                  <a:srgbClr val="00B050"/>
                </a:solidFill>
              </a:rPr>
              <a:t>Soul</a:t>
            </a:r>
          </a:p>
        </p:txBody>
      </p:sp>
      <p:sp>
        <p:nvSpPr>
          <p:cNvPr id="36873" name="Text Box 9"/>
          <p:cNvSpPr txBox="1">
            <a:spLocks noChangeArrowheads="1"/>
          </p:cNvSpPr>
          <p:nvPr/>
        </p:nvSpPr>
        <p:spPr bwMode="auto">
          <a:xfrm>
            <a:off x="627062" y="694807"/>
            <a:ext cx="1152525" cy="457200"/>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a:solidFill>
                  <a:srgbClr val="000000"/>
                </a:solidFill>
              </a:rPr>
              <a:t>Mortal</a:t>
            </a:r>
          </a:p>
        </p:txBody>
      </p:sp>
      <p:sp>
        <p:nvSpPr>
          <p:cNvPr id="36874" name="Text Box 10"/>
          <p:cNvSpPr txBox="1">
            <a:spLocks noChangeArrowheads="1"/>
          </p:cNvSpPr>
          <p:nvPr/>
        </p:nvSpPr>
        <p:spPr bwMode="auto">
          <a:xfrm>
            <a:off x="1168401" y="5907087"/>
            <a:ext cx="1584325" cy="457200"/>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Immortal</a:t>
            </a:r>
          </a:p>
        </p:txBody>
      </p:sp>
      <p:sp>
        <p:nvSpPr>
          <p:cNvPr id="36875" name="Text Box 11"/>
          <p:cNvSpPr txBox="1">
            <a:spLocks noChangeArrowheads="1"/>
          </p:cNvSpPr>
          <p:nvPr/>
        </p:nvSpPr>
        <p:spPr bwMode="auto">
          <a:xfrm>
            <a:off x="1581945" y="1664814"/>
            <a:ext cx="1727200" cy="830997"/>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Wants to serve God</a:t>
            </a:r>
          </a:p>
        </p:txBody>
      </p:sp>
      <p:sp>
        <p:nvSpPr>
          <p:cNvPr id="36876" name="Text Box 12"/>
          <p:cNvSpPr txBox="1">
            <a:spLocks noChangeArrowheads="1"/>
          </p:cNvSpPr>
          <p:nvPr/>
        </p:nvSpPr>
        <p:spPr bwMode="auto">
          <a:xfrm>
            <a:off x="4437856" y="2796382"/>
            <a:ext cx="1439862" cy="830997"/>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Wants pleasure</a:t>
            </a:r>
          </a:p>
        </p:txBody>
      </p:sp>
      <p:sp>
        <p:nvSpPr>
          <p:cNvPr id="36877" name="Text Box 13"/>
          <p:cNvSpPr txBox="1">
            <a:spLocks noChangeArrowheads="1"/>
          </p:cNvSpPr>
          <p:nvPr/>
        </p:nvSpPr>
        <p:spPr bwMode="auto">
          <a:xfrm>
            <a:off x="879475" y="4552596"/>
            <a:ext cx="1800225" cy="457200"/>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Visible</a:t>
            </a:r>
          </a:p>
        </p:txBody>
      </p:sp>
      <p:sp>
        <p:nvSpPr>
          <p:cNvPr id="36878" name="Text Box 14"/>
          <p:cNvSpPr txBox="1">
            <a:spLocks noChangeArrowheads="1"/>
          </p:cNvSpPr>
          <p:nvPr/>
        </p:nvSpPr>
        <p:spPr bwMode="auto">
          <a:xfrm>
            <a:off x="88901" y="2695984"/>
            <a:ext cx="2160588" cy="830997"/>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Animals don’t have one</a:t>
            </a:r>
          </a:p>
        </p:txBody>
      </p:sp>
      <p:sp>
        <p:nvSpPr>
          <p:cNvPr id="36879" name="Text Box 15"/>
          <p:cNvSpPr txBox="1">
            <a:spLocks noChangeArrowheads="1"/>
          </p:cNvSpPr>
          <p:nvPr/>
        </p:nvSpPr>
        <p:spPr bwMode="auto">
          <a:xfrm>
            <a:off x="3762089" y="924844"/>
            <a:ext cx="2160588" cy="830997"/>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Animals also have one</a:t>
            </a:r>
          </a:p>
        </p:txBody>
      </p:sp>
      <p:sp>
        <p:nvSpPr>
          <p:cNvPr id="36880" name="Text Box 16"/>
          <p:cNvSpPr txBox="1">
            <a:spLocks noChangeArrowheads="1"/>
          </p:cNvSpPr>
          <p:nvPr/>
        </p:nvSpPr>
        <p:spPr bwMode="auto">
          <a:xfrm>
            <a:off x="2752726" y="290512"/>
            <a:ext cx="1800225" cy="457200"/>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Invisible</a:t>
            </a:r>
          </a:p>
        </p:txBody>
      </p:sp>
      <p:sp>
        <p:nvSpPr>
          <p:cNvPr id="36881" name="Text Box 17"/>
          <p:cNvSpPr txBox="1">
            <a:spLocks noChangeArrowheads="1"/>
          </p:cNvSpPr>
          <p:nvPr/>
        </p:nvSpPr>
        <p:spPr bwMode="auto">
          <a:xfrm>
            <a:off x="4122452" y="5009796"/>
            <a:ext cx="1800225" cy="830997"/>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Will be destroyed</a:t>
            </a:r>
          </a:p>
        </p:txBody>
      </p:sp>
      <p:sp>
        <p:nvSpPr>
          <p:cNvPr id="36882" name="Text Box 18"/>
          <p:cNvSpPr txBox="1">
            <a:spLocks noChangeArrowheads="1"/>
          </p:cNvSpPr>
          <p:nvPr/>
        </p:nvSpPr>
        <p:spPr bwMode="auto">
          <a:xfrm>
            <a:off x="1779587" y="3760989"/>
            <a:ext cx="3240088" cy="457200"/>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Cannot be destroyed</a:t>
            </a:r>
          </a:p>
        </p:txBody>
      </p:sp>
    </p:spTree>
    <p:extLst>
      <p:ext uri="{BB962C8B-B14F-4D97-AF65-F5344CB8AC3E}">
        <p14:creationId xmlns:p14="http://schemas.microsoft.com/office/powerpoint/2010/main" val="3672288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A70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1484314"/>
            <a:ext cx="3856038"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Oval 3"/>
          <p:cNvSpPr>
            <a:spLocks noChangeArrowheads="1"/>
          </p:cNvSpPr>
          <p:nvPr/>
        </p:nvSpPr>
        <p:spPr bwMode="auto">
          <a:xfrm>
            <a:off x="5591176" y="2276476"/>
            <a:ext cx="360363" cy="12239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7892" name="Freeform 4"/>
          <p:cNvSpPr>
            <a:spLocks/>
          </p:cNvSpPr>
          <p:nvPr/>
        </p:nvSpPr>
        <p:spPr bwMode="auto">
          <a:xfrm>
            <a:off x="4271963" y="1736725"/>
            <a:ext cx="3084512" cy="3721100"/>
          </a:xfrm>
          <a:custGeom>
            <a:avLst/>
            <a:gdLst>
              <a:gd name="T0" fmla="*/ 2147483646 w 1943"/>
              <a:gd name="T1" fmla="*/ 2147483646 h 2344"/>
              <a:gd name="T2" fmla="*/ 2147483646 w 1943"/>
              <a:gd name="T3" fmla="*/ 2147483646 h 2344"/>
              <a:gd name="T4" fmla="*/ 2147483646 w 1943"/>
              <a:gd name="T5" fmla="*/ 2147483646 h 2344"/>
              <a:gd name="T6" fmla="*/ 2147483646 w 1943"/>
              <a:gd name="T7" fmla="*/ 2147483646 h 2344"/>
              <a:gd name="T8" fmla="*/ 2147483646 w 1943"/>
              <a:gd name="T9" fmla="*/ 2147483646 h 2344"/>
              <a:gd name="T10" fmla="*/ 2147483646 w 1943"/>
              <a:gd name="T11" fmla="*/ 2147483646 h 2344"/>
              <a:gd name="T12" fmla="*/ 2147483646 w 1943"/>
              <a:gd name="T13" fmla="*/ 2147483646 h 2344"/>
              <a:gd name="T14" fmla="*/ 2147483646 w 1943"/>
              <a:gd name="T15" fmla="*/ 2147483646 h 2344"/>
              <a:gd name="T16" fmla="*/ 2147483646 w 1943"/>
              <a:gd name="T17" fmla="*/ 2147483646 h 2344"/>
              <a:gd name="T18" fmla="*/ 2147483646 w 1943"/>
              <a:gd name="T19" fmla="*/ 2147483646 h 2344"/>
              <a:gd name="T20" fmla="*/ 2147483646 w 1943"/>
              <a:gd name="T21" fmla="*/ 2147483646 h 2344"/>
              <a:gd name="T22" fmla="*/ 2147483646 w 1943"/>
              <a:gd name="T23" fmla="*/ 2147483646 h 2344"/>
              <a:gd name="T24" fmla="*/ 2147483646 w 1943"/>
              <a:gd name="T25" fmla="*/ 2147483646 h 2344"/>
              <a:gd name="T26" fmla="*/ 2147483646 w 1943"/>
              <a:gd name="T27" fmla="*/ 2147483646 h 2344"/>
              <a:gd name="T28" fmla="*/ 2147483646 w 1943"/>
              <a:gd name="T29" fmla="*/ 2147483646 h 2344"/>
              <a:gd name="T30" fmla="*/ 2147483646 w 1943"/>
              <a:gd name="T31" fmla="*/ 2147483646 h 2344"/>
              <a:gd name="T32" fmla="*/ 2147483646 w 1943"/>
              <a:gd name="T33" fmla="*/ 2147483646 h 2344"/>
              <a:gd name="T34" fmla="*/ 2147483646 w 1943"/>
              <a:gd name="T35" fmla="*/ 2147483646 h 2344"/>
              <a:gd name="T36" fmla="*/ 2147483646 w 1943"/>
              <a:gd name="T37" fmla="*/ 2147483646 h 2344"/>
              <a:gd name="T38" fmla="*/ 2147483646 w 1943"/>
              <a:gd name="T39" fmla="*/ 2147483646 h 2344"/>
              <a:gd name="T40" fmla="*/ 2147483646 w 1943"/>
              <a:gd name="T41" fmla="*/ 2147483646 h 2344"/>
              <a:gd name="T42" fmla="*/ 2147483646 w 1943"/>
              <a:gd name="T43" fmla="*/ 2147483646 h 2344"/>
              <a:gd name="T44" fmla="*/ 2147483646 w 1943"/>
              <a:gd name="T45" fmla="*/ 2147483646 h 2344"/>
              <a:gd name="T46" fmla="*/ 2147483646 w 1943"/>
              <a:gd name="T47" fmla="*/ 2147483646 h 2344"/>
              <a:gd name="T48" fmla="*/ 2147483646 w 1943"/>
              <a:gd name="T49" fmla="*/ 2147483646 h 2344"/>
              <a:gd name="T50" fmla="*/ 2147483646 w 1943"/>
              <a:gd name="T51" fmla="*/ 2147483646 h 2344"/>
              <a:gd name="T52" fmla="*/ 2147483646 w 1943"/>
              <a:gd name="T53" fmla="*/ 2147483646 h 2344"/>
              <a:gd name="T54" fmla="*/ 2147483646 w 1943"/>
              <a:gd name="T55" fmla="*/ 2147483646 h 2344"/>
              <a:gd name="T56" fmla="*/ 2147483646 w 1943"/>
              <a:gd name="T57" fmla="*/ 2147483646 h 2344"/>
              <a:gd name="T58" fmla="*/ 2147483646 w 1943"/>
              <a:gd name="T59" fmla="*/ 2147483646 h 2344"/>
              <a:gd name="T60" fmla="*/ 2147483646 w 1943"/>
              <a:gd name="T61" fmla="*/ 2147483646 h 2344"/>
              <a:gd name="T62" fmla="*/ 2147483646 w 1943"/>
              <a:gd name="T63" fmla="*/ 2147483646 h 23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3"/>
              <a:gd name="T97" fmla="*/ 0 h 2344"/>
              <a:gd name="T98" fmla="*/ 1943 w 1943"/>
              <a:gd name="T99" fmla="*/ 2344 h 23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3" h="2344">
                <a:moveTo>
                  <a:pt x="922" y="340"/>
                </a:moveTo>
                <a:cubicBezTo>
                  <a:pt x="952" y="325"/>
                  <a:pt x="914" y="273"/>
                  <a:pt x="922" y="250"/>
                </a:cubicBezTo>
                <a:cubicBezTo>
                  <a:pt x="930" y="227"/>
                  <a:pt x="953" y="234"/>
                  <a:pt x="968" y="204"/>
                </a:cubicBezTo>
                <a:cubicBezTo>
                  <a:pt x="983" y="174"/>
                  <a:pt x="1028" y="98"/>
                  <a:pt x="1013" y="68"/>
                </a:cubicBezTo>
                <a:cubicBezTo>
                  <a:pt x="998" y="38"/>
                  <a:pt x="884" y="0"/>
                  <a:pt x="877" y="23"/>
                </a:cubicBezTo>
                <a:cubicBezTo>
                  <a:pt x="870" y="46"/>
                  <a:pt x="930" y="144"/>
                  <a:pt x="968" y="204"/>
                </a:cubicBezTo>
                <a:cubicBezTo>
                  <a:pt x="1006" y="264"/>
                  <a:pt x="1044" y="348"/>
                  <a:pt x="1104" y="386"/>
                </a:cubicBezTo>
                <a:cubicBezTo>
                  <a:pt x="1164" y="424"/>
                  <a:pt x="1255" y="408"/>
                  <a:pt x="1330" y="431"/>
                </a:cubicBezTo>
                <a:cubicBezTo>
                  <a:pt x="1405" y="454"/>
                  <a:pt x="1466" y="499"/>
                  <a:pt x="1557" y="522"/>
                </a:cubicBezTo>
                <a:cubicBezTo>
                  <a:pt x="1648" y="545"/>
                  <a:pt x="1943" y="582"/>
                  <a:pt x="1875" y="567"/>
                </a:cubicBezTo>
                <a:cubicBezTo>
                  <a:pt x="1807" y="552"/>
                  <a:pt x="1277" y="438"/>
                  <a:pt x="1149" y="431"/>
                </a:cubicBezTo>
                <a:cubicBezTo>
                  <a:pt x="1021" y="424"/>
                  <a:pt x="1111" y="439"/>
                  <a:pt x="1104" y="522"/>
                </a:cubicBezTo>
                <a:cubicBezTo>
                  <a:pt x="1097" y="605"/>
                  <a:pt x="1104" y="786"/>
                  <a:pt x="1104" y="930"/>
                </a:cubicBezTo>
                <a:cubicBezTo>
                  <a:pt x="1104" y="1074"/>
                  <a:pt x="1104" y="1240"/>
                  <a:pt x="1104" y="1384"/>
                </a:cubicBezTo>
                <a:cubicBezTo>
                  <a:pt x="1104" y="1528"/>
                  <a:pt x="1112" y="1649"/>
                  <a:pt x="1104" y="1792"/>
                </a:cubicBezTo>
                <a:cubicBezTo>
                  <a:pt x="1096" y="1935"/>
                  <a:pt x="1066" y="2343"/>
                  <a:pt x="1058" y="2245"/>
                </a:cubicBezTo>
                <a:cubicBezTo>
                  <a:pt x="1050" y="2147"/>
                  <a:pt x="1088" y="1368"/>
                  <a:pt x="1058" y="1202"/>
                </a:cubicBezTo>
                <a:cubicBezTo>
                  <a:pt x="1028" y="1036"/>
                  <a:pt x="915" y="1187"/>
                  <a:pt x="877" y="1247"/>
                </a:cubicBezTo>
                <a:cubicBezTo>
                  <a:pt x="839" y="1307"/>
                  <a:pt x="831" y="1391"/>
                  <a:pt x="831" y="1565"/>
                </a:cubicBezTo>
                <a:cubicBezTo>
                  <a:pt x="831" y="1739"/>
                  <a:pt x="884" y="2238"/>
                  <a:pt x="877" y="2291"/>
                </a:cubicBezTo>
                <a:cubicBezTo>
                  <a:pt x="870" y="2344"/>
                  <a:pt x="794" y="2063"/>
                  <a:pt x="786" y="1882"/>
                </a:cubicBezTo>
                <a:cubicBezTo>
                  <a:pt x="778" y="1701"/>
                  <a:pt x="816" y="1383"/>
                  <a:pt x="831" y="1202"/>
                </a:cubicBezTo>
                <a:cubicBezTo>
                  <a:pt x="846" y="1021"/>
                  <a:pt x="884" y="900"/>
                  <a:pt x="877" y="794"/>
                </a:cubicBezTo>
                <a:cubicBezTo>
                  <a:pt x="870" y="688"/>
                  <a:pt x="809" y="635"/>
                  <a:pt x="786" y="567"/>
                </a:cubicBezTo>
                <a:cubicBezTo>
                  <a:pt x="763" y="499"/>
                  <a:pt x="794" y="393"/>
                  <a:pt x="741" y="386"/>
                </a:cubicBezTo>
                <a:cubicBezTo>
                  <a:pt x="688" y="379"/>
                  <a:pt x="552" y="499"/>
                  <a:pt x="469" y="522"/>
                </a:cubicBezTo>
                <a:cubicBezTo>
                  <a:pt x="386" y="545"/>
                  <a:pt x="317" y="507"/>
                  <a:pt x="242" y="522"/>
                </a:cubicBezTo>
                <a:cubicBezTo>
                  <a:pt x="167" y="537"/>
                  <a:pt x="0" y="612"/>
                  <a:pt x="15" y="612"/>
                </a:cubicBezTo>
                <a:cubicBezTo>
                  <a:pt x="30" y="612"/>
                  <a:pt x="257" y="545"/>
                  <a:pt x="333" y="522"/>
                </a:cubicBezTo>
                <a:cubicBezTo>
                  <a:pt x="409" y="499"/>
                  <a:pt x="401" y="506"/>
                  <a:pt x="469" y="476"/>
                </a:cubicBezTo>
                <a:cubicBezTo>
                  <a:pt x="537" y="446"/>
                  <a:pt x="666" y="355"/>
                  <a:pt x="741" y="340"/>
                </a:cubicBezTo>
                <a:cubicBezTo>
                  <a:pt x="816" y="325"/>
                  <a:pt x="892" y="355"/>
                  <a:pt x="922" y="3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3" name="Line 5"/>
          <p:cNvSpPr>
            <a:spLocks noChangeShapeType="1"/>
          </p:cNvSpPr>
          <p:nvPr/>
        </p:nvSpPr>
        <p:spPr bwMode="auto">
          <a:xfrm flipH="1">
            <a:off x="5880100" y="908051"/>
            <a:ext cx="647700" cy="720725"/>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4" name="Line 6"/>
          <p:cNvSpPr>
            <a:spLocks noChangeShapeType="1"/>
          </p:cNvSpPr>
          <p:nvPr/>
        </p:nvSpPr>
        <p:spPr bwMode="auto">
          <a:xfrm flipH="1" flipV="1">
            <a:off x="5880100" y="3141663"/>
            <a:ext cx="2376488" cy="792162"/>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Text Box 7"/>
          <p:cNvSpPr txBox="1">
            <a:spLocks noChangeArrowheads="1"/>
          </p:cNvSpPr>
          <p:nvPr/>
        </p:nvSpPr>
        <p:spPr bwMode="auto">
          <a:xfrm>
            <a:off x="6456363" y="260350"/>
            <a:ext cx="1223962" cy="457200"/>
          </a:xfrm>
          <a:prstGeom prst="rect">
            <a:avLst/>
          </a:prstGeom>
          <a:solidFill>
            <a:schemeClr val="accent4">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b="1" dirty="0">
                <a:solidFill>
                  <a:srgbClr val="00B050"/>
                </a:solidFill>
              </a:rPr>
              <a:t>Body</a:t>
            </a:r>
          </a:p>
        </p:txBody>
      </p:sp>
      <p:sp>
        <p:nvSpPr>
          <p:cNvPr id="37896" name="Text Box 8"/>
          <p:cNvSpPr txBox="1">
            <a:spLocks noChangeArrowheads="1"/>
          </p:cNvSpPr>
          <p:nvPr/>
        </p:nvSpPr>
        <p:spPr bwMode="auto">
          <a:xfrm>
            <a:off x="8328026" y="3789363"/>
            <a:ext cx="1223963" cy="457200"/>
          </a:xfrm>
          <a:prstGeom prst="rect">
            <a:avLst/>
          </a:prstGeom>
          <a:solidFill>
            <a:schemeClr val="accent4">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b="1" dirty="0">
                <a:solidFill>
                  <a:srgbClr val="00B050"/>
                </a:solidFill>
              </a:rPr>
              <a:t>Soul</a:t>
            </a:r>
          </a:p>
        </p:txBody>
      </p:sp>
      <p:sp>
        <p:nvSpPr>
          <p:cNvPr id="37897" name="Text Box 9"/>
          <p:cNvSpPr txBox="1">
            <a:spLocks noChangeArrowheads="1"/>
          </p:cNvSpPr>
          <p:nvPr/>
        </p:nvSpPr>
        <p:spPr bwMode="auto">
          <a:xfrm>
            <a:off x="3359150" y="922117"/>
            <a:ext cx="1152525" cy="457200"/>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Mortal</a:t>
            </a:r>
          </a:p>
        </p:txBody>
      </p:sp>
      <p:sp>
        <p:nvSpPr>
          <p:cNvPr id="37898" name="Text Box 10"/>
          <p:cNvSpPr txBox="1">
            <a:spLocks noChangeArrowheads="1"/>
          </p:cNvSpPr>
          <p:nvPr/>
        </p:nvSpPr>
        <p:spPr bwMode="auto">
          <a:xfrm>
            <a:off x="9918384" y="3928937"/>
            <a:ext cx="1584325" cy="457200"/>
          </a:xfrm>
          <a:prstGeom prst="rect">
            <a:avLst/>
          </a:prstGeom>
          <a:solidFill>
            <a:srgbClr val="92D05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solidFill>
                  <a:srgbClr val="000000"/>
                </a:solidFill>
              </a:rPr>
              <a:t>Immortal</a:t>
            </a:r>
          </a:p>
        </p:txBody>
      </p:sp>
      <p:sp>
        <p:nvSpPr>
          <p:cNvPr id="37899" name="Text Box 11"/>
          <p:cNvSpPr txBox="1">
            <a:spLocks noChangeArrowheads="1"/>
          </p:cNvSpPr>
          <p:nvPr/>
        </p:nvSpPr>
        <p:spPr bwMode="auto">
          <a:xfrm>
            <a:off x="5791994" y="5895533"/>
            <a:ext cx="2881312" cy="457200"/>
          </a:xfrm>
          <a:prstGeom prst="rect">
            <a:avLst/>
          </a:prstGeom>
          <a:solidFill>
            <a:srgbClr val="92D05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solidFill>
                  <a:srgbClr val="000000"/>
                </a:solidFill>
              </a:rPr>
              <a:t>Wants to serve God</a:t>
            </a:r>
          </a:p>
        </p:txBody>
      </p:sp>
      <p:sp>
        <p:nvSpPr>
          <p:cNvPr id="37900" name="Text Box 12"/>
          <p:cNvSpPr txBox="1">
            <a:spLocks noChangeArrowheads="1"/>
          </p:cNvSpPr>
          <p:nvPr/>
        </p:nvSpPr>
        <p:spPr bwMode="auto">
          <a:xfrm>
            <a:off x="7920166" y="864662"/>
            <a:ext cx="1439863" cy="830997"/>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000000"/>
                </a:solidFill>
              </a:rPr>
              <a:t>Wants pleasure</a:t>
            </a:r>
          </a:p>
        </p:txBody>
      </p:sp>
      <p:sp>
        <p:nvSpPr>
          <p:cNvPr id="37901" name="Text Box 13"/>
          <p:cNvSpPr txBox="1">
            <a:spLocks noChangeArrowheads="1"/>
          </p:cNvSpPr>
          <p:nvPr/>
        </p:nvSpPr>
        <p:spPr bwMode="auto">
          <a:xfrm>
            <a:off x="8256588" y="187166"/>
            <a:ext cx="1800225" cy="457200"/>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solidFill>
                  <a:srgbClr val="000000"/>
                </a:solidFill>
              </a:rPr>
              <a:t>Visible</a:t>
            </a:r>
          </a:p>
        </p:txBody>
      </p:sp>
      <p:sp>
        <p:nvSpPr>
          <p:cNvPr id="37902" name="Text Box 14"/>
          <p:cNvSpPr txBox="1">
            <a:spLocks noChangeArrowheads="1"/>
          </p:cNvSpPr>
          <p:nvPr/>
        </p:nvSpPr>
        <p:spPr bwMode="auto">
          <a:xfrm>
            <a:off x="9193530" y="5677326"/>
            <a:ext cx="2592387" cy="830997"/>
          </a:xfrm>
          <a:prstGeom prst="rect">
            <a:avLst/>
          </a:prstGeom>
          <a:solidFill>
            <a:srgbClr val="92D05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solidFill>
                  <a:srgbClr val="000000"/>
                </a:solidFill>
              </a:rPr>
              <a:t>Animals don’t have one</a:t>
            </a:r>
          </a:p>
        </p:txBody>
      </p:sp>
      <p:sp>
        <p:nvSpPr>
          <p:cNvPr id="37903" name="Text Box 15"/>
          <p:cNvSpPr txBox="1">
            <a:spLocks noChangeArrowheads="1"/>
          </p:cNvSpPr>
          <p:nvPr/>
        </p:nvSpPr>
        <p:spPr bwMode="auto">
          <a:xfrm>
            <a:off x="1127125" y="561975"/>
            <a:ext cx="1800225" cy="1200329"/>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dirty="0">
                <a:solidFill>
                  <a:srgbClr val="000000"/>
                </a:solidFill>
              </a:rPr>
              <a:t>Animals also have one</a:t>
            </a:r>
          </a:p>
        </p:txBody>
      </p:sp>
      <p:sp>
        <p:nvSpPr>
          <p:cNvPr id="37904" name="Text Box 16"/>
          <p:cNvSpPr txBox="1">
            <a:spLocks noChangeArrowheads="1"/>
          </p:cNvSpPr>
          <p:nvPr/>
        </p:nvSpPr>
        <p:spPr bwMode="auto">
          <a:xfrm>
            <a:off x="8401051" y="3213100"/>
            <a:ext cx="1800225" cy="457200"/>
          </a:xfrm>
          <a:prstGeom prst="rect">
            <a:avLst/>
          </a:prstGeom>
          <a:solidFill>
            <a:srgbClr val="92D05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rgbClr val="000000"/>
                </a:solidFill>
              </a:rPr>
              <a:t>Invisible</a:t>
            </a:r>
          </a:p>
        </p:txBody>
      </p:sp>
      <p:sp>
        <p:nvSpPr>
          <p:cNvPr id="37905" name="Text Box 17"/>
          <p:cNvSpPr txBox="1">
            <a:spLocks noChangeArrowheads="1"/>
          </p:cNvSpPr>
          <p:nvPr/>
        </p:nvSpPr>
        <p:spPr bwMode="auto">
          <a:xfrm>
            <a:off x="2723356" y="104775"/>
            <a:ext cx="3097213" cy="457200"/>
          </a:xfrm>
          <a:prstGeom prst="rect">
            <a:avLst/>
          </a:prstGeom>
          <a:solidFill>
            <a:schemeClr val="accent5">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solidFill>
                  <a:srgbClr val="000000"/>
                </a:solidFill>
              </a:rPr>
              <a:t>Will be destroyed</a:t>
            </a:r>
          </a:p>
        </p:txBody>
      </p:sp>
      <p:sp>
        <p:nvSpPr>
          <p:cNvPr id="37906" name="Text Box 18"/>
          <p:cNvSpPr txBox="1">
            <a:spLocks noChangeArrowheads="1"/>
          </p:cNvSpPr>
          <p:nvPr/>
        </p:nvSpPr>
        <p:spPr bwMode="auto">
          <a:xfrm>
            <a:off x="7986712" y="4644774"/>
            <a:ext cx="2339975" cy="830997"/>
          </a:xfrm>
          <a:prstGeom prst="rect">
            <a:avLst/>
          </a:prstGeom>
          <a:solidFill>
            <a:srgbClr val="92D050"/>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solidFill>
                  <a:srgbClr val="000000"/>
                </a:solidFill>
              </a:rPr>
              <a:t>Cannot be destroyed</a:t>
            </a:r>
          </a:p>
        </p:txBody>
      </p:sp>
    </p:spTree>
    <p:extLst>
      <p:ext uri="{BB962C8B-B14F-4D97-AF65-F5344CB8AC3E}">
        <p14:creationId xmlns:p14="http://schemas.microsoft.com/office/powerpoint/2010/main" val="1476020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b="1" u="sng">
                <a:solidFill>
                  <a:schemeClr val="bg1"/>
                </a:solidFill>
                <a:latin typeface="Lucida Console" panose="020B0609040504020204" pitchFamily="49" charset="0"/>
              </a:rPr>
              <a:t>The Soul</a:t>
            </a:r>
            <a:endParaRPr lang="en-US" altLang="en-US" b="1" u="sng">
              <a:solidFill>
                <a:schemeClr val="bg1"/>
              </a:solidFill>
              <a:latin typeface="Lucida Console" panose="020B0609040504020204" pitchFamily="49" charset="0"/>
            </a:endParaRPr>
          </a:p>
        </p:txBody>
      </p:sp>
      <p:pic>
        <p:nvPicPr>
          <p:cNvPr id="38915" name="Picture 5" descr="MCj039742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32" y="281116"/>
            <a:ext cx="3066288" cy="515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7" descr="MPj040648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542" y="371229"/>
            <a:ext cx="5171629" cy="34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8"/>
          <p:cNvSpPr txBox="1">
            <a:spLocks noChangeArrowheads="1"/>
          </p:cNvSpPr>
          <p:nvPr/>
        </p:nvSpPr>
        <p:spPr bwMode="auto">
          <a:xfrm>
            <a:off x="1018444" y="5648643"/>
            <a:ext cx="2303463" cy="457200"/>
          </a:xfrm>
          <a:prstGeom prst="rect">
            <a:avLst/>
          </a:prstGeom>
          <a:solidFill>
            <a:schemeClr val="accent6">
              <a:lumMod val="20000"/>
              <a:lumOff val="80000"/>
            </a:schemeClr>
          </a:solidFill>
          <a:ln>
            <a:noFill/>
          </a:ln>
          <a:effectLs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rgbClr val="00B050"/>
                </a:solidFill>
                <a:latin typeface="Lucida Console" panose="020B0609040504020204" pitchFamily="49" charset="0"/>
              </a:rPr>
              <a:t>Has a soul</a:t>
            </a:r>
            <a:endParaRPr lang="en-US" altLang="en-US" sz="2400" dirty="0">
              <a:solidFill>
                <a:srgbClr val="00B050"/>
              </a:solidFill>
              <a:latin typeface="Lucida Console" panose="020B0609040504020204" pitchFamily="49" charset="0"/>
            </a:endParaRPr>
          </a:p>
        </p:txBody>
      </p:sp>
      <p:sp>
        <p:nvSpPr>
          <p:cNvPr id="38918" name="Text Box 9"/>
          <p:cNvSpPr txBox="1">
            <a:spLocks noChangeArrowheads="1"/>
          </p:cNvSpPr>
          <p:nvPr/>
        </p:nvSpPr>
        <p:spPr bwMode="auto">
          <a:xfrm>
            <a:off x="6240464" y="4148138"/>
            <a:ext cx="3887787" cy="457200"/>
          </a:xfrm>
          <a:prstGeom prst="rect">
            <a:avLst/>
          </a:prstGeom>
          <a:solidFill>
            <a:schemeClr val="accent2">
              <a:lumMod val="40000"/>
              <a:lumOff val="60000"/>
            </a:schemeClr>
          </a:solidFill>
          <a:ln>
            <a:noFill/>
          </a:ln>
          <a:effectLs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rgbClr val="FF0000"/>
                </a:solidFill>
                <a:latin typeface="Lucida Console" panose="020B0609040504020204" pitchFamily="49" charset="0"/>
              </a:rPr>
              <a:t>Does not have a soul</a:t>
            </a:r>
            <a:endParaRPr lang="en-US" altLang="en-US" sz="2400" dirty="0">
              <a:solidFill>
                <a:srgbClr val="FF0000"/>
              </a:solidFill>
              <a:latin typeface="Lucida Console" panose="020B0609040504020204" pitchFamily="49" charset="0"/>
            </a:endParaRPr>
          </a:p>
        </p:txBody>
      </p:sp>
      <p:sp>
        <p:nvSpPr>
          <p:cNvPr id="38919" name="Text Box 10"/>
          <p:cNvSpPr txBox="1">
            <a:spLocks noChangeArrowheads="1"/>
          </p:cNvSpPr>
          <p:nvPr/>
        </p:nvSpPr>
        <p:spPr bwMode="auto">
          <a:xfrm>
            <a:off x="4854574" y="5008563"/>
            <a:ext cx="6659563" cy="1568450"/>
          </a:xfrm>
          <a:prstGeom prst="rect">
            <a:avLst/>
          </a:prstGeom>
          <a:solidFill>
            <a:srgbClr val="FFFF00"/>
          </a:solidFill>
          <a:ln>
            <a:noFill/>
          </a:ln>
          <a:effectLs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en-US" sz="2400" b="1" i="1" dirty="0">
                <a:latin typeface="Calibri" panose="020F0502020204030204" pitchFamily="34" charset="0"/>
                <a:ea typeface="Calibri" panose="020F0502020204030204" pitchFamily="34" charset="0"/>
                <a:cs typeface="Calibri" panose="020F0502020204030204" pitchFamily="34" charset="0"/>
              </a:rPr>
              <a:t>Christians believe that God gave a special kind of life to humans, which is what makes humans different from other animals. In the Bible this is called “the breath of life” (Genesis 2:7)</a:t>
            </a:r>
            <a:endParaRPr lang="en-US" altLang="en-US" sz="2400" b="1"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98511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6" ma:contentTypeDescription="Create a new document." ma:contentTypeScope="" ma:versionID="b7744696b3d076ef9bff60097adfd134">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2a4fa58840d1624a6eb32f615feb3adf"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f39a2c-7ee1-4bc3-873a-f84a6ad208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96b78e-3b6f-4a42-a0a2-6cd29fbe4635}" ma:internalName="TaxCatchAll" ma:showField="CatchAllData" ma:web="67e4d28b-84d4-496d-83de-d60e9caa6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7e4d28b-84d4-496d-83de-d60e9caa6883" xsi:nil="true"/>
    <lcf76f155ced4ddcb4097134ff3c332f xmlns="53038477-11b9-4b50-bb37-4d087f9619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D7560F-DBBA-401F-8B86-80209EF93A69}"/>
</file>

<file path=customXml/itemProps2.xml><?xml version="1.0" encoding="utf-8"?>
<ds:datastoreItem xmlns:ds="http://schemas.openxmlformats.org/officeDocument/2006/customXml" ds:itemID="{61217511-4BD7-41AC-B0C1-8F46D0BB0BEC}"/>
</file>

<file path=customXml/itemProps3.xml><?xml version="1.0" encoding="utf-8"?>
<ds:datastoreItem xmlns:ds="http://schemas.openxmlformats.org/officeDocument/2006/customXml" ds:itemID="{FBC0DFA3-4204-499D-ACCE-ABFE9C764806}"/>
</file>

<file path=docProps/app.xml><?xml version="1.0" encoding="utf-8"?>
<Properties xmlns="http://schemas.openxmlformats.org/officeDocument/2006/extended-properties" xmlns:vt="http://schemas.openxmlformats.org/officeDocument/2006/docPropsVTypes">
  <TotalTime>261</TotalTime>
  <Words>2073</Words>
  <Application>Microsoft Office PowerPoint</Application>
  <PresentationFormat>Widescreen</PresentationFormat>
  <Paragraphs>210</Paragraphs>
  <Slides>24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Candara</vt:lpstr>
      <vt:lpstr>Comic Sans MS</vt:lpstr>
      <vt:lpstr>Lucida Console</vt:lpstr>
      <vt:lpstr>Office Theme</vt:lpstr>
      <vt:lpstr>DNA – recap last lesson </vt:lpstr>
      <vt:lpstr>PowerPoint Presentation</vt:lpstr>
      <vt:lpstr>What is the soul?</vt:lpstr>
      <vt:lpstr>       Body   Mind  Soul</vt:lpstr>
      <vt:lpstr>     Body   Mind  Soul</vt:lpstr>
      <vt:lpstr>PowerPoint Presentation</vt:lpstr>
      <vt:lpstr>PowerPoint Presentation</vt:lpstr>
      <vt:lpstr>PowerPoint Presentation</vt:lpstr>
      <vt:lpstr>The Soul</vt:lpstr>
      <vt:lpstr>PowerPoint Presentation</vt:lpstr>
      <vt:lpstr>PowerPoint Presentation</vt:lpstr>
      <vt:lpstr>PowerPoint Presentation</vt:lpstr>
      <vt:lpstr>PowerPoint Presentation</vt:lpstr>
      <vt:lpstr>What happens when we die?</vt:lpstr>
      <vt:lpstr>Heaven </vt:lpstr>
      <vt:lpstr>Heaven</vt:lpstr>
      <vt:lpstr>PowerPoint Presentation</vt:lpstr>
      <vt:lpstr>Purgatory</vt:lpstr>
      <vt:lpstr>Hell</vt:lpstr>
      <vt:lpstr>Does this mean that non-Christians go to hell if heaven is reserved for Christians?</vt:lpstr>
      <vt:lpstr>How to read the Bible…</vt:lpstr>
      <vt:lpstr>Now find out some more details about…</vt:lpstr>
      <vt:lpstr>Are beliefs about heaven and hell…</vt:lpstr>
      <vt:lpstr>Explain two Christian beliefs about the afterlife.  You must refer to scripture or sacred text in your answer.  (5 marks)</vt:lpstr>
    </vt:vector>
  </TitlesOfParts>
  <Company>Kingsway Park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Launch – whiteboard</dc:title>
  <dc:creator>Charlotte Smith</dc:creator>
  <cp:lastModifiedBy>Sarah Gallagher</cp:lastModifiedBy>
  <cp:revision>26</cp:revision>
  <dcterms:created xsi:type="dcterms:W3CDTF">2016-09-27T08:18:20Z</dcterms:created>
  <dcterms:modified xsi:type="dcterms:W3CDTF">2023-05-11T14:58:45Z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