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38"/>
  </p:notesMasterIdLst>
  <p:sldIdLst>
    <p:sldId id="256" r:id="rId5"/>
    <p:sldId id="456" r:id="rId6"/>
    <p:sldId id="416" r:id="rId7"/>
    <p:sldId id="460" r:id="rId8"/>
    <p:sldId id="259" r:id="rId9"/>
    <p:sldId id="262" r:id="rId10"/>
    <p:sldId id="263" r:id="rId11"/>
    <p:sldId id="264" r:id="rId12"/>
    <p:sldId id="265" r:id="rId13"/>
    <p:sldId id="267" r:id="rId14"/>
    <p:sldId id="268" r:id="rId15"/>
    <p:sldId id="269" r:id="rId16"/>
    <p:sldId id="295" r:id="rId17"/>
    <p:sldId id="296" r:id="rId18"/>
    <p:sldId id="417" r:id="rId19"/>
    <p:sldId id="457" r:id="rId20"/>
    <p:sldId id="498" r:id="rId21"/>
    <p:sldId id="414" r:id="rId22"/>
    <p:sldId id="277" r:id="rId23"/>
    <p:sldId id="285" r:id="rId24"/>
    <p:sldId id="413" r:id="rId25"/>
    <p:sldId id="412" r:id="rId26"/>
    <p:sldId id="418" r:id="rId27"/>
    <p:sldId id="419" r:id="rId28"/>
    <p:sldId id="420" r:id="rId29"/>
    <p:sldId id="421" r:id="rId30"/>
    <p:sldId id="260" r:id="rId31"/>
    <p:sldId id="261" r:id="rId32"/>
    <p:sldId id="281" r:id="rId33"/>
    <p:sldId id="280" r:id="rId34"/>
    <p:sldId id="497" r:id="rId35"/>
    <p:sldId id="451" r:id="rId36"/>
    <p:sldId id="28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ire Hockin (DEA Staff)" initials="CH(S" lastIdx="1" clrIdx="0">
    <p:extLst>
      <p:ext uri="{19B8F6BF-5375-455C-9EA6-DF929625EA0E}">
        <p15:presenceInfo xmlns:p15="http://schemas.microsoft.com/office/powerpoint/2012/main" userId="S::HockinC@deanerycofeacademy.org.uk::b9c0cf46-66ae-40b5-8390-c1826a35564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0E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644127-E179-178A-AD45-2164011C6FE0}" v="53" dt="2026-09-23T09:58:16.854"/>
    <p1510:client id="{3EF8287E-344B-2B9E-CB02-27558F046B2B}" v="195" dt="2026-09-24T08:34:12.552"/>
    <p1510:client id="{7A64C6A1-3176-E8FF-F0D7-CF67B0D5C091}" v="1" dt="2026-09-24T14:47:20.493"/>
    <p1510:client id="{9FFA3761-78B0-13D2-E950-BE5AE0F05816}" v="3" dt="2026-09-24T09:54:03.639"/>
    <p1510:client id="{AD874C61-2C6A-FF92-6DE4-7C4A4BAAFDB4}" v="95" dt="2026-09-24T15:55:58.947"/>
    <p1510:client id="{CA1CC591-53B3-EA69-3CB6-091C43DA520C}" v="785" dt="2026-09-23T19:38:22.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6899AC-2AF5-4CFF-9D37-0F60E77CF6CB}" type="doc">
      <dgm:prSet loTypeId="urn:microsoft.com/office/officeart/2016/7/layout/BasicTimeline" loCatId="timeline" qsTypeId="urn:microsoft.com/office/officeart/2005/8/quickstyle/simple1" qsCatId="simple" csTypeId="urn:microsoft.com/office/officeart/2005/8/colors/accent1_2" csCatId="accent1" phldr="1"/>
      <dgm:spPr/>
      <dgm:t>
        <a:bodyPr/>
        <a:lstStyle/>
        <a:p>
          <a:endParaRPr lang="en-GB"/>
        </a:p>
      </dgm:t>
    </dgm:pt>
    <dgm:pt modelId="{2A8946D0-A0BA-474B-A285-CC205C518A14}">
      <dgm:prSet phldrT="[Text]" phldr="0" custT="1"/>
      <dgm:spPr/>
      <dgm:t>
        <a:bodyPr/>
        <a:lstStyle/>
        <a:p>
          <a:pPr>
            <a:defRPr b="1"/>
          </a:pPr>
          <a:r>
            <a:rPr lang="en-GB" sz="2400">
              <a:latin typeface="Trebuchet MS" panose="020B0603020202020204"/>
            </a:rPr>
            <a:t>October</a:t>
          </a:r>
          <a:endParaRPr lang="en-GB" sz="2400"/>
        </a:p>
      </dgm:t>
    </dgm:pt>
    <dgm:pt modelId="{B8F56BA5-91DF-4398-AAD0-841CB9EB28CF}" type="parTrans" cxnId="{38550E72-656F-427E-B5AC-39B46B85750B}">
      <dgm:prSet/>
      <dgm:spPr/>
      <dgm:t>
        <a:bodyPr/>
        <a:lstStyle/>
        <a:p>
          <a:endParaRPr lang="en-GB"/>
        </a:p>
      </dgm:t>
    </dgm:pt>
    <dgm:pt modelId="{95C524F6-E953-4FDB-BF51-E841C3F80536}" type="sibTrans" cxnId="{38550E72-656F-427E-B5AC-39B46B85750B}">
      <dgm:prSet/>
      <dgm:spPr/>
      <dgm:t>
        <a:bodyPr/>
        <a:lstStyle/>
        <a:p>
          <a:endParaRPr lang="en-GB"/>
        </a:p>
      </dgm:t>
    </dgm:pt>
    <dgm:pt modelId="{A32B7228-8358-47BE-8218-42F5EF0DE247}">
      <dgm:prSet phldrT="[Text]" phldr="0" custT="1"/>
      <dgm:spPr/>
      <dgm:t>
        <a:bodyPr/>
        <a:lstStyle/>
        <a:p>
          <a:r>
            <a:rPr lang="en-GB" sz="2000">
              <a:latin typeface="Trebuchet MS" panose="020B0603020202020204"/>
            </a:rPr>
            <a:t>SLT Interviews</a:t>
          </a:r>
          <a:endParaRPr lang="en-GB" sz="2000"/>
        </a:p>
      </dgm:t>
    </dgm:pt>
    <dgm:pt modelId="{6E486129-4EDC-4293-9163-B371A2E19466}" type="parTrans" cxnId="{63ED10E9-0A4E-4488-8A5C-038451348278}">
      <dgm:prSet/>
      <dgm:spPr/>
      <dgm:t>
        <a:bodyPr/>
        <a:lstStyle/>
        <a:p>
          <a:endParaRPr lang="en-GB"/>
        </a:p>
      </dgm:t>
    </dgm:pt>
    <dgm:pt modelId="{48524AF8-9162-4417-99F5-C9A74B3AE5AE}" type="sibTrans" cxnId="{63ED10E9-0A4E-4488-8A5C-038451348278}">
      <dgm:prSet/>
      <dgm:spPr/>
      <dgm:t>
        <a:bodyPr/>
        <a:lstStyle/>
        <a:p>
          <a:endParaRPr lang="en-GB"/>
        </a:p>
      </dgm:t>
    </dgm:pt>
    <dgm:pt modelId="{6092D7D4-F117-4B02-8D5B-B49FFE5E35E6}">
      <dgm:prSet phldrT="[Text]" phldr="0" custT="1"/>
      <dgm:spPr/>
      <dgm:t>
        <a:bodyPr/>
        <a:lstStyle/>
        <a:p>
          <a:pPr>
            <a:defRPr b="1"/>
          </a:pPr>
          <a:r>
            <a:rPr lang="en-GB" sz="2400" b="1">
              <a:latin typeface="Trebuchet MS" panose="020B0603020202020204"/>
            </a:rPr>
            <a:t>November 9th</a:t>
          </a:r>
          <a:endParaRPr lang="en-GB" sz="2400" b="1"/>
        </a:p>
      </dgm:t>
    </dgm:pt>
    <dgm:pt modelId="{0EF7D41D-D6FB-4614-BB79-6CF62CD23DC9}" type="parTrans" cxnId="{C7DDDA75-CA77-4149-B352-851A07B380FD}">
      <dgm:prSet/>
      <dgm:spPr/>
      <dgm:t>
        <a:bodyPr/>
        <a:lstStyle/>
        <a:p>
          <a:endParaRPr lang="en-GB"/>
        </a:p>
      </dgm:t>
    </dgm:pt>
    <dgm:pt modelId="{DBD19E14-2145-4330-85D7-CF816BA44929}" type="sibTrans" cxnId="{C7DDDA75-CA77-4149-B352-851A07B380FD}">
      <dgm:prSet/>
      <dgm:spPr/>
      <dgm:t>
        <a:bodyPr/>
        <a:lstStyle/>
        <a:p>
          <a:endParaRPr lang="en-GB"/>
        </a:p>
      </dgm:t>
    </dgm:pt>
    <dgm:pt modelId="{92602691-1FCC-465B-9452-F4F1906C2242}">
      <dgm:prSet phldrT="[Text]" phldr="0" custT="1"/>
      <dgm:spPr/>
      <dgm:t>
        <a:bodyPr/>
        <a:lstStyle/>
        <a:p>
          <a:r>
            <a:rPr lang="en-GB" sz="2000" b="0">
              <a:latin typeface="Trebuchet MS" panose="020B0603020202020204"/>
            </a:rPr>
            <a:t>Mocks (most subjects)</a:t>
          </a:r>
          <a:endParaRPr lang="en-GB" sz="2000" b="0"/>
        </a:p>
      </dgm:t>
    </dgm:pt>
    <dgm:pt modelId="{592D96A7-D11A-4C48-9459-4218B1647632}" type="parTrans" cxnId="{2B4AC08A-9BA7-4B60-BD5A-B539F5334D60}">
      <dgm:prSet/>
      <dgm:spPr/>
      <dgm:t>
        <a:bodyPr/>
        <a:lstStyle/>
        <a:p>
          <a:endParaRPr lang="en-GB"/>
        </a:p>
      </dgm:t>
    </dgm:pt>
    <dgm:pt modelId="{4D869C08-A672-418F-B2A2-599BE3D8B9CB}" type="sibTrans" cxnId="{2B4AC08A-9BA7-4B60-BD5A-B539F5334D60}">
      <dgm:prSet/>
      <dgm:spPr/>
      <dgm:t>
        <a:bodyPr/>
        <a:lstStyle/>
        <a:p>
          <a:endParaRPr lang="en-GB"/>
        </a:p>
      </dgm:t>
    </dgm:pt>
    <dgm:pt modelId="{46962260-08CD-4191-8317-2807CD445445}">
      <dgm:prSet phldrT="[Text]" phldr="0" custT="1"/>
      <dgm:spPr/>
      <dgm:t>
        <a:bodyPr/>
        <a:lstStyle/>
        <a:p>
          <a:pPr>
            <a:defRPr b="1"/>
          </a:pPr>
          <a:r>
            <a:rPr lang="en-GB" sz="2400" b="1">
              <a:latin typeface="Trebuchet MS" panose="020B0603020202020204"/>
            </a:rPr>
            <a:t>December 16th</a:t>
          </a:r>
          <a:endParaRPr lang="en-GB" sz="2400" b="1"/>
        </a:p>
      </dgm:t>
    </dgm:pt>
    <dgm:pt modelId="{1532684B-4FF6-4F3E-8ED2-82BCF228CC85}" type="parTrans" cxnId="{DA29E003-CB1C-42A1-A151-C6C271130185}">
      <dgm:prSet/>
      <dgm:spPr/>
      <dgm:t>
        <a:bodyPr/>
        <a:lstStyle/>
        <a:p>
          <a:endParaRPr lang="en-GB"/>
        </a:p>
      </dgm:t>
    </dgm:pt>
    <dgm:pt modelId="{5C864C8C-41C0-4C45-955C-FA0CDDF28086}" type="sibTrans" cxnId="{DA29E003-CB1C-42A1-A151-C6C271130185}">
      <dgm:prSet/>
      <dgm:spPr/>
      <dgm:t>
        <a:bodyPr/>
        <a:lstStyle/>
        <a:p>
          <a:endParaRPr lang="en-GB"/>
        </a:p>
      </dgm:t>
    </dgm:pt>
    <dgm:pt modelId="{46809D6A-80B5-4EA7-9D5C-CD5097259055}">
      <dgm:prSet phldrT="[Text]" phldr="0" custT="1"/>
      <dgm:spPr/>
      <dgm:t>
        <a:bodyPr/>
        <a:lstStyle/>
        <a:p>
          <a:r>
            <a:rPr lang="en-GB" sz="1800" b="0">
              <a:latin typeface="Trebuchet MS" panose="020B0603020202020204"/>
            </a:rPr>
            <a:t>Parent Consultation Evening</a:t>
          </a:r>
        </a:p>
      </dgm:t>
    </dgm:pt>
    <dgm:pt modelId="{55743F21-A173-4EE0-9F3F-1341EECFB52E}" type="parTrans" cxnId="{2AA6F27D-F53F-4200-B9BA-C901FEE7A94F}">
      <dgm:prSet/>
      <dgm:spPr/>
      <dgm:t>
        <a:bodyPr/>
        <a:lstStyle/>
        <a:p>
          <a:endParaRPr lang="en-GB"/>
        </a:p>
      </dgm:t>
    </dgm:pt>
    <dgm:pt modelId="{C4A34518-7D72-4337-90E1-BD9C9172F818}" type="sibTrans" cxnId="{2AA6F27D-F53F-4200-B9BA-C901FEE7A94F}">
      <dgm:prSet/>
      <dgm:spPr/>
      <dgm:t>
        <a:bodyPr/>
        <a:lstStyle/>
        <a:p>
          <a:endParaRPr lang="en-GB"/>
        </a:p>
      </dgm:t>
    </dgm:pt>
    <dgm:pt modelId="{49B578C8-33B3-4ED3-A8F8-8A20BAE230EA}">
      <dgm:prSet phldr="0" custT="1"/>
      <dgm:spPr/>
      <dgm:t>
        <a:bodyPr/>
        <a:lstStyle/>
        <a:p>
          <a:pPr>
            <a:defRPr b="1"/>
          </a:pPr>
          <a:r>
            <a:rPr lang="en-GB" sz="2400" b="1">
              <a:latin typeface="Trebuchet MS" panose="020B0603020202020204"/>
            </a:rPr>
            <a:t>February</a:t>
          </a:r>
        </a:p>
      </dgm:t>
    </dgm:pt>
    <dgm:pt modelId="{C1A45B76-51F3-40C7-99BE-E62BE70F5263}" type="parTrans" cxnId="{594ABD3F-ADA3-46A8-887C-E338046429AA}">
      <dgm:prSet/>
      <dgm:spPr/>
    </dgm:pt>
    <dgm:pt modelId="{B5C498B9-2928-4200-8175-47E2AB283DCD}" type="sibTrans" cxnId="{594ABD3F-ADA3-46A8-887C-E338046429AA}">
      <dgm:prSet/>
      <dgm:spPr/>
    </dgm:pt>
    <dgm:pt modelId="{B6663515-D976-41B8-8529-2C2651BC7590}">
      <dgm:prSet phldr="0" custT="1"/>
      <dgm:spPr/>
      <dgm:t>
        <a:bodyPr/>
        <a:lstStyle/>
        <a:p>
          <a:r>
            <a:rPr lang="en-GB" sz="2000" b="0">
              <a:latin typeface="Trebuchet MS" panose="020B0603020202020204"/>
            </a:rPr>
            <a:t>SLT Interviews</a:t>
          </a:r>
        </a:p>
      </dgm:t>
    </dgm:pt>
    <dgm:pt modelId="{23A89472-9857-48E5-87E1-5BBE3646DD5D}" type="parTrans" cxnId="{E4ECE7B7-07A5-42B7-B652-FE7172A4FDA0}">
      <dgm:prSet/>
      <dgm:spPr/>
    </dgm:pt>
    <dgm:pt modelId="{95B703D3-C497-4D96-A853-5FE3AB98D95F}" type="sibTrans" cxnId="{E4ECE7B7-07A5-42B7-B652-FE7172A4FDA0}">
      <dgm:prSet/>
      <dgm:spPr/>
    </dgm:pt>
    <dgm:pt modelId="{809C44E0-A0EB-4147-8C23-A2AA3304D705}">
      <dgm:prSet phldr="0"/>
      <dgm:spPr/>
      <dgm:t>
        <a:bodyPr/>
        <a:lstStyle/>
        <a:p>
          <a:r>
            <a:rPr lang="en-GB" sz="2000" b="0">
              <a:latin typeface="Trebuchet MS" panose="020B0603020202020204"/>
            </a:rPr>
            <a:t>GCSE PE / Drama Practical</a:t>
          </a:r>
        </a:p>
      </dgm:t>
    </dgm:pt>
    <dgm:pt modelId="{19DE5C6C-F6B2-45A9-BB1C-7B22657CC83C}" type="parTrans" cxnId="{0481B7D3-1EA6-45F6-B843-0AD0C413CA55}">
      <dgm:prSet/>
      <dgm:spPr/>
    </dgm:pt>
    <dgm:pt modelId="{5EF2BE1D-6C06-4114-A92B-D33556D173CD}" type="sibTrans" cxnId="{0481B7D3-1EA6-45F6-B843-0AD0C413CA55}">
      <dgm:prSet/>
      <dgm:spPr/>
    </dgm:pt>
    <dgm:pt modelId="{19D11886-F626-497E-A407-B3F605E0C773}">
      <dgm:prSet phldr="0" custT="1"/>
      <dgm:spPr/>
      <dgm:t>
        <a:bodyPr/>
        <a:lstStyle/>
        <a:p>
          <a:pPr>
            <a:defRPr b="1"/>
          </a:pPr>
          <a:r>
            <a:rPr lang="en-GB" sz="2400" b="1">
              <a:latin typeface="Trebuchet MS" panose="020B0603020202020204"/>
            </a:rPr>
            <a:t>March 2nd</a:t>
          </a:r>
        </a:p>
      </dgm:t>
    </dgm:pt>
    <dgm:pt modelId="{3C7A4E3D-C690-4731-A1A9-C7ACFCE69626}" type="parTrans" cxnId="{C2D1185B-3F0D-4F5C-95C2-A3A00B197E4B}">
      <dgm:prSet/>
      <dgm:spPr/>
    </dgm:pt>
    <dgm:pt modelId="{9BA9B3D2-31DD-470E-B512-DB1CE8C878DC}" type="sibTrans" cxnId="{C2D1185B-3F0D-4F5C-95C2-A3A00B197E4B}">
      <dgm:prSet/>
      <dgm:spPr/>
    </dgm:pt>
    <dgm:pt modelId="{C55F2B41-AEDC-474C-9B8A-1C047EE5EEE8}">
      <dgm:prSet phldr="0" custT="1"/>
      <dgm:spPr/>
      <dgm:t>
        <a:bodyPr/>
        <a:lstStyle/>
        <a:p>
          <a:r>
            <a:rPr lang="en-GB" sz="2000" b="0">
              <a:latin typeface="Trebuchet MS" panose="020B0603020202020204"/>
            </a:rPr>
            <a:t>Mocks (most subjects </a:t>
          </a:r>
          <a:r>
            <a:rPr lang="en-GB" sz="2000" b="0" err="1">
              <a:latin typeface="Trebuchet MS" panose="020B0603020202020204"/>
            </a:rPr>
            <a:t>incl</a:t>
          </a:r>
          <a:r>
            <a:rPr lang="en-GB" sz="2000" b="0">
              <a:latin typeface="Trebuchet MS" panose="020B0603020202020204"/>
            </a:rPr>
            <a:t> MFL speaking)</a:t>
          </a:r>
          <a:endParaRPr lang="en-GB" sz="2000" b="0"/>
        </a:p>
      </dgm:t>
    </dgm:pt>
    <dgm:pt modelId="{80777905-0C95-4757-9965-9EE2F986A4EB}" type="parTrans" cxnId="{00CB90AA-7ED4-4027-A5DA-0B2DB8C08B05}">
      <dgm:prSet/>
      <dgm:spPr/>
    </dgm:pt>
    <dgm:pt modelId="{1D8C0679-FA86-492C-B68E-79EF20CA3D8A}" type="sibTrans" cxnId="{00CB90AA-7ED4-4027-A5DA-0B2DB8C08B05}">
      <dgm:prSet/>
      <dgm:spPr/>
    </dgm:pt>
    <dgm:pt modelId="{C84A2AF5-BD97-4296-8A86-209226B9C950}">
      <dgm:prSet phldr="0"/>
      <dgm:spPr/>
      <dgm:t>
        <a:bodyPr/>
        <a:lstStyle/>
        <a:p>
          <a:r>
            <a:rPr lang="en-GB" sz="2000" b="0">
              <a:latin typeface="Trebuchet MS" panose="020B0603020202020204"/>
            </a:rPr>
            <a:t>Reports</a:t>
          </a:r>
        </a:p>
      </dgm:t>
    </dgm:pt>
    <dgm:pt modelId="{79C9231D-DBDD-41D2-9E01-86A9BFC8CEB2}" type="parTrans" cxnId="{29F5D609-8355-4DFE-B34A-F32CB231F7D5}">
      <dgm:prSet/>
      <dgm:spPr/>
    </dgm:pt>
    <dgm:pt modelId="{3F7AEDE1-AAC0-461F-85B4-D6B783A38E19}" type="sibTrans" cxnId="{29F5D609-8355-4DFE-B34A-F32CB231F7D5}">
      <dgm:prSet/>
      <dgm:spPr/>
    </dgm:pt>
    <dgm:pt modelId="{BD4A8312-F18C-4D3E-B18F-E942F2CC0836}">
      <dgm:prSet phldr="0"/>
      <dgm:spPr/>
      <dgm:t>
        <a:bodyPr/>
        <a:lstStyle/>
        <a:p>
          <a:r>
            <a:rPr lang="en-GB" sz="1800">
              <a:latin typeface="Trebuchet MS" panose="020B0603020202020204"/>
            </a:rPr>
            <a:t>Reports</a:t>
          </a:r>
          <a:endParaRPr lang="en-GB" sz="1800"/>
        </a:p>
      </dgm:t>
    </dgm:pt>
    <dgm:pt modelId="{93DD9939-E47D-473F-8A40-347B394C8E3A}" type="parTrans" cxnId="{D950A5CF-4972-4A67-A77B-1B131533B6F8}">
      <dgm:prSet/>
      <dgm:spPr/>
    </dgm:pt>
    <dgm:pt modelId="{04ECC103-B846-46F9-9C48-25E2869451B1}" type="sibTrans" cxnId="{D950A5CF-4972-4A67-A77B-1B131533B6F8}">
      <dgm:prSet/>
      <dgm:spPr/>
    </dgm:pt>
    <dgm:pt modelId="{A60AE115-B874-47E7-8F3D-C8C6105540B3}">
      <dgm:prSet phldr="0" custT="1"/>
      <dgm:spPr/>
      <dgm:t>
        <a:bodyPr/>
        <a:lstStyle/>
        <a:p>
          <a:pPr>
            <a:defRPr b="1"/>
          </a:pPr>
          <a:r>
            <a:rPr lang="en-GB" sz="2400" b="1">
              <a:latin typeface="Trebuchet MS" panose="020B0603020202020204"/>
            </a:rPr>
            <a:t>April/</a:t>
          </a:r>
          <a:r>
            <a:rPr lang="en-GB" sz="2400" b="1">
              <a:solidFill>
                <a:srgbClr val="000000"/>
              </a:solidFill>
              <a:latin typeface="Trebuchet MS"/>
              <a:ea typeface="Calibri"/>
              <a:cs typeface="Calibri"/>
            </a:rPr>
            <a:t>May</a:t>
          </a:r>
          <a:endParaRPr lang="en-US" sz="2400" b="0">
            <a:solidFill>
              <a:srgbClr val="444444"/>
            </a:solidFill>
            <a:latin typeface="Calibri"/>
            <a:ea typeface="Calibri"/>
            <a:cs typeface="Calibri"/>
          </a:endParaRPr>
        </a:p>
      </dgm:t>
    </dgm:pt>
    <dgm:pt modelId="{72F1922C-D9D6-4933-9CC5-2025430714A3}" type="parTrans" cxnId="{1B974572-AD57-4B37-8FA2-CD9D98E5C391}">
      <dgm:prSet/>
      <dgm:spPr/>
    </dgm:pt>
    <dgm:pt modelId="{A8C04213-716B-4541-9D9C-288FA9D4C69A}" type="sibTrans" cxnId="{1B974572-AD57-4B37-8FA2-CD9D98E5C391}">
      <dgm:prSet/>
      <dgm:spPr/>
    </dgm:pt>
    <dgm:pt modelId="{23B2988B-E185-4625-914C-5D5CFAF19A1C}">
      <dgm:prSet phldr="0" custT="1"/>
      <dgm:spPr/>
      <dgm:t>
        <a:bodyPr/>
        <a:lstStyle/>
        <a:p>
          <a:pPr rtl="0"/>
          <a:r>
            <a:rPr lang="en-GB" sz="2000" b="0">
              <a:latin typeface="Trebuchet MS" panose="020B0603020202020204"/>
            </a:rPr>
            <a:t>Final Exams</a:t>
          </a:r>
        </a:p>
      </dgm:t>
    </dgm:pt>
    <dgm:pt modelId="{E569A2BF-5A60-4478-9E32-2FBA4BA608ED}" type="parTrans" cxnId="{FDD8DEEB-91A5-49A4-97EA-2E2C81E6F3D7}">
      <dgm:prSet/>
      <dgm:spPr/>
    </dgm:pt>
    <dgm:pt modelId="{2DF03BFE-CA54-44ED-88AF-4B9FBF45EBC7}" type="sibTrans" cxnId="{FDD8DEEB-91A5-49A4-97EA-2E2C81E6F3D7}">
      <dgm:prSet/>
      <dgm:spPr/>
    </dgm:pt>
    <dgm:pt modelId="{A3624C7F-AF96-4295-9D75-B32828644618}">
      <dgm:prSet phldr="0" custT="1"/>
      <dgm:spPr/>
      <dgm:t>
        <a:bodyPr/>
        <a:lstStyle/>
        <a:p>
          <a:pPr>
            <a:defRPr b="1"/>
          </a:pPr>
          <a:r>
            <a:rPr lang="en-GB" sz="2400" b="1">
              <a:latin typeface="Trebuchet MS" panose="020B0603020202020204"/>
            </a:rPr>
            <a:t>January</a:t>
          </a:r>
        </a:p>
      </dgm:t>
    </dgm:pt>
    <dgm:pt modelId="{62C5BF58-778A-46FF-8802-7DD962DEE2AF}" type="parTrans" cxnId="{6B7F27CB-44C2-4AC1-8797-6CD8E27E47CE}">
      <dgm:prSet/>
      <dgm:spPr/>
    </dgm:pt>
    <dgm:pt modelId="{B5F867A8-ABA2-4825-BE17-17A4085DC245}" type="sibTrans" cxnId="{6B7F27CB-44C2-4AC1-8797-6CD8E27E47CE}">
      <dgm:prSet/>
      <dgm:spPr/>
    </dgm:pt>
    <dgm:pt modelId="{C418F622-666E-4712-9DA4-2DBA95DBCD77}">
      <dgm:prSet phldr="0" custT="1"/>
      <dgm:spPr/>
      <dgm:t>
        <a:bodyPr/>
        <a:lstStyle/>
        <a:p>
          <a:r>
            <a:rPr lang="en-GB" sz="2000" b="0">
              <a:latin typeface="Trebuchet MS" panose="020B0603020202020204"/>
            </a:rPr>
            <a:t>College Applications</a:t>
          </a:r>
        </a:p>
      </dgm:t>
    </dgm:pt>
    <dgm:pt modelId="{B8D6AE1B-5278-4488-A4B0-AA901DB213B9}" type="parTrans" cxnId="{A446B30F-6440-4404-AC19-700E67F2A6C9}">
      <dgm:prSet/>
      <dgm:spPr/>
    </dgm:pt>
    <dgm:pt modelId="{5AFF39E9-6970-4DAF-A6E8-50324811E828}" type="sibTrans" cxnId="{A446B30F-6440-4404-AC19-700E67F2A6C9}">
      <dgm:prSet/>
      <dgm:spPr/>
    </dgm:pt>
    <dgm:pt modelId="{4BA6BB78-0C7A-4653-9DD3-B1EE9B95A7AF}">
      <dgm:prSet phldr="0"/>
      <dgm:spPr/>
      <dgm:t>
        <a:bodyPr/>
        <a:lstStyle/>
        <a:p>
          <a:r>
            <a:rPr lang="en-GB" sz="1800" b="0">
              <a:latin typeface="Calibri"/>
              <a:ea typeface="Calibri"/>
              <a:cs typeface="Calibri"/>
            </a:rPr>
            <a:t>College Applications</a:t>
          </a:r>
          <a:endParaRPr lang="en-GB" sz="1800" b="0">
            <a:latin typeface="Trebuchet MS" panose="020B0603020202020204"/>
          </a:endParaRPr>
        </a:p>
      </dgm:t>
    </dgm:pt>
    <dgm:pt modelId="{D9E617A8-6CEE-4D78-B997-92E39631CF58}" type="parTrans" cxnId="{D1F91343-B1A5-4E8C-B394-B495ED11D1D4}">
      <dgm:prSet/>
      <dgm:spPr/>
    </dgm:pt>
    <dgm:pt modelId="{4DEC7CD2-4B62-4E8A-9DD2-B51235897B90}" type="sibTrans" cxnId="{D1F91343-B1A5-4E8C-B394-B495ED11D1D4}">
      <dgm:prSet/>
      <dgm:spPr/>
    </dgm:pt>
    <dgm:pt modelId="{14C0BD00-369D-475A-B4C2-E31FBEDB37AB}">
      <dgm:prSet phldr="0" custT="1"/>
      <dgm:spPr/>
      <dgm:t>
        <a:bodyPr/>
        <a:lstStyle/>
        <a:p>
          <a:pPr>
            <a:defRPr b="1"/>
          </a:pPr>
          <a:r>
            <a:rPr lang="en-GB" sz="2400" b="1">
              <a:latin typeface="Trebuchet MS" panose="020B0603020202020204"/>
            </a:rPr>
            <a:t>April</a:t>
          </a:r>
        </a:p>
      </dgm:t>
    </dgm:pt>
    <dgm:pt modelId="{C6649336-50A3-423A-89ED-B9E16BEC394B}" type="parTrans" cxnId="{08E549FD-209F-4AD6-BF22-B7EFDC9472A7}">
      <dgm:prSet/>
      <dgm:spPr/>
    </dgm:pt>
    <dgm:pt modelId="{D59DE119-422A-46E0-B6AF-5CE7584B8E94}" type="sibTrans" cxnId="{08E549FD-209F-4AD6-BF22-B7EFDC9472A7}">
      <dgm:prSet/>
      <dgm:spPr/>
    </dgm:pt>
    <dgm:pt modelId="{06AEBE23-A7C8-4B6A-ACA0-6DA05A930E79}">
      <dgm:prSet phldr="0" custT="1"/>
      <dgm:spPr/>
      <dgm:t>
        <a:bodyPr/>
        <a:lstStyle/>
        <a:p>
          <a:r>
            <a:rPr lang="en-GB" sz="2000" b="0">
              <a:latin typeface="Trebuchet MS" panose="020B0603020202020204"/>
            </a:rPr>
            <a:t>MFL Speaking exams</a:t>
          </a:r>
        </a:p>
      </dgm:t>
    </dgm:pt>
    <dgm:pt modelId="{9BC2D970-0636-46E7-8AC6-5E3D042C3107}" type="parTrans" cxnId="{066523ED-7363-4EB0-B817-5E9C3F51353C}">
      <dgm:prSet/>
      <dgm:spPr/>
    </dgm:pt>
    <dgm:pt modelId="{E94B2926-48FC-469D-8310-C157B37A37E7}" type="sibTrans" cxnId="{066523ED-7363-4EB0-B817-5E9C3F51353C}">
      <dgm:prSet/>
      <dgm:spPr/>
    </dgm:pt>
    <dgm:pt modelId="{DBBE1D02-0829-4AF8-BC46-65B47B093C69}">
      <dgm:prSet phldr="0"/>
      <dgm:spPr/>
      <dgm:t>
        <a:bodyPr/>
        <a:lstStyle/>
        <a:p>
          <a:r>
            <a:rPr lang="en-GB" sz="2000" b="0">
              <a:latin typeface="Trebuchet MS" panose="020B0603020202020204"/>
            </a:rPr>
            <a:t>Music Assessments</a:t>
          </a:r>
        </a:p>
      </dgm:t>
    </dgm:pt>
    <dgm:pt modelId="{8D6699F2-F83D-4CD2-8434-A3981A585AF5}" type="parTrans" cxnId="{C6B181E6-F531-492B-9A8F-94745FAF5F9B}">
      <dgm:prSet/>
      <dgm:spPr/>
    </dgm:pt>
    <dgm:pt modelId="{72863003-76E2-41D6-A7CD-AEBC7DFB4FD4}" type="sibTrans" cxnId="{C6B181E6-F531-492B-9A8F-94745FAF5F9B}">
      <dgm:prSet/>
      <dgm:spPr/>
    </dgm:pt>
    <dgm:pt modelId="{2FAC1922-488C-4056-94E8-71A1AE11A9AB}">
      <dgm:prSet phldr="0" custT="1"/>
      <dgm:spPr/>
      <dgm:t>
        <a:bodyPr/>
        <a:lstStyle/>
        <a:p>
          <a:pPr>
            <a:defRPr b="1"/>
          </a:pPr>
          <a:r>
            <a:rPr lang="en-GB" sz="2400" b="1">
              <a:latin typeface="Trebuchet MS" panose="020B0603020202020204"/>
            </a:rPr>
            <a:t>August 19</a:t>
          </a:r>
          <a:endParaRPr lang="en-GB" sz="1800" b="1">
            <a:latin typeface="Trebuchet MS" panose="020B0603020202020204"/>
          </a:endParaRPr>
        </a:p>
      </dgm:t>
    </dgm:pt>
    <dgm:pt modelId="{EFAE97FD-A024-498E-A8F8-3D51DB3E1D0B}" type="parTrans" cxnId="{01F4CC55-CD8D-47BB-B228-F6121630222E}">
      <dgm:prSet/>
      <dgm:spPr/>
    </dgm:pt>
    <dgm:pt modelId="{8C68BEBB-5062-4063-9EC0-A3E649A97A0E}" type="sibTrans" cxnId="{01F4CC55-CD8D-47BB-B228-F6121630222E}">
      <dgm:prSet/>
      <dgm:spPr/>
    </dgm:pt>
    <dgm:pt modelId="{71E375FA-B5F4-4A72-A3C8-9825503910F8}">
      <dgm:prSet phldrT="[Text]" phldr="0" custT="1"/>
      <dgm:spPr/>
      <dgm:t>
        <a:bodyPr/>
        <a:lstStyle/>
        <a:p>
          <a:r>
            <a:rPr lang="en-GB" sz="1800" b="1">
              <a:solidFill>
                <a:srgbClr val="444444"/>
              </a:solidFill>
              <a:latin typeface="Calibri"/>
              <a:ea typeface="Calibri"/>
              <a:cs typeface="Calibri"/>
            </a:rPr>
            <a:t>Results Day</a:t>
          </a:r>
        </a:p>
      </dgm:t>
    </dgm:pt>
    <dgm:pt modelId="{552C75A0-034F-4A05-BACA-063BB7C15166}" type="parTrans" cxnId="{A17AE1C3-8484-4440-B8D7-D18C132A70BA}">
      <dgm:prSet/>
      <dgm:spPr/>
    </dgm:pt>
    <dgm:pt modelId="{E86F4E86-6CBB-4CF3-98B8-8A7E5473FB6F}" type="sibTrans" cxnId="{A17AE1C3-8484-4440-B8D7-D18C132A70BA}">
      <dgm:prSet/>
      <dgm:spPr/>
    </dgm:pt>
    <dgm:pt modelId="{DABBC8FA-3D8D-42B7-B6E1-9BF1DC6B89F5}">
      <dgm:prSet phldrT="[Text]" phldr="0"/>
      <dgm:spPr/>
      <dgm:t>
        <a:bodyPr/>
        <a:lstStyle/>
        <a:p>
          <a:pPr>
            <a:defRPr b="1"/>
          </a:pPr>
          <a:r>
            <a:rPr lang="en-GB" sz="2400" b="1">
              <a:latin typeface="Trebuchet MS" panose="020B0603020202020204"/>
            </a:rPr>
            <a:t>May 10th - June 23rd</a:t>
          </a:r>
          <a:endParaRPr lang="en-GB"/>
        </a:p>
      </dgm:t>
    </dgm:pt>
    <dgm:pt modelId="{CE202DEF-D804-44EB-BBC1-866CF9F056A0}" type="parTrans" cxnId="{62C86042-87C6-48AF-8E68-FC66D049F636}">
      <dgm:prSet/>
      <dgm:spPr/>
    </dgm:pt>
    <dgm:pt modelId="{CC3BC0DC-3ECC-481D-B212-042EC999E4C8}" type="sibTrans" cxnId="{62C86042-87C6-48AF-8E68-FC66D049F636}">
      <dgm:prSet/>
      <dgm:spPr/>
    </dgm:pt>
    <dgm:pt modelId="{44C4FE40-5B34-40CA-838F-C19025F9A5A1}">
      <dgm:prSet phldrT="[Text]" phldr="0" custT="1"/>
      <dgm:spPr/>
      <dgm:t>
        <a:bodyPr/>
        <a:lstStyle/>
        <a:p>
          <a:r>
            <a:rPr lang="en-GB" sz="1800" b="1">
              <a:solidFill>
                <a:srgbClr val="444444"/>
              </a:solidFill>
              <a:latin typeface="Calibri"/>
              <a:ea typeface="Calibri"/>
              <a:cs typeface="Calibri"/>
            </a:rPr>
            <a:t>Morning boosters &amp; pre-exam revision schedule begins</a:t>
          </a:r>
          <a:endParaRPr lang="en-US" sz="1800" b="1">
            <a:solidFill>
              <a:srgbClr val="444444"/>
            </a:solidFill>
            <a:latin typeface="Calibri"/>
            <a:ea typeface="Calibri"/>
            <a:cs typeface="Calibri"/>
          </a:endParaRPr>
        </a:p>
      </dgm:t>
    </dgm:pt>
    <dgm:pt modelId="{5FE3A149-84B6-4D65-B209-27F3171E82D3}" type="parTrans" cxnId="{DF6EB2AD-71E5-468D-BDA4-0BCBE66236A4}">
      <dgm:prSet/>
      <dgm:spPr/>
    </dgm:pt>
    <dgm:pt modelId="{68C59B65-705E-4F3C-9F83-126E1282961A}" type="sibTrans" cxnId="{DF6EB2AD-71E5-468D-BDA4-0BCBE66236A4}">
      <dgm:prSet/>
      <dgm:spPr/>
    </dgm:pt>
    <dgm:pt modelId="{24011ADD-D9BC-4FD2-9813-5D7AD884B6C0}" type="pres">
      <dgm:prSet presAssocID="{5D6899AC-2AF5-4CFF-9D37-0F60E77CF6CB}" presName="root" presStyleCnt="0">
        <dgm:presLayoutVars>
          <dgm:chMax/>
          <dgm:chPref/>
          <dgm:animLvl val="lvl"/>
        </dgm:presLayoutVars>
      </dgm:prSet>
      <dgm:spPr/>
    </dgm:pt>
    <dgm:pt modelId="{DFB03ED1-1406-4421-93CC-B185C755533E}" type="pres">
      <dgm:prSet presAssocID="{5D6899AC-2AF5-4CFF-9D37-0F60E77CF6CB}" presName="divider" presStyleLbl="fgAccFollowNode1" presStyleIdx="0" presStyleCnt="1"/>
      <dgm:spPr>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tailEnd type="triangle" w="lg" len="lg"/>
        </a:ln>
        <a:effectLst/>
      </dgm:spPr>
    </dgm:pt>
    <dgm:pt modelId="{D6C8CFB8-AB8E-4DF1-A3B1-3223C1BF3451}" type="pres">
      <dgm:prSet presAssocID="{5D6899AC-2AF5-4CFF-9D37-0F60E77CF6CB}" presName="nodes" presStyleCnt="0">
        <dgm:presLayoutVars>
          <dgm:chMax/>
          <dgm:chPref/>
          <dgm:animLvl val="lvl"/>
        </dgm:presLayoutVars>
      </dgm:prSet>
      <dgm:spPr/>
    </dgm:pt>
    <dgm:pt modelId="{2BCB3474-E259-40B8-A296-2372747BD30D}" type="pres">
      <dgm:prSet presAssocID="{2A8946D0-A0BA-474B-A285-CC205C518A14}" presName="composite" presStyleCnt="0"/>
      <dgm:spPr/>
    </dgm:pt>
    <dgm:pt modelId="{A91734D2-B609-4BDD-BDF7-3622F306A5D2}" type="pres">
      <dgm:prSet presAssocID="{2A8946D0-A0BA-474B-A285-CC205C518A14}" presName="L1TextContainer" presStyleLbl="revTx" presStyleIdx="0" presStyleCnt="10">
        <dgm:presLayoutVars>
          <dgm:chMax val="1"/>
          <dgm:chPref val="1"/>
          <dgm:bulletEnabled val="1"/>
        </dgm:presLayoutVars>
      </dgm:prSet>
      <dgm:spPr/>
    </dgm:pt>
    <dgm:pt modelId="{8B5CE734-4E09-4738-BD0E-9114CCF9EE9C}" type="pres">
      <dgm:prSet presAssocID="{2A8946D0-A0BA-474B-A285-CC205C518A14}" presName="L2TextContainerWrapper" presStyleCnt="0">
        <dgm:presLayoutVars>
          <dgm:chMax val="0"/>
          <dgm:chPref val="0"/>
          <dgm:bulletEnabled val="1"/>
        </dgm:presLayoutVars>
      </dgm:prSet>
      <dgm:spPr/>
    </dgm:pt>
    <dgm:pt modelId="{D8D323E0-D468-408B-B9B0-ACB21D6D8C41}" type="pres">
      <dgm:prSet presAssocID="{2A8946D0-A0BA-474B-A285-CC205C518A14}" presName="L2TextContainer" presStyleLbl="bgAcc1" presStyleIdx="0" presStyleCnt="10"/>
      <dgm:spPr/>
    </dgm:pt>
    <dgm:pt modelId="{A1CCEE59-E949-4273-BF25-23C24583155D}" type="pres">
      <dgm:prSet presAssocID="{2A8946D0-A0BA-474B-A285-CC205C518A14}" presName="FlexibleEmptyPlaceHolder" presStyleCnt="0"/>
      <dgm:spPr/>
    </dgm:pt>
    <dgm:pt modelId="{E01A79BA-3094-41B8-8732-FEAE7E3A8FC2}" type="pres">
      <dgm:prSet presAssocID="{2A8946D0-A0BA-474B-A285-CC205C518A14}" presName="ConnectLine" presStyleLbl="sibTrans1D1" presStyleIdx="0" presStyleCnt="10"/>
      <dgm:spPr>
        <a:noFill/>
        <a:ln w="12700" cap="rnd" cmpd="sng" algn="ctr">
          <a:solidFill>
            <a:schemeClr val="accent1">
              <a:hueOff val="0"/>
              <a:satOff val="0"/>
              <a:lumOff val="0"/>
              <a:alphaOff val="0"/>
            </a:schemeClr>
          </a:solidFill>
          <a:prstDash val="dash"/>
        </a:ln>
        <a:effectLst/>
      </dgm:spPr>
    </dgm:pt>
    <dgm:pt modelId="{96DD3821-13CB-4FD6-AD90-0BB3B750D5EA}" type="pres">
      <dgm:prSet presAssocID="{2A8946D0-A0BA-474B-A285-CC205C518A14}" presName="ConnectorPoint" presStyleLbl="alignNode1" presStyleIdx="0" presStyleCnt="10"/>
      <dgm:spPr/>
    </dgm:pt>
    <dgm:pt modelId="{E4315B7B-0B55-4E45-B38A-D0951FB22DEA}" type="pres">
      <dgm:prSet presAssocID="{2A8946D0-A0BA-474B-A285-CC205C518A14}" presName="EmptyPlaceHolder" presStyleCnt="0"/>
      <dgm:spPr/>
    </dgm:pt>
    <dgm:pt modelId="{1ACDE005-1BD6-43EC-8D8F-6BC18D321C8A}" type="pres">
      <dgm:prSet presAssocID="{95C524F6-E953-4FDB-BF51-E841C3F80536}" presName="spaceBetweenRectangles" presStyleCnt="0"/>
      <dgm:spPr/>
    </dgm:pt>
    <dgm:pt modelId="{EA563671-0000-4C59-83A9-DEFE62B53A9C}" type="pres">
      <dgm:prSet presAssocID="{6092D7D4-F117-4B02-8D5B-B49FFE5E35E6}" presName="composite" presStyleCnt="0"/>
      <dgm:spPr/>
    </dgm:pt>
    <dgm:pt modelId="{68323027-A466-4995-B25A-730F54812A3E}" type="pres">
      <dgm:prSet presAssocID="{6092D7D4-F117-4B02-8D5B-B49FFE5E35E6}" presName="L1TextContainer" presStyleLbl="revTx" presStyleIdx="1" presStyleCnt="10">
        <dgm:presLayoutVars>
          <dgm:chMax val="1"/>
          <dgm:chPref val="1"/>
          <dgm:bulletEnabled val="1"/>
        </dgm:presLayoutVars>
      </dgm:prSet>
      <dgm:spPr/>
    </dgm:pt>
    <dgm:pt modelId="{0243FE59-6E7F-4A32-A250-408DCFB062B0}" type="pres">
      <dgm:prSet presAssocID="{6092D7D4-F117-4B02-8D5B-B49FFE5E35E6}" presName="L2TextContainerWrapper" presStyleCnt="0">
        <dgm:presLayoutVars>
          <dgm:chMax val="0"/>
          <dgm:chPref val="0"/>
          <dgm:bulletEnabled val="1"/>
        </dgm:presLayoutVars>
      </dgm:prSet>
      <dgm:spPr/>
    </dgm:pt>
    <dgm:pt modelId="{E283EC8F-2F4A-4832-9BA6-C36E0195C40A}" type="pres">
      <dgm:prSet presAssocID="{6092D7D4-F117-4B02-8D5B-B49FFE5E35E6}" presName="L2TextContainer" presStyleLbl="bgAcc1" presStyleIdx="1" presStyleCnt="10"/>
      <dgm:spPr/>
    </dgm:pt>
    <dgm:pt modelId="{037363C0-BD83-40B0-A29A-99870E002298}" type="pres">
      <dgm:prSet presAssocID="{6092D7D4-F117-4B02-8D5B-B49FFE5E35E6}" presName="FlexibleEmptyPlaceHolder" presStyleCnt="0"/>
      <dgm:spPr/>
    </dgm:pt>
    <dgm:pt modelId="{6D66E94B-EDD3-4AF3-9246-4A73B238F354}" type="pres">
      <dgm:prSet presAssocID="{6092D7D4-F117-4B02-8D5B-B49FFE5E35E6}" presName="ConnectLine" presStyleLbl="sibTrans1D1" presStyleIdx="1" presStyleCnt="10"/>
      <dgm:spPr>
        <a:noFill/>
        <a:ln w="12700" cap="rnd" cmpd="sng" algn="ctr">
          <a:solidFill>
            <a:schemeClr val="accent1">
              <a:hueOff val="0"/>
              <a:satOff val="0"/>
              <a:lumOff val="0"/>
              <a:alphaOff val="0"/>
            </a:schemeClr>
          </a:solidFill>
          <a:prstDash val="dash"/>
        </a:ln>
        <a:effectLst/>
      </dgm:spPr>
    </dgm:pt>
    <dgm:pt modelId="{CBFC3C67-6AAC-4A2E-8308-2F40871530E6}" type="pres">
      <dgm:prSet presAssocID="{6092D7D4-F117-4B02-8D5B-B49FFE5E35E6}" presName="ConnectorPoint" presStyleLbl="alignNode1" presStyleIdx="1" presStyleCnt="10"/>
      <dgm:spPr/>
    </dgm:pt>
    <dgm:pt modelId="{051D813D-2AA1-44B3-BB16-B6395E2A263C}" type="pres">
      <dgm:prSet presAssocID="{6092D7D4-F117-4B02-8D5B-B49FFE5E35E6}" presName="EmptyPlaceHolder" presStyleCnt="0"/>
      <dgm:spPr/>
    </dgm:pt>
    <dgm:pt modelId="{937C116B-5132-4E3F-BFE9-279A33A24341}" type="pres">
      <dgm:prSet presAssocID="{DBD19E14-2145-4330-85D7-CF816BA44929}" presName="spaceBetweenRectangles" presStyleCnt="0"/>
      <dgm:spPr/>
    </dgm:pt>
    <dgm:pt modelId="{AE4BC167-3D77-4887-AE1D-FC2560F64AD0}" type="pres">
      <dgm:prSet presAssocID="{46962260-08CD-4191-8317-2807CD445445}" presName="composite" presStyleCnt="0"/>
      <dgm:spPr/>
    </dgm:pt>
    <dgm:pt modelId="{D605B69B-7CF1-403E-B019-5AE4C1E692C2}" type="pres">
      <dgm:prSet presAssocID="{46962260-08CD-4191-8317-2807CD445445}" presName="L1TextContainer" presStyleLbl="revTx" presStyleIdx="2" presStyleCnt="10">
        <dgm:presLayoutVars>
          <dgm:chMax val="1"/>
          <dgm:chPref val="1"/>
          <dgm:bulletEnabled val="1"/>
        </dgm:presLayoutVars>
      </dgm:prSet>
      <dgm:spPr/>
    </dgm:pt>
    <dgm:pt modelId="{A4D9C9D9-49FD-4253-A325-1C044E610BBE}" type="pres">
      <dgm:prSet presAssocID="{46962260-08CD-4191-8317-2807CD445445}" presName="L2TextContainerWrapper" presStyleCnt="0">
        <dgm:presLayoutVars>
          <dgm:chMax val="0"/>
          <dgm:chPref val="0"/>
          <dgm:bulletEnabled val="1"/>
        </dgm:presLayoutVars>
      </dgm:prSet>
      <dgm:spPr/>
    </dgm:pt>
    <dgm:pt modelId="{B4ACFD7A-5AE2-49F0-AADD-93ABB2D62506}" type="pres">
      <dgm:prSet presAssocID="{46962260-08CD-4191-8317-2807CD445445}" presName="L2TextContainer" presStyleLbl="bgAcc1" presStyleIdx="2" presStyleCnt="10"/>
      <dgm:spPr/>
    </dgm:pt>
    <dgm:pt modelId="{48D85567-AC65-4C5D-8387-66A2F92F190D}" type="pres">
      <dgm:prSet presAssocID="{46962260-08CD-4191-8317-2807CD445445}" presName="FlexibleEmptyPlaceHolder" presStyleCnt="0"/>
      <dgm:spPr/>
    </dgm:pt>
    <dgm:pt modelId="{0F771DC9-42AD-4671-B750-C559076403A8}" type="pres">
      <dgm:prSet presAssocID="{46962260-08CD-4191-8317-2807CD445445}" presName="ConnectLine" presStyleLbl="sibTrans1D1" presStyleIdx="2" presStyleCnt="10"/>
      <dgm:spPr>
        <a:noFill/>
        <a:ln w="12700" cap="rnd" cmpd="sng" algn="ctr">
          <a:solidFill>
            <a:schemeClr val="accent1">
              <a:hueOff val="0"/>
              <a:satOff val="0"/>
              <a:lumOff val="0"/>
              <a:alphaOff val="0"/>
            </a:schemeClr>
          </a:solidFill>
          <a:prstDash val="dash"/>
        </a:ln>
        <a:effectLst/>
      </dgm:spPr>
    </dgm:pt>
    <dgm:pt modelId="{6F674440-5782-496F-9FD5-C9520B13A3BD}" type="pres">
      <dgm:prSet presAssocID="{46962260-08CD-4191-8317-2807CD445445}" presName="ConnectorPoint" presStyleLbl="alignNode1" presStyleIdx="2" presStyleCnt="10"/>
      <dgm:spPr/>
    </dgm:pt>
    <dgm:pt modelId="{FA1BD37F-C4C4-4CFA-8F3F-AF3AFCD55276}" type="pres">
      <dgm:prSet presAssocID="{46962260-08CD-4191-8317-2807CD445445}" presName="EmptyPlaceHolder" presStyleCnt="0"/>
      <dgm:spPr/>
    </dgm:pt>
    <dgm:pt modelId="{00E279A8-8873-4C37-A4B6-32BDF1D3A49D}" type="pres">
      <dgm:prSet presAssocID="{5C864C8C-41C0-4C45-955C-FA0CDDF28086}" presName="spaceBetweenRectangles" presStyleCnt="0"/>
      <dgm:spPr/>
    </dgm:pt>
    <dgm:pt modelId="{388296FA-DAB6-4FF6-B3BC-6C35DCB6FBDD}" type="pres">
      <dgm:prSet presAssocID="{A3624C7F-AF96-4295-9D75-B32828644618}" presName="composite" presStyleCnt="0"/>
      <dgm:spPr/>
    </dgm:pt>
    <dgm:pt modelId="{83634BC0-0491-404E-8236-DD30011DF790}" type="pres">
      <dgm:prSet presAssocID="{A3624C7F-AF96-4295-9D75-B32828644618}" presName="L1TextContainer" presStyleLbl="revTx" presStyleIdx="3" presStyleCnt="10">
        <dgm:presLayoutVars>
          <dgm:chMax val="1"/>
          <dgm:chPref val="1"/>
          <dgm:bulletEnabled val="1"/>
        </dgm:presLayoutVars>
      </dgm:prSet>
      <dgm:spPr/>
    </dgm:pt>
    <dgm:pt modelId="{986882CE-383D-4D9B-ADFA-19054C0DD09F}" type="pres">
      <dgm:prSet presAssocID="{A3624C7F-AF96-4295-9D75-B32828644618}" presName="L2TextContainerWrapper" presStyleCnt="0">
        <dgm:presLayoutVars>
          <dgm:chMax val="0"/>
          <dgm:chPref val="0"/>
          <dgm:bulletEnabled val="1"/>
        </dgm:presLayoutVars>
      </dgm:prSet>
      <dgm:spPr/>
    </dgm:pt>
    <dgm:pt modelId="{6FE2F554-A46E-4E46-9E2A-926281F58A8D}" type="pres">
      <dgm:prSet presAssocID="{A3624C7F-AF96-4295-9D75-B32828644618}" presName="L2TextContainer" presStyleLbl="bgAcc1" presStyleIdx="3" presStyleCnt="10"/>
      <dgm:spPr/>
    </dgm:pt>
    <dgm:pt modelId="{ACCA2CDA-00C1-4C46-ABE6-E3FB0731330A}" type="pres">
      <dgm:prSet presAssocID="{A3624C7F-AF96-4295-9D75-B32828644618}" presName="FlexibleEmptyPlaceHolder" presStyleCnt="0"/>
      <dgm:spPr/>
    </dgm:pt>
    <dgm:pt modelId="{6B5FF168-328A-4D40-BA79-DDCA21F797AA}" type="pres">
      <dgm:prSet presAssocID="{A3624C7F-AF96-4295-9D75-B32828644618}" presName="ConnectLine" presStyleLbl="sibTrans1D1" presStyleIdx="3" presStyleCnt="10"/>
      <dgm:spPr>
        <a:noFill/>
        <a:ln w="12700" cap="rnd" cmpd="sng" algn="ctr">
          <a:solidFill>
            <a:schemeClr val="accent1">
              <a:hueOff val="0"/>
              <a:satOff val="0"/>
              <a:lumOff val="0"/>
              <a:alphaOff val="0"/>
            </a:schemeClr>
          </a:solidFill>
          <a:prstDash val="dash"/>
        </a:ln>
        <a:effectLst/>
      </dgm:spPr>
    </dgm:pt>
    <dgm:pt modelId="{C7FC6838-8EE9-4864-A2AA-91DD0628BB96}" type="pres">
      <dgm:prSet presAssocID="{A3624C7F-AF96-4295-9D75-B32828644618}" presName="ConnectorPoint" presStyleLbl="alignNode1" presStyleIdx="3" presStyleCnt="10"/>
      <dgm:spPr/>
    </dgm:pt>
    <dgm:pt modelId="{D689B92E-DE8B-43D7-920D-CD67E965418F}" type="pres">
      <dgm:prSet presAssocID="{A3624C7F-AF96-4295-9D75-B32828644618}" presName="EmptyPlaceHolder" presStyleCnt="0"/>
      <dgm:spPr/>
    </dgm:pt>
    <dgm:pt modelId="{4007FF2B-0309-4744-9558-3619FBB8390E}" type="pres">
      <dgm:prSet presAssocID="{B5F867A8-ABA2-4825-BE17-17A4085DC245}" presName="spaceBetweenRectangles" presStyleCnt="0"/>
      <dgm:spPr/>
    </dgm:pt>
    <dgm:pt modelId="{55ED03B9-4D14-4A5F-9EE8-8B123586D575}" type="pres">
      <dgm:prSet presAssocID="{49B578C8-33B3-4ED3-A8F8-8A20BAE230EA}" presName="composite" presStyleCnt="0"/>
      <dgm:spPr/>
    </dgm:pt>
    <dgm:pt modelId="{31078634-7EE9-4C5C-98D3-67F3B193B940}" type="pres">
      <dgm:prSet presAssocID="{49B578C8-33B3-4ED3-A8F8-8A20BAE230EA}" presName="L1TextContainer" presStyleLbl="revTx" presStyleIdx="4" presStyleCnt="10">
        <dgm:presLayoutVars>
          <dgm:chMax val="1"/>
          <dgm:chPref val="1"/>
          <dgm:bulletEnabled val="1"/>
        </dgm:presLayoutVars>
      </dgm:prSet>
      <dgm:spPr/>
    </dgm:pt>
    <dgm:pt modelId="{1BCFC5BE-2281-4A14-BEF9-BC7DCF1F46A4}" type="pres">
      <dgm:prSet presAssocID="{49B578C8-33B3-4ED3-A8F8-8A20BAE230EA}" presName="L2TextContainerWrapper" presStyleCnt="0">
        <dgm:presLayoutVars>
          <dgm:chMax val="0"/>
          <dgm:chPref val="0"/>
          <dgm:bulletEnabled val="1"/>
        </dgm:presLayoutVars>
      </dgm:prSet>
      <dgm:spPr/>
    </dgm:pt>
    <dgm:pt modelId="{20D6CBA9-5274-4F9A-8554-F269ED470125}" type="pres">
      <dgm:prSet presAssocID="{49B578C8-33B3-4ED3-A8F8-8A20BAE230EA}" presName="L2TextContainer" presStyleLbl="bgAcc1" presStyleIdx="4" presStyleCnt="10"/>
      <dgm:spPr/>
    </dgm:pt>
    <dgm:pt modelId="{FE5F0743-E84A-4AD5-B102-004FCB455511}" type="pres">
      <dgm:prSet presAssocID="{49B578C8-33B3-4ED3-A8F8-8A20BAE230EA}" presName="FlexibleEmptyPlaceHolder" presStyleCnt="0"/>
      <dgm:spPr/>
    </dgm:pt>
    <dgm:pt modelId="{B2961E1C-6CB8-4716-A12A-B723D636B722}" type="pres">
      <dgm:prSet presAssocID="{49B578C8-33B3-4ED3-A8F8-8A20BAE230EA}" presName="ConnectLine" presStyleLbl="sibTrans1D1" presStyleIdx="4" presStyleCnt="10"/>
      <dgm:spPr>
        <a:noFill/>
        <a:ln w="12700" cap="rnd" cmpd="sng" algn="ctr">
          <a:solidFill>
            <a:schemeClr val="accent1">
              <a:hueOff val="0"/>
              <a:satOff val="0"/>
              <a:lumOff val="0"/>
              <a:alphaOff val="0"/>
            </a:schemeClr>
          </a:solidFill>
          <a:prstDash val="dash"/>
        </a:ln>
        <a:effectLst/>
      </dgm:spPr>
    </dgm:pt>
    <dgm:pt modelId="{17BB8AFD-2E0F-40D2-A6C9-7B84221EEB91}" type="pres">
      <dgm:prSet presAssocID="{49B578C8-33B3-4ED3-A8F8-8A20BAE230EA}" presName="ConnectorPoint" presStyleLbl="alignNode1" presStyleIdx="4" presStyleCnt="10"/>
      <dgm:spPr/>
    </dgm:pt>
    <dgm:pt modelId="{A1F4F539-ED55-4D5C-A220-CEDD0E984E2F}" type="pres">
      <dgm:prSet presAssocID="{49B578C8-33B3-4ED3-A8F8-8A20BAE230EA}" presName="EmptyPlaceHolder" presStyleCnt="0"/>
      <dgm:spPr/>
    </dgm:pt>
    <dgm:pt modelId="{BA86723E-D308-4749-A2E6-343B94192A51}" type="pres">
      <dgm:prSet presAssocID="{B5C498B9-2928-4200-8175-47E2AB283DCD}" presName="spaceBetweenRectangles" presStyleCnt="0"/>
      <dgm:spPr/>
    </dgm:pt>
    <dgm:pt modelId="{58C30DAF-B58A-4A00-8244-32C7300CD2DB}" type="pres">
      <dgm:prSet presAssocID="{19D11886-F626-497E-A407-B3F605E0C773}" presName="composite" presStyleCnt="0"/>
      <dgm:spPr/>
    </dgm:pt>
    <dgm:pt modelId="{6E9FA056-7935-4EA0-879E-36274DC61B5F}" type="pres">
      <dgm:prSet presAssocID="{19D11886-F626-497E-A407-B3F605E0C773}" presName="L1TextContainer" presStyleLbl="revTx" presStyleIdx="5" presStyleCnt="10">
        <dgm:presLayoutVars>
          <dgm:chMax val="1"/>
          <dgm:chPref val="1"/>
          <dgm:bulletEnabled val="1"/>
        </dgm:presLayoutVars>
      </dgm:prSet>
      <dgm:spPr/>
    </dgm:pt>
    <dgm:pt modelId="{46AE4606-9FB1-47F8-9DE1-0D88CD66D0E1}" type="pres">
      <dgm:prSet presAssocID="{19D11886-F626-497E-A407-B3F605E0C773}" presName="L2TextContainerWrapper" presStyleCnt="0">
        <dgm:presLayoutVars>
          <dgm:chMax val="0"/>
          <dgm:chPref val="0"/>
          <dgm:bulletEnabled val="1"/>
        </dgm:presLayoutVars>
      </dgm:prSet>
      <dgm:spPr/>
    </dgm:pt>
    <dgm:pt modelId="{91CC7983-9A7B-49E5-A38C-FE31360E5512}" type="pres">
      <dgm:prSet presAssocID="{19D11886-F626-497E-A407-B3F605E0C773}" presName="L2TextContainer" presStyleLbl="bgAcc1" presStyleIdx="5" presStyleCnt="10"/>
      <dgm:spPr/>
    </dgm:pt>
    <dgm:pt modelId="{0B28356D-9922-4771-B582-3478491A88EB}" type="pres">
      <dgm:prSet presAssocID="{19D11886-F626-497E-A407-B3F605E0C773}" presName="FlexibleEmptyPlaceHolder" presStyleCnt="0"/>
      <dgm:spPr/>
    </dgm:pt>
    <dgm:pt modelId="{AFA2E3E2-9271-426B-8841-806457D9C3E0}" type="pres">
      <dgm:prSet presAssocID="{19D11886-F626-497E-A407-B3F605E0C773}" presName="ConnectLine" presStyleLbl="sibTrans1D1" presStyleIdx="5" presStyleCnt="10"/>
      <dgm:spPr>
        <a:noFill/>
        <a:ln w="12700" cap="rnd" cmpd="sng" algn="ctr">
          <a:solidFill>
            <a:schemeClr val="accent1">
              <a:hueOff val="0"/>
              <a:satOff val="0"/>
              <a:lumOff val="0"/>
              <a:alphaOff val="0"/>
            </a:schemeClr>
          </a:solidFill>
          <a:prstDash val="dash"/>
        </a:ln>
        <a:effectLst/>
      </dgm:spPr>
    </dgm:pt>
    <dgm:pt modelId="{B3099C89-16B9-4FBF-B8DF-A2FC95B2D773}" type="pres">
      <dgm:prSet presAssocID="{19D11886-F626-497E-A407-B3F605E0C773}" presName="ConnectorPoint" presStyleLbl="alignNode1" presStyleIdx="5" presStyleCnt="10"/>
      <dgm:spPr/>
    </dgm:pt>
    <dgm:pt modelId="{D5DBBE9E-D766-4096-B5EE-74C45264D229}" type="pres">
      <dgm:prSet presAssocID="{19D11886-F626-497E-A407-B3F605E0C773}" presName="EmptyPlaceHolder" presStyleCnt="0"/>
      <dgm:spPr/>
    </dgm:pt>
    <dgm:pt modelId="{4DDBF9A7-D987-4B19-BAD5-1175CA3DDB50}" type="pres">
      <dgm:prSet presAssocID="{9BA9B3D2-31DD-470E-B512-DB1CE8C878DC}" presName="spaceBetweenRectangles" presStyleCnt="0"/>
      <dgm:spPr/>
    </dgm:pt>
    <dgm:pt modelId="{CCC37AA1-CE38-4198-86BD-8872E231F879}" type="pres">
      <dgm:prSet presAssocID="{14C0BD00-369D-475A-B4C2-E31FBEDB37AB}" presName="composite" presStyleCnt="0"/>
      <dgm:spPr/>
    </dgm:pt>
    <dgm:pt modelId="{E04C4273-4F3F-4E6D-BA85-6ADD00BED197}" type="pres">
      <dgm:prSet presAssocID="{14C0BD00-369D-475A-B4C2-E31FBEDB37AB}" presName="L1TextContainer" presStyleLbl="revTx" presStyleIdx="6" presStyleCnt="10">
        <dgm:presLayoutVars>
          <dgm:chMax val="1"/>
          <dgm:chPref val="1"/>
          <dgm:bulletEnabled val="1"/>
        </dgm:presLayoutVars>
      </dgm:prSet>
      <dgm:spPr/>
    </dgm:pt>
    <dgm:pt modelId="{8E72DF09-FA1B-4092-9ED0-5FC7F14335DC}" type="pres">
      <dgm:prSet presAssocID="{14C0BD00-369D-475A-B4C2-E31FBEDB37AB}" presName="L2TextContainerWrapper" presStyleCnt="0">
        <dgm:presLayoutVars>
          <dgm:chMax val="0"/>
          <dgm:chPref val="0"/>
          <dgm:bulletEnabled val="1"/>
        </dgm:presLayoutVars>
      </dgm:prSet>
      <dgm:spPr/>
    </dgm:pt>
    <dgm:pt modelId="{FA045CFC-0AD7-4A02-8A56-0F325E5834F4}" type="pres">
      <dgm:prSet presAssocID="{14C0BD00-369D-475A-B4C2-E31FBEDB37AB}" presName="L2TextContainer" presStyleLbl="bgAcc1" presStyleIdx="6" presStyleCnt="10"/>
      <dgm:spPr/>
    </dgm:pt>
    <dgm:pt modelId="{795E66F2-6056-4DC3-974E-85EE063BB575}" type="pres">
      <dgm:prSet presAssocID="{14C0BD00-369D-475A-B4C2-E31FBEDB37AB}" presName="FlexibleEmptyPlaceHolder" presStyleCnt="0"/>
      <dgm:spPr/>
    </dgm:pt>
    <dgm:pt modelId="{0A1ED7A6-19EC-4773-A881-595F78F98D26}" type="pres">
      <dgm:prSet presAssocID="{14C0BD00-369D-475A-B4C2-E31FBEDB37AB}" presName="ConnectLine" presStyleLbl="sibTrans1D1" presStyleIdx="6" presStyleCnt="10"/>
      <dgm:spPr>
        <a:noFill/>
        <a:ln w="12700" cap="rnd" cmpd="sng" algn="ctr">
          <a:solidFill>
            <a:schemeClr val="accent1">
              <a:hueOff val="0"/>
              <a:satOff val="0"/>
              <a:lumOff val="0"/>
              <a:alphaOff val="0"/>
            </a:schemeClr>
          </a:solidFill>
          <a:prstDash val="dash"/>
        </a:ln>
        <a:effectLst/>
      </dgm:spPr>
    </dgm:pt>
    <dgm:pt modelId="{0B5FDCF8-F7DB-4908-B3AD-7A9BD99DCF31}" type="pres">
      <dgm:prSet presAssocID="{14C0BD00-369D-475A-B4C2-E31FBEDB37AB}" presName="ConnectorPoint" presStyleLbl="alignNode1" presStyleIdx="6" presStyleCnt="10"/>
      <dgm:spPr/>
    </dgm:pt>
    <dgm:pt modelId="{F7ADC3FF-9C70-4CF4-B40B-505DD820B49C}" type="pres">
      <dgm:prSet presAssocID="{14C0BD00-369D-475A-B4C2-E31FBEDB37AB}" presName="EmptyPlaceHolder" presStyleCnt="0"/>
      <dgm:spPr/>
    </dgm:pt>
    <dgm:pt modelId="{C79C1351-4E61-4315-8E8E-AFAFEFF14B7C}" type="pres">
      <dgm:prSet presAssocID="{D59DE119-422A-46E0-B6AF-5CE7584B8E94}" presName="spaceBetweenRectangles" presStyleCnt="0"/>
      <dgm:spPr/>
    </dgm:pt>
    <dgm:pt modelId="{234D810A-4F03-43F2-BB73-B3AA2328883A}" type="pres">
      <dgm:prSet presAssocID="{A60AE115-B874-47E7-8F3D-C8C6105540B3}" presName="composite" presStyleCnt="0"/>
      <dgm:spPr/>
    </dgm:pt>
    <dgm:pt modelId="{456BE2D0-4ACD-4EC2-99A6-FA6C3FDFA0EB}" type="pres">
      <dgm:prSet presAssocID="{A60AE115-B874-47E7-8F3D-C8C6105540B3}" presName="L1TextContainer" presStyleLbl="revTx" presStyleIdx="7" presStyleCnt="10">
        <dgm:presLayoutVars>
          <dgm:chMax val="1"/>
          <dgm:chPref val="1"/>
          <dgm:bulletEnabled val="1"/>
        </dgm:presLayoutVars>
      </dgm:prSet>
      <dgm:spPr/>
    </dgm:pt>
    <dgm:pt modelId="{8BDF1502-478B-41F9-8E87-9C46AB0EEBD5}" type="pres">
      <dgm:prSet presAssocID="{A60AE115-B874-47E7-8F3D-C8C6105540B3}" presName="L2TextContainerWrapper" presStyleCnt="0">
        <dgm:presLayoutVars>
          <dgm:chMax val="0"/>
          <dgm:chPref val="0"/>
          <dgm:bulletEnabled val="1"/>
        </dgm:presLayoutVars>
      </dgm:prSet>
      <dgm:spPr/>
    </dgm:pt>
    <dgm:pt modelId="{BCA03C7C-C048-4602-8E2B-F47589DC0ECC}" type="pres">
      <dgm:prSet presAssocID="{A60AE115-B874-47E7-8F3D-C8C6105540B3}" presName="L2TextContainer" presStyleLbl="bgAcc1" presStyleIdx="7" presStyleCnt="10"/>
      <dgm:spPr/>
    </dgm:pt>
    <dgm:pt modelId="{431FEFA3-3AFE-4C0E-A95C-3B2E067B2666}" type="pres">
      <dgm:prSet presAssocID="{A60AE115-B874-47E7-8F3D-C8C6105540B3}" presName="FlexibleEmptyPlaceHolder" presStyleCnt="0"/>
      <dgm:spPr/>
    </dgm:pt>
    <dgm:pt modelId="{4D2E4A24-5E82-4048-A2B3-464970CF8FC6}" type="pres">
      <dgm:prSet presAssocID="{A60AE115-B874-47E7-8F3D-C8C6105540B3}" presName="ConnectLine" presStyleLbl="sibTrans1D1" presStyleIdx="7" presStyleCnt="10"/>
      <dgm:spPr>
        <a:noFill/>
        <a:ln w="12700" cap="rnd" cmpd="sng" algn="ctr">
          <a:solidFill>
            <a:schemeClr val="accent1">
              <a:hueOff val="0"/>
              <a:satOff val="0"/>
              <a:lumOff val="0"/>
              <a:alphaOff val="0"/>
            </a:schemeClr>
          </a:solidFill>
          <a:prstDash val="dash"/>
        </a:ln>
        <a:effectLst/>
      </dgm:spPr>
    </dgm:pt>
    <dgm:pt modelId="{3AA9B5FA-938E-4932-93BC-DC900630C61D}" type="pres">
      <dgm:prSet presAssocID="{A60AE115-B874-47E7-8F3D-C8C6105540B3}" presName="ConnectorPoint" presStyleLbl="alignNode1" presStyleIdx="7" presStyleCnt="10"/>
      <dgm:spPr/>
    </dgm:pt>
    <dgm:pt modelId="{2FE90B1D-CE94-4994-B836-54883B3C1C35}" type="pres">
      <dgm:prSet presAssocID="{A60AE115-B874-47E7-8F3D-C8C6105540B3}" presName="EmptyPlaceHolder" presStyleCnt="0"/>
      <dgm:spPr/>
    </dgm:pt>
    <dgm:pt modelId="{68B8C645-E560-4ADF-8E0C-2414691DB268}" type="pres">
      <dgm:prSet presAssocID="{A8C04213-716B-4541-9D9C-288FA9D4C69A}" presName="spaceBetweenRectangles" presStyleCnt="0"/>
      <dgm:spPr/>
    </dgm:pt>
    <dgm:pt modelId="{4A1F1C31-5D3A-436A-B67F-58E50B50F6DC}" type="pres">
      <dgm:prSet presAssocID="{DABBC8FA-3D8D-42B7-B6E1-9BF1DC6B89F5}" presName="composite" presStyleCnt="0"/>
      <dgm:spPr/>
    </dgm:pt>
    <dgm:pt modelId="{5A4CDFE4-2D65-44B5-AA0E-6C3193EA9F6F}" type="pres">
      <dgm:prSet presAssocID="{DABBC8FA-3D8D-42B7-B6E1-9BF1DC6B89F5}" presName="L1TextContainer" presStyleLbl="revTx" presStyleIdx="8" presStyleCnt="10">
        <dgm:presLayoutVars>
          <dgm:chMax val="1"/>
          <dgm:chPref val="1"/>
          <dgm:bulletEnabled val="1"/>
        </dgm:presLayoutVars>
      </dgm:prSet>
      <dgm:spPr/>
    </dgm:pt>
    <dgm:pt modelId="{DC008127-E208-4954-84A6-A5E1C20A3D5E}" type="pres">
      <dgm:prSet presAssocID="{DABBC8FA-3D8D-42B7-B6E1-9BF1DC6B89F5}" presName="L2TextContainerWrapper" presStyleCnt="0">
        <dgm:presLayoutVars>
          <dgm:chMax val="0"/>
          <dgm:chPref val="0"/>
          <dgm:bulletEnabled val="1"/>
        </dgm:presLayoutVars>
      </dgm:prSet>
      <dgm:spPr/>
    </dgm:pt>
    <dgm:pt modelId="{AD12D9D1-A2D1-4F0B-B7FA-F5299C9E65CA}" type="pres">
      <dgm:prSet presAssocID="{DABBC8FA-3D8D-42B7-B6E1-9BF1DC6B89F5}" presName="L2TextContainer" presStyleLbl="bgAcc1" presStyleIdx="8" presStyleCnt="10"/>
      <dgm:spPr/>
    </dgm:pt>
    <dgm:pt modelId="{F89EAD6B-3C68-41BF-A65A-6F020259A245}" type="pres">
      <dgm:prSet presAssocID="{DABBC8FA-3D8D-42B7-B6E1-9BF1DC6B89F5}" presName="FlexibleEmptyPlaceHolder" presStyleCnt="0"/>
      <dgm:spPr/>
    </dgm:pt>
    <dgm:pt modelId="{FA5B6681-8747-41EC-8891-082DC2725CBC}" type="pres">
      <dgm:prSet presAssocID="{DABBC8FA-3D8D-42B7-B6E1-9BF1DC6B89F5}" presName="ConnectLine" presStyleLbl="sibTrans1D1" presStyleIdx="8" presStyleCnt="10"/>
      <dgm:spPr>
        <a:noFill/>
        <a:ln w="12700" cap="rnd" cmpd="sng" algn="ctr">
          <a:solidFill>
            <a:schemeClr val="accent1">
              <a:hueOff val="0"/>
              <a:satOff val="0"/>
              <a:lumOff val="0"/>
              <a:alphaOff val="0"/>
            </a:schemeClr>
          </a:solidFill>
          <a:prstDash val="dash"/>
        </a:ln>
        <a:effectLst/>
      </dgm:spPr>
    </dgm:pt>
    <dgm:pt modelId="{A0F0870F-36A1-4DD5-93F2-FD1738F35DFB}" type="pres">
      <dgm:prSet presAssocID="{DABBC8FA-3D8D-42B7-B6E1-9BF1DC6B89F5}" presName="ConnectorPoint" presStyleLbl="alignNode1" presStyleIdx="8" presStyleCnt="10"/>
      <dgm:spPr/>
    </dgm:pt>
    <dgm:pt modelId="{FBD21C6D-6AB9-469C-81B6-8E593E7DCF06}" type="pres">
      <dgm:prSet presAssocID="{DABBC8FA-3D8D-42B7-B6E1-9BF1DC6B89F5}" presName="EmptyPlaceHolder" presStyleCnt="0"/>
      <dgm:spPr/>
    </dgm:pt>
    <dgm:pt modelId="{2D06D1C6-DD4C-41E9-9BBF-275A57A27C78}" type="pres">
      <dgm:prSet presAssocID="{CC3BC0DC-3ECC-481D-B212-042EC999E4C8}" presName="spaceBetweenRectangles" presStyleCnt="0"/>
      <dgm:spPr/>
    </dgm:pt>
    <dgm:pt modelId="{D0288457-C6B2-4FCF-85B5-28633FD639E7}" type="pres">
      <dgm:prSet presAssocID="{2FAC1922-488C-4056-94E8-71A1AE11A9AB}" presName="composite" presStyleCnt="0"/>
      <dgm:spPr/>
    </dgm:pt>
    <dgm:pt modelId="{FB73ADD6-B369-40D6-9862-20251662360C}" type="pres">
      <dgm:prSet presAssocID="{2FAC1922-488C-4056-94E8-71A1AE11A9AB}" presName="L1TextContainer" presStyleLbl="revTx" presStyleIdx="9" presStyleCnt="10">
        <dgm:presLayoutVars>
          <dgm:chMax val="1"/>
          <dgm:chPref val="1"/>
          <dgm:bulletEnabled val="1"/>
        </dgm:presLayoutVars>
      </dgm:prSet>
      <dgm:spPr/>
    </dgm:pt>
    <dgm:pt modelId="{06CDEA75-8911-4D5A-A423-28E6BE2A3F6D}" type="pres">
      <dgm:prSet presAssocID="{2FAC1922-488C-4056-94E8-71A1AE11A9AB}" presName="L2TextContainerWrapper" presStyleCnt="0">
        <dgm:presLayoutVars>
          <dgm:chMax val="0"/>
          <dgm:chPref val="0"/>
          <dgm:bulletEnabled val="1"/>
        </dgm:presLayoutVars>
      </dgm:prSet>
      <dgm:spPr/>
    </dgm:pt>
    <dgm:pt modelId="{F751864A-C5D6-4208-A78C-5E4140D79998}" type="pres">
      <dgm:prSet presAssocID="{2FAC1922-488C-4056-94E8-71A1AE11A9AB}" presName="L2TextContainer" presStyleLbl="bgAcc1" presStyleIdx="9" presStyleCnt="10"/>
      <dgm:spPr/>
    </dgm:pt>
    <dgm:pt modelId="{121411BE-CCAB-4C95-8100-96093FBAE22A}" type="pres">
      <dgm:prSet presAssocID="{2FAC1922-488C-4056-94E8-71A1AE11A9AB}" presName="FlexibleEmptyPlaceHolder" presStyleCnt="0"/>
      <dgm:spPr/>
    </dgm:pt>
    <dgm:pt modelId="{CB2AC944-59D7-406D-9CF0-79829DE0A219}" type="pres">
      <dgm:prSet presAssocID="{2FAC1922-488C-4056-94E8-71A1AE11A9AB}" presName="ConnectLine" presStyleLbl="sibTrans1D1" presStyleIdx="9" presStyleCnt="10"/>
      <dgm:spPr>
        <a:noFill/>
        <a:ln w="12700" cap="rnd" cmpd="sng" algn="ctr">
          <a:solidFill>
            <a:schemeClr val="accent1">
              <a:hueOff val="0"/>
              <a:satOff val="0"/>
              <a:lumOff val="0"/>
              <a:alphaOff val="0"/>
            </a:schemeClr>
          </a:solidFill>
          <a:prstDash val="dash"/>
        </a:ln>
        <a:effectLst/>
      </dgm:spPr>
    </dgm:pt>
    <dgm:pt modelId="{937F0A80-DB06-46A5-99F5-35FEEAB31348}" type="pres">
      <dgm:prSet presAssocID="{2FAC1922-488C-4056-94E8-71A1AE11A9AB}" presName="ConnectorPoint" presStyleLbl="alignNode1" presStyleIdx="9" presStyleCnt="10"/>
      <dgm:spPr/>
    </dgm:pt>
    <dgm:pt modelId="{8B554B7B-B9FA-448D-BF39-37B3F7489A84}" type="pres">
      <dgm:prSet presAssocID="{2FAC1922-488C-4056-94E8-71A1AE11A9AB}" presName="EmptyPlaceHolder" presStyleCnt="0"/>
      <dgm:spPr/>
    </dgm:pt>
  </dgm:ptLst>
  <dgm:cxnLst>
    <dgm:cxn modelId="{D00B4402-3236-4AE4-9205-D3BDF687EDE1}" type="presOf" srcId="{19D11886-F626-497E-A407-B3F605E0C773}" destId="{6E9FA056-7935-4EA0-879E-36274DC61B5F}" srcOrd="0" destOrd="0" presId="urn:microsoft.com/office/officeart/2016/7/layout/BasicTimeline"/>
    <dgm:cxn modelId="{DA29E003-CB1C-42A1-A151-C6C271130185}" srcId="{5D6899AC-2AF5-4CFF-9D37-0F60E77CF6CB}" destId="{46962260-08CD-4191-8317-2807CD445445}" srcOrd="2" destOrd="0" parTransId="{1532684B-4FF6-4F3E-8ED2-82BCF228CC85}" sibTransId="{5C864C8C-41C0-4C45-955C-FA0CDDF28086}"/>
    <dgm:cxn modelId="{37BD3504-A483-4FF1-AC77-00EE9EA262E2}" type="presOf" srcId="{C55F2B41-AEDC-474C-9B8A-1C047EE5EEE8}" destId="{91CC7983-9A7B-49E5-A38C-FE31360E5512}" srcOrd="0" destOrd="0" presId="urn:microsoft.com/office/officeart/2016/7/layout/BasicTimeline"/>
    <dgm:cxn modelId="{29F5D609-8355-4DFE-B34A-F32CB231F7D5}" srcId="{19D11886-F626-497E-A407-B3F605E0C773}" destId="{C84A2AF5-BD97-4296-8A86-209226B9C950}" srcOrd="1" destOrd="0" parTransId="{79C9231D-DBDD-41D2-9E01-86A9BFC8CEB2}" sibTransId="{3F7AEDE1-AAC0-461F-85B4-D6B783A38E19}"/>
    <dgm:cxn modelId="{42FAC50C-F59B-440D-A56E-66CD9F52C871}" type="presOf" srcId="{B6663515-D976-41B8-8529-2C2651BC7590}" destId="{20D6CBA9-5274-4F9A-8554-F269ED470125}" srcOrd="0" destOrd="0" presId="urn:microsoft.com/office/officeart/2016/7/layout/BasicTimeline"/>
    <dgm:cxn modelId="{2714290D-3478-4589-8B71-2CDB27B2DA4F}" type="presOf" srcId="{71E375FA-B5F4-4A72-A3C8-9825503910F8}" destId="{F751864A-C5D6-4208-A78C-5E4140D79998}" srcOrd="0" destOrd="0" presId="urn:microsoft.com/office/officeart/2016/7/layout/BasicTimeline"/>
    <dgm:cxn modelId="{A446B30F-6440-4404-AC19-700E67F2A6C9}" srcId="{A3624C7F-AF96-4295-9D75-B32828644618}" destId="{C418F622-666E-4712-9DA4-2DBA95DBCD77}" srcOrd="0" destOrd="0" parTransId="{B8D6AE1B-5278-4488-A4B0-AA901DB213B9}" sibTransId="{5AFF39E9-6970-4DAF-A6E8-50324811E828}"/>
    <dgm:cxn modelId="{2D64C917-16B6-409F-8221-9744199CB357}" type="presOf" srcId="{2FAC1922-488C-4056-94E8-71A1AE11A9AB}" destId="{FB73ADD6-B369-40D6-9862-20251662360C}" srcOrd="0" destOrd="0" presId="urn:microsoft.com/office/officeart/2016/7/layout/BasicTimeline"/>
    <dgm:cxn modelId="{5CFA1A26-909E-410E-93F3-D6F2827C7A4A}" type="presOf" srcId="{C418F622-666E-4712-9DA4-2DBA95DBCD77}" destId="{6FE2F554-A46E-4E46-9E2A-926281F58A8D}" srcOrd="0" destOrd="0" presId="urn:microsoft.com/office/officeart/2016/7/layout/BasicTimeline"/>
    <dgm:cxn modelId="{F68AC626-CCA6-4391-AA81-E97A6BBA4395}" type="presOf" srcId="{46809D6A-80B5-4EA7-9D5C-CD5097259055}" destId="{B4ACFD7A-5AE2-49F0-AADD-93ABB2D62506}" srcOrd="0" destOrd="0" presId="urn:microsoft.com/office/officeart/2016/7/layout/BasicTimeline"/>
    <dgm:cxn modelId="{692EE426-A0F6-4B7E-BA9B-5A0D9A26D4FA}" type="presOf" srcId="{6092D7D4-F117-4B02-8D5B-B49FFE5E35E6}" destId="{68323027-A466-4995-B25A-730F54812A3E}" srcOrd="0" destOrd="0" presId="urn:microsoft.com/office/officeart/2016/7/layout/BasicTimeline"/>
    <dgm:cxn modelId="{7D66AE2D-FD52-4BE2-9E54-2497298B1960}" type="presOf" srcId="{A60AE115-B874-47E7-8F3D-C8C6105540B3}" destId="{456BE2D0-4ACD-4EC2-99A6-FA6C3FDFA0EB}" srcOrd="0" destOrd="0" presId="urn:microsoft.com/office/officeart/2016/7/layout/BasicTimeline"/>
    <dgm:cxn modelId="{3D39CD31-98E7-4359-AAE1-D87648DD0FF6}" type="presOf" srcId="{46962260-08CD-4191-8317-2807CD445445}" destId="{D605B69B-7CF1-403E-B019-5AE4C1E692C2}" srcOrd="0" destOrd="0" presId="urn:microsoft.com/office/officeart/2016/7/layout/BasicTimeline"/>
    <dgm:cxn modelId="{594ABD3F-ADA3-46A8-887C-E338046429AA}" srcId="{5D6899AC-2AF5-4CFF-9D37-0F60E77CF6CB}" destId="{49B578C8-33B3-4ED3-A8F8-8A20BAE230EA}" srcOrd="4" destOrd="0" parTransId="{C1A45B76-51F3-40C7-99BE-E62BE70F5263}" sibTransId="{B5C498B9-2928-4200-8175-47E2AB283DCD}"/>
    <dgm:cxn modelId="{C2D1185B-3F0D-4F5C-95C2-A3A00B197E4B}" srcId="{5D6899AC-2AF5-4CFF-9D37-0F60E77CF6CB}" destId="{19D11886-F626-497E-A407-B3F605E0C773}" srcOrd="5" destOrd="0" parTransId="{3C7A4E3D-C690-4731-A1A9-C7ACFCE69626}" sibTransId="{9BA9B3D2-31DD-470E-B512-DB1CE8C878DC}"/>
    <dgm:cxn modelId="{62C86042-87C6-48AF-8E68-FC66D049F636}" srcId="{5D6899AC-2AF5-4CFF-9D37-0F60E77CF6CB}" destId="{DABBC8FA-3D8D-42B7-B6E1-9BF1DC6B89F5}" srcOrd="8" destOrd="0" parTransId="{CE202DEF-D804-44EB-BBC1-866CF9F056A0}" sibTransId="{CC3BC0DC-3ECC-481D-B212-042EC999E4C8}"/>
    <dgm:cxn modelId="{D1F91343-B1A5-4E8C-B394-B495ED11D1D4}" srcId="{46962260-08CD-4191-8317-2807CD445445}" destId="{4BA6BB78-0C7A-4653-9DD3-B1EE9B95A7AF}" srcOrd="2" destOrd="0" parTransId="{D9E617A8-6CEE-4D78-B997-92E39631CF58}" sibTransId="{4DEC7CD2-4B62-4E8A-9DD2-B51235897B90}"/>
    <dgm:cxn modelId="{77A91944-D609-476E-86C4-6408C55A93A9}" type="presOf" srcId="{C84A2AF5-BD97-4296-8A86-209226B9C950}" destId="{91CC7983-9A7B-49E5-A38C-FE31360E5512}" srcOrd="0" destOrd="1" presId="urn:microsoft.com/office/officeart/2016/7/layout/BasicTimeline"/>
    <dgm:cxn modelId="{9E5C244C-672E-4B99-A82C-DA5404219A7E}" type="presOf" srcId="{5D6899AC-2AF5-4CFF-9D37-0F60E77CF6CB}" destId="{24011ADD-D9BC-4FD2-9813-5D7AD884B6C0}" srcOrd="0" destOrd="0" presId="urn:microsoft.com/office/officeart/2016/7/layout/BasicTimeline"/>
    <dgm:cxn modelId="{D4F1B54D-CB12-4CA6-A921-62CAD9BA4B05}" type="presOf" srcId="{49B578C8-33B3-4ED3-A8F8-8A20BAE230EA}" destId="{31078634-7EE9-4C5C-98D3-67F3B193B940}" srcOrd="0" destOrd="0" presId="urn:microsoft.com/office/officeart/2016/7/layout/BasicTimeline"/>
    <dgm:cxn modelId="{9C7D3D70-2DA9-4441-80BD-2049A0BB8AF8}" type="presOf" srcId="{809C44E0-A0EB-4147-8C23-A2AA3304D705}" destId="{20D6CBA9-5274-4F9A-8554-F269ED470125}" srcOrd="0" destOrd="1" presId="urn:microsoft.com/office/officeart/2016/7/layout/BasicTimeline"/>
    <dgm:cxn modelId="{38550E72-656F-427E-B5AC-39B46B85750B}" srcId="{5D6899AC-2AF5-4CFF-9D37-0F60E77CF6CB}" destId="{2A8946D0-A0BA-474B-A285-CC205C518A14}" srcOrd="0" destOrd="0" parTransId="{B8F56BA5-91DF-4398-AAD0-841CB9EB28CF}" sibTransId="{95C524F6-E953-4FDB-BF51-E841C3F80536}"/>
    <dgm:cxn modelId="{1B974572-AD57-4B37-8FA2-CD9D98E5C391}" srcId="{5D6899AC-2AF5-4CFF-9D37-0F60E77CF6CB}" destId="{A60AE115-B874-47E7-8F3D-C8C6105540B3}" srcOrd="7" destOrd="0" parTransId="{72F1922C-D9D6-4933-9CC5-2025430714A3}" sibTransId="{A8C04213-716B-4541-9D9C-288FA9D4C69A}"/>
    <dgm:cxn modelId="{521E4852-DB7D-4D8E-AE61-FB83359A26D3}" type="presOf" srcId="{06AEBE23-A7C8-4B6A-ACA0-6DA05A930E79}" destId="{FA045CFC-0AD7-4A02-8A56-0F325E5834F4}" srcOrd="0" destOrd="0" presId="urn:microsoft.com/office/officeart/2016/7/layout/BasicTimeline"/>
    <dgm:cxn modelId="{10597D53-4BFD-4181-B6E7-2B444FC8DA86}" type="presOf" srcId="{A3624C7F-AF96-4295-9D75-B32828644618}" destId="{83634BC0-0491-404E-8236-DD30011DF790}" srcOrd="0" destOrd="0" presId="urn:microsoft.com/office/officeart/2016/7/layout/BasicTimeline"/>
    <dgm:cxn modelId="{01F4CC55-CD8D-47BB-B228-F6121630222E}" srcId="{5D6899AC-2AF5-4CFF-9D37-0F60E77CF6CB}" destId="{2FAC1922-488C-4056-94E8-71A1AE11A9AB}" srcOrd="9" destOrd="0" parTransId="{EFAE97FD-A024-498E-A8F8-3D51DB3E1D0B}" sibTransId="{8C68BEBB-5062-4063-9EC0-A3E649A97A0E}"/>
    <dgm:cxn modelId="{C7DDDA75-CA77-4149-B352-851A07B380FD}" srcId="{5D6899AC-2AF5-4CFF-9D37-0F60E77CF6CB}" destId="{6092D7D4-F117-4B02-8D5B-B49FFE5E35E6}" srcOrd="1" destOrd="0" parTransId="{0EF7D41D-D6FB-4614-BB79-6CF62CD23DC9}" sibTransId="{DBD19E14-2145-4330-85D7-CF816BA44929}"/>
    <dgm:cxn modelId="{2AA6F27D-F53F-4200-B9BA-C901FEE7A94F}" srcId="{46962260-08CD-4191-8317-2807CD445445}" destId="{46809D6A-80B5-4EA7-9D5C-CD5097259055}" srcOrd="0" destOrd="0" parTransId="{55743F21-A173-4EE0-9F3F-1341EECFB52E}" sibTransId="{C4A34518-7D72-4337-90E1-BD9C9172F818}"/>
    <dgm:cxn modelId="{E5E8DE82-175F-40B2-B7EA-276CF3DB1D83}" type="presOf" srcId="{23B2988B-E185-4625-914C-5D5CFAF19A1C}" destId="{AD12D9D1-A2D1-4F0B-B7FA-F5299C9E65CA}" srcOrd="0" destOrd="0" presId="urn:microsoft.com/office/officeart/2016/7/layout/BasicTimeline"/>
    <dgm:cxn modelId="{A374018A-5C6C-4803-A651-4026EB8B8524}" type="presOf" srcId="{DABBC8FA-3D8D-42B7-B6E1-9BF1DC6B89F5}" destId="{5A4CDFE4-2D65-44B5-AA0E-6C3193EA9F6F}" srcOrd="0" destOrd="0" presId="urn:microsoft.com/office/officeart/2016/7/layout/BasicTimeline"/>
    <dgm:cxn modelId="{2B4AC08A-9BA7-4B60-BD5A-B539F5334D60}" srcId="{6092D7D4-F117-4B02-8D5B-B49FFE5E35E6}" destId="{92602691-1FCC-465B-9452-F4F1906C2242}" srcOrd="0" destOrd="0" parTransId="{592D96A7-D11A-4C48-9459-4218B1647632}" sibTransId="{4D869C08-A672-418F-B2A2-599BE3D8B9CB}"/>
    <dgm:cxn modelId="{FD2A9D8F-B116-495C-B370-DA0BB7BC02C5}" type="presOf" srcId="{4BA6BB78-0C7A-4653-9DD3-B1EE9B95A7AF}" destId="{B4ACFD7A-5AE2-49F0-AADD-93ABB2D62506}" srcOrd="0" destOrd="2" presId="urn:microsoft.com/office/officeart/2016/7/layout/BasicTimeline"/>
    <dgm:cxn modelId="{4932B5A6-B75D-48B2-BED6-ECE74A1FE6F1}" type="presOf" srcId="{DBBE1D02-0829-4AF8-BC46-65B47B093C69}" destId="{FA045CFC-0AD7-4A02-8A56-0F325E5834F4}" srcOrd="0" destOrd="1" presId="urn:microsoft.com/office/officeart/2016/7/layout/BasicTimeline"/>
    <dgm:cxn modelId="{00CB90AA-7ED4-4027-A5DA-0B2DB8C08B05}" srcId="{19D11886-F626-497E-A407-B3F605E0C773}" destId="{C55F2B41-AEDC-474C-9B8A-1C047EE5EEE8}" srcOrd="0" destOrd="0" parTransId="{80777905-0C95-4757-9965-9EE2F986A4EB}" sibTransId="{1D8C0679-FA86-492C-B68E-79EF20CA3D8A}"/>
    <dgm:cxn modelId="{DF6EB2AD-71E5-468D-BDA4-0BCBE66236A4}" srcId="{A60AE115-B874-47E7-8F3D-C8C6105540B3}" destId="{44C4FE40-5B34-40CA-838F-C19025F9A5A1}" srcOrd="0" destOrd="0" parTransId="{5FE3A149-84B6-4D65-B209-27F3171E82D3}" sibTransId="{68C59B65-705E-4F3C-9F83-126E1282961A}"/>
    <dgm:cxn modelId="{D9CDFBB1-2BF4-4BB6-8C96-FC46703951EA}" type="presOf" srcId="{BD4A8312-F18C-4D3E-B18F-E942F2CC0836}" destId="{B4ACFD7A-5AE2-49F0-AADD-93ABB2D62506}" srcOrd="0" destOrd="1" presId="urn:microsoft.com/office/officeart/2016/7/layout/BasicTimeline"/>
    <dgm:cxn modelId="{E4ECE7B7-07A5-42B7-B652-FE7172A4FDA0}" srcId="{49B578C8-33B3-4ED3-A8F8-8A20BAE230EA}" destId="{B6663515-D976-41B8-8529-2C2651BC7590}" srcOrd="0" destOrd="0" parTransId="{23A89472-9857-48E5-87E1-5BBE3646DD5D}" sibTransId="{95B703D3-C497-4D96-A853-5FE3AB98D95F}"/>
    <dgm:cxn modelId="{A17AE1C3-8484-4440-B8D7-D18C132A70BA}" srcId="{2FAC1922-488C-4056-94E8-71A1AE11A9AB}" destId="{71E375FA-B5F4-4A72-A3C8-9825503910F8}" srcOrd="0" destOrd="0" parTransId="{552C75A0-034F-4A05-BACA-063BB7C15166}" sibTransId="{E86F4E86-6CBB-4CF3-98B8-8A7E5473FB6F}"/>
    <dgm:cxn modelId="{C811B0CA-831D-4242-B9BE-484FE3DAC7DA}" type="presOf" srcId="{44C4FE40-5B34-40CA-838F-C19025F9A5A1}" destId="{BCA03C7C-C048-4602-8E2B-F47589DC0ECC}" srcOrd="0" destOrd="0" presId="urn:microsoft.com/office/officeart/2016/7/layout/BasicTimeline"/>
    <dgm:cxn modelId="{6B7F27CB-44C2-4AC1-8797-6CD8E27E47CE}" srcId="{5D6899AC-2AF5-4CFF-9D37-0F60E77CF6CB}" destId="{A3624C7F-AF96-4295-9D75-B32828644618}" srcOrd="3" destOrd="0" parTransId="{62C5BF58-778A-46FF-8802-7DD962DEE2AF}" sibTransId="{B5F867A8-ABA2-4825-BE17-17A4085DC245}"/>
    <dgm:cxn modelId="{D950A5CF-4972-4A67-A77B-1B131533B6F8}" srcId="{46962260-08CD-4191-8317-2807CD445445}" destId="{BD4A8312-F18C-4D3E-B18F-E942F2CC0836}" srcOrd="1" destOrd="0" parTransId="{93DD9939-E47D-473F-8A40-347B394C8E3A}" sibTransId="{04ECC103-B846-46F9-9C48-25E2869451B1}"/>
    <dgm:cxn modelId="{0481B7D3-1EA6-45F6-B843-0AD0C413CA55}" srcId="{49B578C8-33B3-4ED3-A8F8-8A20BAE230EA}" destId="{809C44E0-A0EB-4147-8C23-A2AA3304D705}" srcOrd="1" destOrd="0" parTransId="{19DE5C6C-F6B2-45A9-BB1C-7B22657CC83C}" sibTransId="{5EF2BE1D-6C06-4114-A92B-D33556D173CD}"/>
    <dgm:cxn modelId="{0E1A2FDA-1433-43FA-8A5E-7FDB463EAF59}" type="presOf" srcId="{92602691-1FCC-465B-9452-F4F1906C2242}" destId="{E283EC8F-2F4A-4832-9BA6-C36E0195C40A}" srcOrd="0" destOrd="0" presId="urn:microsoft.com/office/officeart/2016/7/layout/BasicTimeline"/>
    <dgm:cxn modelId="{0DEA06DB-8B9C-4E31-9118-117B2CC578F2}" type="presOf" srcId="{A32B7228-8358-47BE-8218-42F5EF0DE247}" destId="{D8D323E0-D468-408B-B9B0-ACB21D6D8C41}" srcOrd="0" destOrd="0" presId="urn:microsoft.com/office/officeart/2016/7/layout/BasicTimeline"/>
    <dgm:cxn modelId="{958389DE-7D9E-408A-970F-51FEB41F07E0}" type="presOf" srcId="{2A8946D0-A0BA-474B-A285-CC205C518A14}" destId="{A91734D2-B609-4BDD-BDF7-3622F306A5D2}" srcOrd="0" destOrd="0" presId="urn:microsoft.com/office/officeart/2016/7/layout/BasicTimeline"/>
    <dgm:cxn modelId="{69D8D5E3-26BF-4D4D-B9A1-25421EE99B7B}" type="presOf" srcId="{14C0BD00-369D-475A-B4C2-E31FBEDB37AB}" destId="{E04C4273-4F3F-4E6D-BA85-6ADD00BED197}" srcOrd="0" destOrd="0" presId="urn:microsoft.com/office/officeart/2016/7/layout/BasicTimeline"/>
    <dgm:cxn modelId="{C6B181E6-F531-492B-9A8F-94745FAF5F9B}" srcId="{14C0BD00-369D-475A-B4C2-E31FBEDB37AB}" destId="{DBBE1D02-0829-4AF8-BC46-65B47B093C69}" srcOrd="1" destOrd="0" parTransId="{8D6699F2-F83D-4CD2-8434-A3981A585AF5}" sibTransId="{72863003-76E2-41D6-A7CD-AEBC7DFB4FD4}"/>
    <dgm:cxn modelId="{63ED10E9-0A4E-4488-8A5C-038451348278}" srcId="{2A8946D0-A0BA-474B-A285-CC205C518A14}" destId="{A32B7228-8358-47BE-8218-42F5EF0DE247}" srcOrd="0" destOrd="0" parTransId="{6E486129-4EDC-4293-9163-B371A2E19466}" sibTransId="{48524AF8-9162-4417-99F5-C9A74B3AE5AE}"/>
    <dgm:cxn modelId="{FDD8DEEB-91A5-49A4-97EA-2E2C81E6F3D7}" srcId="{DABBC8FA-3D8D-42B7-B6E1-9BF1DC6B89F5}" destId="{23B2988B-E185-4625-914C-5D5CFAF19A1C}" srcOrd="0" destOrd="0" parTransId="{E569A2BF-5A60-4478-9E32-2FBA4BA608ED}" sibTransId="{2DF03BFE-CA54-44ED-88AF-4B9FBF45EBC7}"/>
    <dgm:cxn modelId="{066523ED-7363-4EB0-B817-5E9C3F51353C}" srcId="{14C0BD00-369D-475A-B4C2-E31FBEDB37AB}" destId="{06AEBE23-A7C8-4B6A-ACA0-6DA05A930E79}" srcOrd="0" destOrd="0" parTransId="{9BC2D970-0636-46E7-8AC6-5E3D042C3107}" sibTransId="{E94B2926-48FC-469D-8310-C157B37A37E7}"/>
    <dgm:cxn modelId="{08E549FD-209F-4AD6-BF22-B7EFDC9472A7}" srcId="{5D6899AC-2AF5-4CFF-9D37-0F60E77CF6CB}" destId="{14C0BD00-369D-475A-B4C2-E31FBEDB37AB}" srcOrd="6" destOrd="0" parTransId="{C6649336-50A3-423A-89ED-B9E16BEC394B}" sibTransId="{D59DE119-422A-46E0-B6AF-5CE7584B8E94}"/>
    <dgm:cxn modelId="{D97115ED-F741-4727-B698-3D9639E6A607}" type="presParOf" srcId="{24011ADD-D9BC-4FD2-9813-5D7AD884B6C0}" destId="{DFB03ED1-1406-4421-93CC-B185C755533E}" srcOrd="0" destOrd="0" presId="urn:microsoft.com/office/officeart/2016/7/layout/BasicTimeline"/>
    <dgm:cxn modelId="{AF41E286-F414-400E-BA5A-FA6262F47046}" type="presParOf" srcId="{24011ADD-D9BC-4FD2-9813-5D7AD884B6C0}" destId="{D6C8CFB8-AB8E-4DF1-A3B1-3223C1BF3451}" srcOrd="1" destOrd="0" presId="urn:microsoft.com/office/officeart/2016/7/layout/BasicTimeline"/>
    <dgm:cxn modelId="{5B8A6C73-F2FD-43F7-8135-159FD9A39065}" type="presParOf" srcId="{D6C8CFB8-AB8E-4DF1-A3B1-3223C1BF3451}" destId="{2BCB3474-E259-40B8-A296-2372747BD30D}" srcOrd="0" destOrd="0" presId="urn:microsoft.com/office/officeart/2016/7/layout/BasicTimeline"/>
    <dgm:cxn modelId="{19864881-F193-44DA-96EB-52AE29E74B1E}" type="presParOf" srcId="{2BCB3474-E259-40B8-A296-2372747BD30D}" destId="{A91734D2-B609-4BDD-BDF7-3622F306A5D2}" srcOrd="0" destOrd="0" presId="urn:microsoft.com/office/officeart/2016/7/layout/BasicTimeline"/>
    <dgm:cxn modelId="{11DCF5A0-1C10-4487-A78E-6CF5B0937FEA}" type="presParOf" srcId="{2BCB3474-E259-40B8-A296-2372747BD30D}" destId="{8B5CE734-4E09-4738-BD0E-9114CCF9EE9C}" srcOrd="1" destOrd="0" presId="urn:microsoft.com/office/officeart/2016/7/layout/BasicTimeline"/>
    <dgm:cxn modelId="{2F7BDE25-1E43-4A54-958B-08687C7ADB98}" type="presParOf" srcId="{8B5CE734-4E09-4738-BD0E-9114CCF9EE9C}" destId="{D8D323E0-D468-408B-B9B0-ACB21D6D8C41}" srcOrd="0" destOrd="0" presId="urn:microsoft.com/office/officeart/2016/7/layout/BasicTimeline"/>
    <dgm:cxn modelId="{C094DC5F-5C7D-4B20-8FFD-216569E3B38C}" type="presParOf" srcId="{8B5CE734-4E09-4738-BD0E-9114CCF9EE9C}" destId="{A1CCEE59-E949-4273-BF25-23C24583155D}" srcOrd="1" destOrd="0" presId="urn:microsoft.com/office/officeart/2016/7/layout/BasicTimeline"/>
    <dgm:cxn modelId="{CC7F6298-9EDF-457E-9EEC-56E10467D7EA}" type="presParOf" srcId="{2BCB3474-E259-40B8-A296-2372747BD30D}" destId="{E01A79BA-3094-41B8-8732-FEAE7E3A8FC2}" srcOrd="2" destOrd="0" presId="urn:microsoft.com/office/officeart/2016/7/layout/BasicTimeline"/>
    <dgm:cxn modelId="{B0BB7CF8-8741-429C-8390-AB3C6AD59F10}" type="presParOf" srcId="{2BCB3474-E259-40B8-A296-2372747BD30D}" destId="{96DD3821-13CB-4FD6-AD90-0BB3B750D5EA}" srcOrd="3" destOrd="0" presId="urn:microsoft.com/office/officeart/2016/7/layout/BasicTimeline"/>
    <dgm:cxn modelId="{2AF2FC7D-09B0-451C-86F3-453D2EC31CF0}" type="presParOf" srcId="{2BCB3474-E259-40B8-A296-2372747BD30D}" destId="{E4315B7B-0B55-4E45-B38A-D0951FB22DEA}" srcOrd="4" destOrd="0" presId="urn:microsoft.com/office/officeart/2016/7/layout/BasicTimeline"/>
    <dgm:cxn modelId="{3AAA828F-A239-430E-B09C-66F1E1D2DFA2}" type="presParOf" srcId="{D6C8CFB8-AB8E-4DF1-A3B1-3223C1BF3451}" destId="{1ACDE005-1BD6-43EC-8D8F-6BC18D321C8A}" srcOrd="1" destOrd="0" presId="urn:microsoft.com/office/officeart/2016/7/layout/BasicTimeline"/>
    <dgm:cxn modelId="{EB235E4C-8F4A-4C9C-825B-2457E5E2BBA1}" type="presParOf" srcId="{D6C8CFB8-AB8E-4DF1-A3B1-3223C1BF3451}" destId="{EA563671-0000-4C59-83A9-DEFE62B53A9C}" srcOrd="2" destOrd="0" presId="urn:microsoft.com/office/officeart/2016/7/layout/BasicTimeline"/>
    <dgm:cxn modelId="{7E549D0B-E0A8-410B-969A-5EABBB369B97}" type="presParOf" srcId="{EA563671-0000-4C59-83A9-DEFE62B53A9C}" destId="{68323027-A466-4995-B25A-730F54812A3E}" srcOrd="0" destOrd="0" presId="urn:microsoft.com/office/officeart/2016/7/layout/BasicTimeline"/>
    <dgm:cxn modelId="{A477C6C8-F4D9-4FD5-AB63-F440E774F09F}" type="presParOf" srcId="{EA563671-0000-4C59-83A9-DEFE62B53A9C}" destId="{0243FE59-6E7F-4A32-A250-408DCFB062B0}" srcOrd="1" destOrd="0" presId="urn:microsoft.com/office/officeart/2016/7/layout/BasicTimeline"/>
    <dgm:cxn modelId="{F16287E9-CA90-42DE-B5A3-FE71D7B765AC}" type="presParOf" srcId="{0243FE59-6E7F-4A32-A250-408DCFB062B0}" destId="{E283EC8F-2F4A-4832-9BA6-C36E0195C40A}" srcOrd="0" destOrd="0" presId="urn:microsoft.com/office/officeart/2016/7/layout/BasicTimeline"/>
    <dgm:cxn modelId="{687D8907-7ED6-47AA-9F0E-1A953BED33C8}" type="presParOf" srcId="{0243FE59-6E7F-4A32-A250-408DCFB062B0}" destId="{037363C0-BD83-40B0-A29A-99870E002298}" srcOrd="1" destOrd="0" presId="urn:microsoft.com/office/officeart/2016/7/layout/BasicTimeline"/>
    <dgm:cxn modelId="{C7FA3CBF-AEFE-4525-9A9F-19C0AD23FB97}" type="presParOf" srcId="{EA563671-0000-4C59-83A9-DEFE62B53A9C}" destId="{6D66E94B-EDD3-4AF3-9246-4A73B238F354}" srcOrd="2" destOrd="0" presId="urn:microsoft.com/office/officeart/2016/7/layout/BasicTimeline"/>
    <dgm:cxn modelId="{5B788ECF-6EAB-48DF-B3B1-AA7F1DDF4C9A}" type="presParOf" srcId="{EA563671-0000-4C59-83A9-DEFE62B53A9C}" destId="{CBFC3C67-6AAC-4A2E-8308-2F40871530E6}" srcOrd="3" destOrd="0" presId="urn:microsoft.com/office/officeart/2016/7/layout/BasicTimeline"/>
    <dgm:cxn modelId="{FEDB83B5-19DF-439A-93C8-EBBE12D2D33D}" type="presParOf" srcId="{EA563671-0000-4C59-83A9-DEFE62B53A9C}" destId="{051D813D-2AA1-44B3-BB16-B6395E2A263C}" srcOrd="4" destOrd="0" presId="urn:microsoft.com/office/officeart/2016/7/layout/BasicTimeline"/>
    <dgm:cxn modelId="{5DEB86C8-383E-4BC9-AAFA-153746DA16A3}" type="presParOf" srcId="{D6C8CFB8-AB8E-4DF1-A3B1-3223C1BF3451}" destId="{937C116B-5132-4E3F-BFE9-279A33A24341}" srcOrd="3" destOrd="0" presId="urn:microsoft.com/office/officeart/2016/7/layout/BasicTimeline"/>
    <dgm:cxn modelId="{745954DF-2DE9-47D2-A9B5-F4E6DE8BE0CF}" type="presParOf" srcId="{D6C8CFB8-AB8E-4DF1-A3B1-3223C1BF3451}" destId="{AE4BC167-3D77-4887-AE1D-FC2560F64AD0}" srcOrd="4" destOrd="0" presId="urn:microsoft.com/office/officeart/2016/7/layout/BasicTimeline"/>
    <dgm:cxn modelId="{C6B9443E-66BC-44B4-8A8A-9D67FDD2A5F0}" type="presParOf" srcId="{AE4BC167-3D77-4887-AE1D-FC2560F64AD0}" destId="{D605B69B-7CF1-403E-B019-5AE4C1E692C2}" srcOrd="0" destOrd="0" presId="urn:microsoft.com/office/officeart/2016/7/layout/BasicTimeline"/>
    <dgm:cxn modelId="{369D9256-49B6-46A0-B7DB-DDA9D4F6068A}" type="presParOf" srcId="{AE4BC167-3D77-4887-AE1D-FC2560F64AD0}" destId="{A4D9C9D9-49FD-4253-A325-1C044E610BBE}" srcOrd="1" destOrd="0" presId="urn:microsoft.com/office/officeart/2016/7/layout/BasicTimeline"/>
    <dgm:cxn modelId="{A15A8945-EAD7-4534-A9D3-7EA918F7D6EE}" type="presParOf" srcId="{A4D9C9D9-49FD-4253-A325-1C044E610BBE}" destId="{B4ACFD7A-5AE2-49F0-AADD-93ABB2D62506}" srcOrd="0" destOrd="0" presId="urn:microsoft.com/office/officeart/2016/7/layout/BasicTimeline"/>
    <dgm:cxn modelId="{E102453D-7ECC-4F67-96A1-6532B13357FB}" type="presParOf" srcId="{A4D9C9D9-49FD-4253-A325-1C044E610BBE}" destId="{48D85567-AC65-4C5D-8387-66A2F92F190D}" srcOrd="1" destOrd="0" presId="urn:microsoft.com/office/officeart/2016/7/layout/BasicTimeline"/>
    <dgm:cxn modelId="{18EC213B-CE09-4EE6-A431-8B87F037A707}" type="presParOf" srcId="{AE4BC167-3D77-4887-AE1D-FC2560F64AD0}" destId="{0F771DC9-42AD-4671-B750-C559076403A8}" srcOrd="2" destOrd="0" presId="urn:microsoft.com/office/officeart/2016/7/layout/BasicTimeline"/>
    <dgm:cxn modelId="{D3486268-5FA0-435A-AF98-36DA2F378728}" type="presParOf" srcId="{AE4BC167-3D77-4887-AE1D-FC2560F64AD0}" destId="{6F674440-5782-496F-9FD5-C9520B13A3BD}" srcOrd="3" destOrd="0" presId="urn:microsoft.com/office/officeart/2016/7/layout/BasicTimeline"/>
    <dgm:cxn modelId="{6EFB3741-DBA4-4367-A894-55D17A027D8A}" type="presParOf" srcId="{AE4BC167-3D77-4887-AE1D-FC2560F64AD0}" destId="{FA1BD37F-C4C4-4CFA-8F3F-AF3AFCD55276}" srcOrd="4" destOrd="0" presId="urn:microsoft.com/office/officeart/2016/7/layout/BasicTimeline"/>
    <dgm:cxn modelId="{9BA05DA9-094E-4685-AAA2-CB37E74B26F0}" type="presParOf" srcId="{D6C8CFB8-AB8E-4DF1-A3B1-3223C1BF3451}" destId="{00E279A8-8873-4C37-A4B6-32BDF1D3A49D}" srcOrd="5" destOrd="0" presId="urn:microsoft.com/office/officeart/2016/7/layout/BasicTimeline"/>
    <dgm:cxn modelId="{757649ED-54D3-41A3-B3D0-27F618B43D8B}" type="presParOf" srcId="{D6C8CFB8-AB8E-4DF1-A3B1-3223C1BF3451}" destId="{388296FA-DAB6-4FF6-B3BC-6C35DCB6FBDD}" srcOrd="6" destOrd="0" presId="urn:microsoft.com/office/officeart/2016/7/layout/BasicTimeline"/>
    <dgm:cxn modelId="{6AEDA0D4-42D6-4720-962A-2F9BDA8E72B2}" type="presParOf" srcId="{388296FA-DAB6-4FF6-B3BC-6C35DCB6FBDD}" destId="{83634BC0-0491-404E-8236-DD30011DF790}" srcOrd="0" destOrd="0" presId="urn:microsoft.com/office/officeart/2016/7/layout/BasicTimeline"/>
    <dgm:cxn modelId="{8213F9F3-8C72-478E-8EAF-1A6B3098D7FC}" type="presParOf" srcId="{388296FA-DAB6-4FF6-B3BC-6C35DCB6FBDD}" destId="{986882CE-383D-4D9B-ADFA-19054C0DD09F}" srcOrd="1" destOrd="0" presId="urn:microsoft.com/office/officeart/2016/7/layout/BasicTimeline"/>
    <dgm:cxn modelId="{DEFA58F8-6A51-47C3-8496-A143134A1DB2}" type="presParOf" srcId="{986882CE-383D-4D9B-ADFA-19054C0DD09F}" destId="{6FE2F554-A46E-4E46-9E2A-926281F58A8D}" srcOrd="0" destOrd="0" presId="urn:microsoft.com/office/officeart/2016/7/layout/BasicTimeline"/>
    <dgm:cxn modelId="{BAC289CD-5672-482C-93BE-E99F3E934758}" type="presParOf" srcId="{986882CE-383D-4D9B-ADFA-19054C0DD09F}" destId="{ACCA2CDA-00C1-4C46-ABE6-E3FB0731330A}" srcOrd="1" destOrd="0" presId="urn:microsoft.com/office/officeart/2016/7/layout/BasicTimeline"/>
    <dgm:cxn modelId="{2FF77896-888B-4B2C-8595-0DD98A617609}" type="presParOf" srcId="{388296FA-DAB6-4FF6-B3BC-6C35DCB6FBDD}" destId="{6B5FF168-328A-4D40-BA79-DDCA21F797AA}" srcOrd="2" destOrd="0" presId="urn:microsoft.com/office/officeart/2016/7/layout/BasicTimeline"/>
    <dgm:cxn modelId="{02274E88-7993-41EA-B2FE-A144594ECC24}" type="presParOf" srcId="{388296FA-DAB6-4FF6-B3BC-6C35DCB6FBDD}" destId="{C7FC6838-8EE9-4864-A2AA-91DD0628BB96}" srcOrd="3" destOrd="0" presId="urn:microsoft.com/office/officeart/2016/7/layout/BasicTimeline"/>
    <dgm:cxn modelId="{88292991-8722-40A8-83F0-A99FD5FB9DFD}" type="presParOf" srcId="{388296FA-DAB6-4FF6-B3BC-6C35DCB6FBDD}" destId="{D689B92E-DE8B-43D7-920D-CD67E965418F}" srcOrd="4" destOrd="0" presId="urn:microsoft.com/office/officeart/2016/7/layout/BasicTimeline"/>
    <dgm:cxn modelId="{FAB04853-765A-40F9-989B-B570AE227FB4}" type="presParOf" srcId="{D6C8CFB8-AB8E-4DF1-A3B1-3223C1BF3451}" destId="{4007FF2B-0309-4744-9558-3619FBB8390E}" srcOrd="7" destOrd="0" presId="urn:microsoft.com/office/officeart/2016/7/layout/BasicTimeline"/>
    <dgm:cxn modelId="{AD3B3502-750D-432B-BA73-F307CCA80029}" type="presParOf" srcId="{D6C8CFB8-AB8E-4DF1-A3B1-3223C1BF3451}" destId="{55ED03B9-4D14-4A5F-9EE8-8B123586D575}" srcOrd="8" destOrd="0" presId="urn:microsoft.com/office/officeart/2016/7/layout/BasicTimeline"/>
    <dgm:cxn modelId="{FDFC2D2A-47AD-486D-B632-6FF024112662}" type="presParOf" srcId="{55ED03B9-4D14-4A5F-9EE8-8B123586D575}" destId="{31078634-7EE9-4C5C-98D3-67F3B193B940}" srcOrd="0" destOrd="0" presId="urn:microsoft.com/office/officeart/2016/7/layout/BasicTimeline"/>
    <dgm:cxn modelId="{3492BBD0-DF27-457A-8A7B-92384503ABF2}" type="presParOf" srcId="{55ED03B9-4D14-4A5F-9EE8-8B123586D575}" destId="{1BCFC5BE-2281-4A14-BEF9-BC7DCF1F46A4}" srcOrd="1" destOrd="0" presId="urn:microsoft.com/office/officeart/2016/7/layout/BasicTimeline"/>
    <dgm:cxn modelId="{8A91D8AB-1867-498C-8155-441EE21F1025}" type="presParOf" srcId="{1BCFC5BE-2281-4A14-BEF9-BC7DCF1F46A4}" destId="{20D6CBA9-5274-4F9A-8554-F269ED470125}" srcOrd="0" destOrd="0" presId="urn:microsoft.com/office/officeart/2016/7/layout/BasicTimeline"/>
    <dgm:cxn modelId="{8EAE91F0-6B8D-4402-B3CF-C93B0B3D1DC9}" type="presParOf" srcId="{1BCFC5BE-2281-4A14-BEF9-BC7DCF1F46A4}" destId="{FE5F0743-E84A-4AD5-B102-004FCB455511}" srcOrd="1" destOrd="0" presId="urn:microsoft.com/office/officeart/2016/7/layout/BasicTimeline"/>
    <dgm:cxn modelId="{3D72709C-49C5-466A-9EF7-350B1AA0A539}" type="presParOf" srcId="{55ED03B9-4D14-4A5F-9EE8-8B123586D575}" destId="{B2961E1C-6CB8-4716-A12A-B723D636B722}" srcOrd="2" destOrd="0" presId="urn:microsoft.com/office/officeart/2016/7/layout/BasicTimeline"/>
    <dgm:cxn modelId="{6F9A810E-C5EA-47EE-8595-5384BEEE8113}" type="presParOf" srcId="{55ED03B9-4D14-4A5F-9EE8-8B123586D575}" destId="{17BB8AFD-2E0F-40D2-A6C9-7B84221EEB91}" srcOrd="3" destOrd="0" presId="urn:microsoft.com/office/officeart/2016/7/layout/BasicTimeline"/>
    <dgm:cxn modelId="{93DB1132-4F52-4D65-B7A6-99D75EA4E6DC}" type="presParOf" srcId="{55ED03B9-4D14-4A5F-9EE8-8B123586D575}" destId="{A1F4F539-ED55-4D5C-A220-CEDD0E984E2F}" srcOrd="4" destOrd="0" presId="urn:microsoft.com/office/officeart/2016/7/layout/BasicTimeline"/>
    <dgm:cxn modelId="{9FE348FC-1AFE-4E62-BC20-B348A6E5C463}" type="presParOf" srcId="{D6C8CFB8-AB8E-4DF1-A3B1-3223C1BF3451}" destId="{BA86723E-D308-4749-A2E6-343B94192A51}" srcOrd="9" destOrd="0" presId="urn:microsoft.com/office/officeart/2016/7/layout/BasicTimeline"/>
    <dgm:cxn modelId="{FF62FFD6-15C3-4EFF-9B2D-1B76A00ADD26}" type="presParOf" srcId="{D6C8CFB8-AB8E-4DF1-A3B1-3223C1BF3451}" destId="{58C30DAF-B58A-4A00-8244-32C7300CD2DB}" srcOrd="10" destOrd="0" presId="urn:microsoft.com/office/officeart/2016/7/layout/BasicTimeline"/>
    <dgm:cxn modelId="{76F17BCE-81D0-41F5-B78E-6E17CBB2D661}" type="presParOf" srcId="{58C30DAF-B58A-4A00-8244-32C7300CD2DB}" destId="{6E9FA056-7935-4EA0-879E-36274DC61B5F}" srcOrd="0" destOrd="0" presId="urn:microsoft.com/office/officeart/2016/7/layout/BasicTimeline"/>
    <dgm:cxn modelId="{75BBE220-A5B3-40B3-83BE-C9FC8E82B28C}" type="presParOf" srcId="{58C30DAF-B58A-4A00-8244-32C7300CD2DB}" destId="{46AE4606-9FB1-47F8-9DE1-0D88CD66D0E1}" srcOrd="1" destOrd="0" presId="urn:microsoft.com/office/officeart/2016/7/layout/BasicTimeline"/>
    <dgm:cxn modelId="{98CD3E7A-0457-488D-98FC-D35B16CF6275}" type="presParOf" srcId="{46AE4606-9FB1-47F8-9DE1-0D88CD66D0E1}" destId="{91CC7983-9A7B-49E5-A38C-FE31360E5512}" srcOrd="0" destOrd="0" presId="urn:microsoft.com/office/officeart/2016/7/layout/BasicTimeline"/>
    <dgm:cxn modelId="{83120DA8-7286-4DE3-887D-2E6AF40C60CA}" type="presParOf" srcId="{46AE4606-9FB1-47F8-9DE1-0D88CD66D0E1}" destId="{0B28356D-9922-4771-B582-3478491A88EB}" srcOrd="1" destOrd="0" presId="urn:microsoft.com/office/officeart/2016/7/layout/BasicTimeline"/>
    <dgm:cxn modelId="{4C37FB23-2AA7-4A44-9569-0C5044AC1F73}" type="presParOf" srcId="{58C30DAF-B58A-4A00-8244-32C7300CD2DB}" destId="{AFA2E3E2-9271-426B-8841-806457D9C3E0}" srcOrd="2" destOrd="0" presId="urn:microsoft.com/office/officeart/2016/7/layout/BasicTimeline"/>
    <dgm:cxn modelId="{6B23E0A0-2CF3-4045-B4F7-5E35A65C9424}" type="presParOf" srcId="{58C30DAF-B58A-4A00-8244-32C7300CD2DB}" destId="{B3099C89-16B9-4FBF-B8DF-A2FC95B2D773}" srcOrd="3" destOrd="0" presId="urn:microsoft.com/office/officeart/2016/7/layout/BasicTimeline"/>
    <dgm:cxn modelId="{852051DE-FB02-4136-BE39-EC7578980420}" type="presParOf" srcId="{58C30DAF-B58A-4A00-8244-32C7300CD2DB}" destId="{D5DBBE9E-D766-4096-B5EE-74C45264D229}" srcOrd="4" destOrd="0" presId="urn:microsoft.com/office/officeart/2016/7/layout/BasicTimeline"/>
    <dgm:cxn modelId="{A2204A5C-F1EC-4C86-8109-AC019D7AC2AF}" type="presParOf" srcId="{D6C8CFB8-AB8E-4DF1-A3B1-3223C1BF3451}" destId="{4DDBF9A7-D987-4B19-BAD5-1175CA3DDB50}" srcOrd="11" destOrd="0" presId="urn:microsoft.com/office/officeart/2016/7/layout/BasicTimeline"/>
    <dgm:cxn modelId="{675828F7-97CF-418F-B929-2FED7041633D}" type="presParOf" srcId="{D6C8CFB8-AB8E-4DF1-A3B1-3223C1BF3451}" destId="{CCC37AA1-CE38-4198-86BD-8872E231F879}" srcOrd="12" destOrd="0" presId="urn:microsoft.com/office/officeart/2016/7/layout/BasicTimeline"/>
    <dgm:cxn modelId="{2DBB298A-D3FA-4CC6-BD73-33013B26DECB}" type="presParOf" srcId="{CCC37AA1-CE38-4198-86BD-8872E231F879}" destId="{E04C4273-4F3F-4E6D-BA85-6ADD00BED197}" srcOrd="0" destOrd="0" presId="urn:microsoft.com/office/officeart/2016/7/layout/BasicTimeline"/>
    <dgm:cxn modelId="{3B240801-7A86-495C-BA7E-C42E9D647A93}" type="presParOf" srcId="{CCC37AA1-CE38-4198-86BD-8872E231F879}" destId="{8E72DF09-FA1B-4092-9ED0-5FC7F14335DC}" srcOrd="1" destOrd="0" presId="urn:microsoft.com/office/officeart/2016/7/layout/BasicTimeline"/>
    <dgm:cxn modelId="{90911781-4495-40D4-974C-6ADB9DA59915}" type="presParOf" srcId="{8E72DF09-FA1B-4092-9ED0-5FC7F14335DC}" destId="{FA045CFC-0AD7-4A02-8A56-0F325E5834F4}" srcOrd="0" destOrd="0" presId="urn:microsoft.com/office/officeart/2016/7/layout/BasicTimeline"/>
    <dgm:cxn modelId="{D3412C6E-2B4F-4F19-95F5-6F94A36EA2FB}" type="presParOf" srcId="{8E72DF09-FA1B-4092-9ED0-5FC7F14335DC}" destId="{795E66F2-6056-4DC3-974E-85EE063BB575}" srcOrd="1" destOrd="0" presId="urn:microsoft.com/office/officeart/2016/7/layout/BasicTimeline"/>
    <dgm:cxn modelId="{4BB800BA-1D12-482A-8D7A-4E4DDA6A168C}" type="presParOf" srcId="{CCC37AA1-CE38-4198-86BD-8872E231F879}" destId="{0A1ED7A6-19EC-4773-A881-595F78F98D26}" srcOrd="2" destOrd="0" presId="urn:microsoft.com/office/officeart/2016/7/layout/BasicTimeline"/>
    <dgm:cxn modelId="{5FD40F06-BDD3-4D45-A03A-FB8C95A21439}" type="presParOf" srcId="{CCC37AA1-CE38-4198-86BD-8872E231F879}" destId="{0B5FDCF8-F7DB-4908-B3AD-7A9BD99DCF31}" srcOrd="3" destOrd="0" presId="urn:microsoft.com/office/officeart/2016/7/layout/BasicTimeline"/>
    <dgm:cxn modelId="{E16AC5F0-D50B-481F-B60B-5DE736AD54A0}" type="presParOf" srcId="{CCC37AA1-CE38-4198-86BD-8872E231F879}" destId="{F7ADC3FF-9C70-4CF4-B40B-505DD820B49C}" srcOrd="4" destOrd="0" presId="urn:microsoft.com/office/officeart/2016/7/layout/BasicTimeline"/>
    <dgm:cxn modelId="{0F950EE7-E020-442F-B067-8A023DDBB07B}" type="presParOf" srcId="{D6C8CFB8-AB8E-4DF1-A3B1-3223C1BF3451}" destId="{C79C1351-4E61-4315-8E8E-AFAFEFF14B7C}" srcOrd="13" destOrd="0" presId="urn:microsoft.com/office/officeart/2016/7/layout/BasicTimeline"/>
    <dgm:cxn modelId="{69F0CDD9-CF20-4F90-95BF-399143086913}" type="presParOf" srcId="{D6C8CFB8-AB8E-4DF1-A3B1-3223C1BF3451}" destId="{234D810A-4F03-43F2-BB73-B3AA2328883A}" srcOrd="14" destOrd="0" presId="urn:microsoft.com/office/officeart/2016/7/layout/BasicTimeline"/>
    <dgm:cxn modelId="{470EFBDE-BFC8-4891-B1DD-0C27FAE1D3D4}" type="presParOf" srcId="{234D810A-4F03-43F2-BB73-B3AA2328883A}" destId="{456BE2D0-4ACD-4EC2-99A6-FA6C3FDFA0EB}" srcOrd="0" destOrd="0" presId="urn:microsoft.com/office/officeart/2016/7/layout/BasicTimeline"/>
    <dgm:cxn modelId="{4DF76273-A620-4C92-924F-912E88A65491}" type="presParOf" srcId="{234D810A-4F03-43F2-BB73-B3AA2328883A}" destId="{8BDF1502-478B-41F9-8E87-9C46AB0EEBD5}" srcOrd="1" destOrd="0" presId="urn:microsoft.com/office/officeart/2016/7/layout/BasicTimeline"/>
    <dgm:cxn modelId="{BC4ECE4A-CA5F-4CF5-B161-701208522B09}" type="presParOf" srcId="{8BDF1502-478B-41F9-8E87-9C46AB0EEBD5}" destId="{BCA03C7C-C048-4602-8E2B-F47589DC0ECC}" srcOrd="0" destOrd="0" presId="urn:microsoft.com/office/officeart/2016/7/layout/BasicTimeline"/>
    <dgm:cxn modelId="{B70E2E9E-FB09-4D5B-A780-5A8A61AD1B16}" type="presParOf" srcId="{8BDF1502-478B-41F9-8E87-9C46AB0EEBD5}" destId="{431FEFA3-3AFE-4C0E-A95C-3B2E067B2666}" srcOrd="1" destOrd="0" presId="urn:microsoft.com/office/officeart/2016/7/layout/BasicTimeline"/>
    <dgm:cxn modelId="{2ED0CF84-2AD7-4F24-A98E-D27AC2375538}" type="presParOf" srcId="{234D810A-4F03-43F2-BB73-B3AA2328883A}" destId="{4D2E4A24-5E82-4048-A2B3-464970CF8FC6}" srcOrd="2" destOrd="0" presId="urn:microsoft.com/office/officeart/2016/7/layout/BasicTimeline"/>
    <dgm:cxn modelId="{AF6DBBA9-72B4-49B0-9A51-446F9CC20303}" type="presParOf" srcId="{234D810A-4F03-43F2-BB73-B3AA2328883A}" destId="{3AA9B5FA-938E-4932-93BC-DC900630C61D}" srcOrd="3" destOrd="0" presId="urn:microsoft.com/office/officeart/2016/7/layout/BasicTimeline"/>
    <dgm:cxn modelId="{FBD8F46D-4F44-4F33-9C0E-4864D3154074}" type="presParOf" srcId="{234D810A-4F03-43F2-BB73-B3AA2328883A}" destId="{2FE90B1D-CE94-4994-B836-54883B3C1C35}" srcOrd="4" destOrd="0" presId="urn:microsoft.com/office/officeart/2016/7/layout/BasicTimeline"/>
    <dgm:cxn modelId="{EA9AD8F6-B281-4EAD-AB18-1F03FC7A3D7B}" type="presParOf" srcId="{D6C8CFB8-AB8E-4DF1-A3B1-3223C1BF3451}" destId="{68B8C645-E560-4ADF-8E0C-2414691DB268}" srcOrd="15" destOrd="0" presId="urn:microsoft.com/office/officeart/2016/7/layout/BasicTimeline"/>
    <dgm:cxn modelId="{A997294A-FA83-44F4-A5BE-01C558659210}" type="presParOf" srcId="{D6C8CFB8-AB8E-4DF1-A3B1-3223C1BF3451}" destId="{4A1F1C31-5D3A-436A-B67F-58E50B50F6DC}" srcOrd="16" destOrd="0" presId="urn:microsoft.com/office/officeart/2016/7/layout/BasicTimeline"/>
    <dgm:cxn modelId="{535490E4-795C-40CE-A0FB-153659A24FBE}" type="presParOf" srcId="{4A1F1C31-5D3A-436A-B67F-58E50B50F6DC}" destId="{5A4CDFE4-2D65-44B5-AA0E-6C3193EA9F6F}" srcOrd="0" destOrd="0" presId="urn:microsoft.com/office/officeart/2016/7/layout/BasicTimeline"/>
    <dgm:cxn modelId="{A4D7F893-EA3F-41D2-8500-C7D66B1954D8}" type="presParOf" srcId="{4A1F1C31-5D3A-436A-B67F-58E50B50F6DC}" destId="{DC008127-E208-4954-84A6-A5E1C20A3D5E}" srcOrd="1" destOrd="0" presId="urn:microsoft.com/office/officeart/2016/7/layout/BasicTimeline"/>
    <dgm:cxn modelId="{69142AC7-4147-4A43-B83C-D123CFB470F2}" type="presParOf" srcId="{DC008127-E208-4954-84A6-A5E1C20A3D5E}" destId="{AD12D9D1-A2D1-4F0B-B7FA-F5299C9E65CA}" srcOrd="0" destOrd="0" presId="urn:microsoft.com/office/officeart/2016/7/layout/BasicTimeline"/>
    <dgm:cxn modelId="{2B547652-6D0D-40AF-A7C1-4D64A7E6B20B}" type="presParOf" srcId="{DC008127-E208-4954-84A6-A5E1C20A3D5E}" destId="{F89EAD6B-3C68-41BF-A65A-6F020259A245}" srcOrd="1" destOrd="0" presId="urn:microsoft.com/office/officeart/2016/7/layout/BasicTimeline"/>
    <dgm:cxn modelId="{40E951B0-F77C-4C18-BA5E-122DB559ACA2}" type="presParOf" srcId="{4A1F1C31-5D3A-436A-B67F-58E50B50F6DC}" destId="{FA5B6681-8747-41EC-8891-082DC2725CBC}" srcOrd="2" destOrd="0" presId="urn:microsoft.com/office/officeart/2016/7/layout/BasicTimeline"/>
    <dgm:cxn modelId="{2833F3B5-6FA3-4834-AA44-17CB0DAE0943}" type="presParOf" srcId="{4A1F1C31-5D3A-436A-B67F-58E50B50F6DC}" destId="{A0F0870F-36A1-4DD5-93F2-FD1738F35DFB}" srcOrd="3" destOrd="0" presId="urn:microsoft.com/office/officeart/2016/7/layout/BasicTimeline"/>
    <dgm:cxn modelId="{BB637306-8F7C-465E-A4A5-2E5371F60950}" type="presParOf" srcId="{4A1F1C31-5D3A-436A-B67F-58E50B50F6DC}" destId="{FBD21C6D-6AB9-469C-81B6-8E593E7DCF06}" srcOrd="4" destOrd="0" presId="urn:microsoft.com/office/officeart/2016/7/layout/BasicTimeline"/>
    <dgm:cxn modelId="{F222C82D-1FC9-4E7B-B223-6BDA32217390}" type="presParOf" srcId="{D6C8CFB8-AB8E-4DF1-A3B1-3223C1BF3451}" destId="{2D06D1C6-DD4C-41E9-9BBF-275A57A27C78}" srcOrd="17" destOrd="0" presId="urn:microsoft.com/office/officeart/2016/7/layout/BasicTimeline"/>
    <dgm:cxn modelId="{95769318-4BE3-4B2B-905C-28BDA0821528}" type="presParOf" srcId="{D6C8CFB8-AB8E-4DF1-A3B1-3223C1BF3451}" destId="{D0288457-C6B2-4FCF-85B5-28633FD639E7}" srcOrd="18" destOrd="0" presId="urn:microsoft.com/office/officeart/2016/7/layout/BasicTimeline"/>
    <dgm:cxn modelId="{2C3DE3D7-6B79-4B8A-8AAC-32F8E7B2735D}" type="presParOf" srcId="{D0288457-C6B2-4FCF-85B5-28633FD639E7}" destId="{FB73ADD6-B369-40D6-9862-20251662360C}" srcOrd="0" destOrd="0" presId="urn:microsoft.com/office/officeart/2016/7/layout/BasicTimeline"/>
    <dgm:cxn modelId="{DBCC50B3-D7B5-47D6-B43C-017FD41DECBB}" type="presParOf" srcId="{D0288457-C6B2-4FCF-85B5-28633FD639E7}" destId="{06CDEA75-8911-4D5A-A423-28E6BE2A3F6D}" srcOrd="1" destOrd="0" presId="urn:microsoft.com/office/officeart/2016/7/layout/BasicTimeline"/>
    <dgm:cxn modelId="{BFC9B67D-B40E-4F5B-9A86-3976000DDBFA}" type="presParOf" srcId="{06CDEA75-8911-4D5A-A423-28E6BE2A3F6D}" destId="{F751864A-C5D6-4208-A78C-5E4140D79998}" srcOrd="0" destOrd="0" presId="urn:microsoft.com/office/officeart/2016/7/layout/BasicTimeline"/>
    <dgm:cxn modelId="{691A0C89-24DD-4665-8D50-975EF4766E6C}" type="presParOf" srcId="{06CDEA75-8911-4D5A-A423-28E6BE2A3F6D}" destId="{121411BE-CCAB-4C95-8100-96093FBAE22A}" srcOrd="1" destOrd="0" presId="urn:microsoft.com/office/officeart/2016/7/layout/BasicTimeline"/>
    <dgm:cxn modelId="{3518E0CE-4AB8-4795-81AC-5F597DC7D026}" type="presParOf" srcId="{D0288457-C6B2-4FCF-85B5-28633FD639E7}" destId="{CB2AC944-59D7-406D-9CF0-79829DE0A219}" srcOrd="2" destOrd="0" presId="urn:microsoft.com/office/officeart/2016/7/layout/BasicTimeline"/>
    <dgm:cxn modelId="{840D16B7-6193-4F62-B1F4-DAFC589CC6F8}" type="presParOf" srcId="{D0288457-C6B2-4FCF-85B5-28633FD639E7}" destId="{937F0A80-DB06-46A5-99F5-35FEEAB31348}" srcOrd="3" destOrd="0" presId="urn:microsoft.com/office/officeart/2016/7/layout/BasicTimeline"/>
    <dgm:cxn modelId="{BD834C1C-711F-45F5-B7C0-D1DEFD409339}" type="presParOf" srcId="{D0288457-C6B2-4FCF-85B5-28633FD639E7}" destId="{8B554B7B-B9FA-448D-BF39-37B3F7489A84}"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9B76B7-C503-438B-B6FD-9E4A1EE088C5}" type="doc">
      <dgm:prSet loTypeId="urn:microsoft.com/office/officeart/2005/8/layout/cycle1" loCatId="cycle" qsTypeId="urn:microsoft.com/office/officeart/2005/8/quickstyle/simple3" qsCatId="simple" csTypeId="urn:microsoft.com/office/officeart/2005/8/colors/colorful1" csCatId="colorful" phldr="1"/>
      <dgm:spPr/>
      <dgm:t>
        <a:bodyPr/>
        <a:lstStyle/>
        <a:p>
          <a:endParaRPr lang="en-US"/>
        </a:p>
      </dgm:t>
    </dgm:pt>
    <dgm:pt modelId="{B824748C-07EA-456F-9E1C-1A1CD331528F}">
      <dgm:prSet phldrT="[Text]" phldr="0"/>
      <dgm:spPr/>
      <dgm:t>
        <a:bodyPr/>
        <a:lstStyle/>
        <a:p>
          <a:pPr rtl="0"/>
          <a:r>
            <a:rPr lang="en-US" sz="1100">
              <a:latin typeface="Calibri"/>
              <a:ea typeface="Calibri"/>
              <a:cs typeface="Calibri"/>
            </a:rPr>
            <a:t>Model essay provided, alongside an exam style question</a:t>
          </a:r>
        </a:p>
      </dgm:t>
    </dgm:pt>
    <dgm:pt modelId="{B27F3880-0BAA-4A7B-86E4-D92A6CEF61C2}" type="parTrans" cxnId="{7C0AD867-D6A7-4973-A310-84F44061BD99}">
      <dgm:prSet/>
      <dgm:spPr/>
    </dgm:pt>
    <dgm:pt modelId="{B6C9E669-A978-442E-81C0-96D9EAD50A74}" type="sibTrans" cxnId="{7C0AD867-D6A7-4973-A310-84F44061BD99}">
      <dgm:prSet/>
      <dgm:spPr/>
    </dgm:pt>
    <dgm:pt modelId="{2E9E2DBF-95D0-468E-BB94-F339FE3EF1AE}">
      <dgm:prSet phldrT="[Text]" phldr="0"/>
      <dgm:spPr/>
      <dgm:t>
        <a:bodyPr/>
        <a:lstStyle/>
        <a:p>
          <a:pPr rtl="0"/>
          <a:r>
            <a:rPr lang="en-US" sz="1100">
              <a:latin typeface="Calibri"/>
              <a:ea typeface="Calibri"/>
              <a:cs typeface="Calibri"/>
            </a:rPr>
            <a:t>Students spend over a week learning from the model, and planning the exam style question</a:t>
          </a:r>
        </a:p>
      </dgm:t>
    </dgm:pt>
    <dgm:pt modelId="{F3E54EBE-9A0C-48DA-B63F-8004E26958FD}" type="parTrans" cxnId="{53AB4634-6EA0-4698-BA19-1CB763D6BB02}">
      <dgm:prSet/>
      <dgm:spPr/>
    </dgm:pt>
    <dgm:pt modelId="{6BED3A5B-CC84-4F36-851C-01FA860E64DB}" type="sibTrans" cxnId="{53AB4634-6EA0-4698-BA19-1CB763D6BB02}">
      <dgm:prSet/>
      <dgm:spPr/>
    </dgm:pt>
    <dgm:pt modelId="{73C1B696-3F7B-44D2-BCD0-537A092FFBB9}">
      <dgm:prSet phldrT="[Text]" phldr="0"/>
      <dgm:spPr/>
      <dgm:t>
        <a:bodyPr/>
        <a:lstStyle/>
        <a:p>
          <a:r>
            <a:rPr lang="en-US" sz="1100">
              <a:latin typeface="Calibri"/>
              <a:ea typeface="Calibri"/>
              <a:cs typeface="Calibri"/>
            </a:rPr>
            <a:t>Tues Week A – students come into class and write the essay in test conditions</a:t>
          </a:r>
        </a:p>
      </dgm:t>
    </dgm:pt>
    <dgm:pt modelId="{915FDC69-65C9-4C1B-BF06-1216C929A0DC}" type="parTrans" cxnId="{E6F9F6EF-AC11-4B36-A6DE-7CB209DBB179}">
      <dgm:prSet/>
      <dgm:spPr/>
    </dgm:pt>
    <dgm:pt modelId="{B2B330BE-6B2B-4A08-A76B-EF4C8363582C}" type="sibTrans" cxnId="{E6F9F6EF-AC11-4B36-A6DE-7CB209DBB179}">
      <dgm:prSet/>
      <dgm:spPr/>
    </dgm:pt>
    <dgm:pt modelId="{70C3F710-3E0E-408C-9DF9-8432AD9993E2}">
      <dgm:prSet phldrT="[Text]" phldr="0"/>
      <dgm:spPr/>
      <dgm:t>
        <a:bodyPr/>
        <a:lstStyle/>
        <a:p>
          <a:r>
            <a:rPr lang="en-US" sz="1100">
              <a:latin typeface="Calibri"/>
              <a:ea typeface="Calibri"/>
              <a:cs typeface="Calibri"/>
            </a:rPr>
            <a:t>Teachers mark, rank and create whole class feedback sheets</a:t>
          </a:r>
        </a:p>
      </dgm:t>
    </dgm:pt>
    <dgm:pt modelId="{6508EB5D-B10A-40AC-8FCE-D2199404F6BD}" type="parTrans" cxnId="{70476EAB-6AB1-4F43-80CB-712365AF1C2E}">
      <dgm:prSet/>
      <dgm:spPr/>
    </dgm:pt>
    <dgm:pt modelId="{DB99740D-3BE0-4F90-BA86-283E2DEE0619}" type="sibTrans" cxnId="{70476EAB-6AB1-4F43-80CB-712365AF1C2E}">
      <dgm:prSet/>
      <dgm:spPr/>
    </dgm:pt>
    <dgm:pt modelId="{9B992AA8-BA8E-4E5B-89FF-631A42CE7268}">
      <dgm:prSet phldrT="[Text]" phldr="0"/>
      <dgm:spPr/>
      <dgm:t>
        <a:bodyPr/>
        <a:lstStyle/>
        <a:p>
          <a:r>
            <a:rPr lang="en-US" sz="1100">
              <a:latin typeface="Calibri"/>
              <a:ea typeface="Calibri"/>
              <a:cs typeface="Calibri"/>
            </a:rPr>
            <a:t>An hour feedback lesson takes place before the end of the week</a:t>
          </a:r>
        </a:p>
      </dgm:t>
    </dgm:pt>
    <dgm:pt modelId="{8DE98384-DC4C-48D6-8DD2-13141F33831C}" type="parTrans" cxnId="{A2D0E34C-AB75-4F40-B2F8-644B92374A4A}">
      <dgm:prSet/>
      <dgm:spPr/>
    </dgm:pt>
    <dgm:pt modelId="{AA64539E-1D5F-46E5-A51D-54CEDC013177}" type="sibTrans" cxnId="{A2D0E34C-AB75-4F40-B2F8-644B92374A4A}">
      <dgm:prSet/>
      <dgm:spPr/>
    </dgm:pt>
    <dgm:pt modelId="{64C7BA0A-763C-4CAD-AAB2-A201907846EC}" type="pres">
      <dgm:prSet presAssocID="{159B76B7-C503-438B-B6FD-9E4A1EE088C5}" presName="cycle" presStyleCnt="0">
        <dgm:presLayoutVars>
          <dgm:dir/>
          <dgm:resizeHandles val="exact"/>
        </dgm:presLayoutVars>
      </dgm:prSet>
      <dgm:spPr/>
    </dgm:pt>
    <dgm:pt modelId="{F1C82AF7-46D0-439B-9729-4D1F8AAB7176}" type="pres">
      <dgm:prSet presAssocID="{B824748C-07EA-456F-9E1C-1A1CD331528F}" presName="dummy" presStyleCnt="0"/>
      <dgm:spPr/>
    </dgm:pt>
    <dgm:pt modelId="{27048C70-B909-418A-91BB-E228DE1841A1}" type="pres">
      <dgm:prSet presAssocID="{B824748C-07EA-456F-9E1C-1A1CD331528F}" presName="node" presStyleLbl="revTx" presStyleIdx="0" presStyleCnt="5">
        <dgm:presLayoutVars>
          <dgm:bulletEnabled val="1"/>
        </dgm:presLayoutVars>
      </dgm:prSet>
      <dgm:spPr/>
    </dgm:pt>
    <dgm:pt modelId="{AED08777-0B77-43D2-8552-3FF5DFE6FF9B}" type="pres">
      <dgm:prSet presAssocID="{B6C9E669-A978-442E-81C0-96D9EAD50A74}" presName="sibTrans" presStyleLbl="node1" presStyleIdx="0" presStyleCnt="5"/>
      <dgm:spPr/>
    </dgm:pt>
    <dgm:pt modelId="{5A07DC32-B9E1-41AB-BB91-A6E62B7AE396}" type="pres">
      <dgm:prSet presAssocID="{2E9E2DBF-95D0-468E-BB94-F339FE3EF1AE}" presName="dummy" presStyleCnt="0"/>
      <dgm:spPr/>
    </dgm:pt>
    <dgm:pt modelId="{97CA5605-6CA4-43C2-8653-6DEEAE7AB6CA}" type="pres">
      <dgm:prSet presAssocID="{2E9E2DBF-95D0-468E-BB94-F339FE3EF1AE}" presName="node" presStyleLbl="revTx" presStyleIdx="1" presStyleCnt="5">
        <dgm:presLayoutVars>
          <dgm:bulletEnabled val="1"/>
        </dgm:presLayoutVars>
      </dgm:prSet>
      <dgm:spPr/>
    </dgm:pt>
    <dgm:pt modelId="{1AA5869F-EBCF-43BD-864A-C5F818007AAE}" type="pres">
      <dgm:prSet presAssocID="{6BED3A5B-CC84-4F36-851C-01FA860E64DB}" presName="sibTrans" presStyleLbl="node1" presStyleIdx="1" presStyleCnt="5"/>
      <dgm:spPr/>
    </dgm:pt>
    <dgm:pt modelId="{2B98D9B6-7862-4C98-9A28-11A581CB2A05}" type="pres">
      <dgm:prSet presAssocID="{73C1B696-3F7B-44D2-BCD0-537A092FFBB9}" presName="dummy" presStyleCnt="0"/>
      <dgm:spPr/>
    </dgm:pt>
    <dgm:pt modelId="{5740A2F3-822F-446C-8615-5E498F83102E}" type="pres">
      <dgm:prSet presAssocID="{73C1B696-3F7B-44D2-BCD0-537A092FFBB9}" presName="node" presStyleLbl="revTx" presStyleIdx="2" presStyleCnt="5">
        <dgm:presLayoutVars>
          <dgm:bulletEnabled val="1"/>
        </dgm:presLayoutVars>
      </dgm:prSet>
      <dgm:spPr/>
    </dgm:pt>
    <dgm:pt modelId="{1FFEFFAF-09BD-465A-8CE5-C06CD868A63C}" type="pres">
      <dgm:prSet presAssocID="{B2B330BE-6B2B-4A08-A76B-EF4C8363582C}" presName="sibTrans" presStyleLbl="node1" presStyleIdx="2" presStyleCnt="5"/>
      <dgm:spPr/>
    </dgm:pt>
    <dgm:pt modelId="{D8A50522-BF7A-4FE4-B07A-9140CCB7A59E}" type="pres">
      <dgm:prSet presAssocID="{70C3F710-3E0E-408C-9DF9-8432AD9993E2}" presName="dummy" presStyleCnt="0"/>
      <dgm:spPr/>
    </dgm:pt>
    <dgm:pt modelId="{FEEF9207-9DA6-469F-85D3-C5D7FC36E429}" type="pres">
      <dgm:prSet presAssocID="{70C3F710-3E0E-408C-9DF9-8432AD9993E2}" presName="node" presStyleLbl="revTx" presStyleIdx="3" presStyleCnt="5">
        <dgm:presLayoutVars>
          <dgm:bulletEnabled val="1"/>
        </dgm:presLayoutVars>
      </dgm:prSet>
      <dgm:spPr/>
    </dgm:pt>
    <dgm:pt modelId="{06A2AB4B-BD2A-4D06-9248-EAB606AA542D}" type="pres">
      <dgm:prSet presAssocID="{DB99740D-3BE0-4F90-BA86-283E2DEE0619}" presName="sibTrans" presStyleLbl="node1" presStyleIdx="3" presStyleCnt="5"/>
      <dgm:spPr/>
    </dgm:pt>
    <dgm:pt modelId="{180DC33E-779F-4EF4-9238-CF9CCB895213}" type="pres">
      <dgm:prSet presAssocID="{9B992AA8-BA8E-4E5B-89FF-631A42CE7268}" presName="dummy" presStyleCnt="0"/>
      <dgm:spPr/>
    </dgm:pt>
    <dgm:pt modelId="{6CA6ADBF-BE40-48AB-AC6A-E642B57CA841}" type="pres">
      <dgm:prSet presAssocID="{9B992AA8-BA8E-4E5B-89FF-631A42CE7268}" presName="node" presStyleLbl="revTx" presStyleIdx="4" presStyleCnt="5">
        <dgm:presLayoutVars>
          <dgm:bulletEnabled val="1"/>
        </dgm:presLayoutVars>
      </dgm:prSet>
      <dgm:spPr/>
    </dgm:pt>
    <dgm:pt modelId="{168A5CFA-9AD3-4E90-8296-9E684B678E89}" type="pres">
      <dgm:prSet presAssocID="{AA64539E-1D5F-46E5-A51D-54CEDC013177}" presName="sibTrans" presStyleLbl="node1" presStyleIdx="4" presStyleCnt="5"/>
      <dgm:spPr/>
    </dgm:pt>
  </dgm:ptLst>
  <dgm:cxnLst>
    <dgm:cxn modelId="{290CC808-3E5F-4FAD-A891-46B7AE4FBEB2}" type="presOf" srcId="{DB99740D-3BE0-4F90-BA86-283E2DEE0619}" destId="{06A2AB4B-BD2A-4D06-9248-EAB606AA542D}" srcOrd="0" destOrd="0" presId="urn:microsoft.com/office/officeart/2005/8/layout/cycle1"/>
    <dgm:cxn modelId="{80E2EC30-9396-43EC-94C7-AE779A50AB63}" type="presOf" srcId="{73C1B696-3F7B-44D2-BCD0-537A092FFBB9}" destId="{5740A2F3-822F-446C-8615-5E498F83102E}" srcOrd="0" destOrd="0" presId="urn:microsoft.com/office/officeart/2005/8/layout/cycle1"/>
    <dgm:cxn modelId="{53AB4634-6EA0-4698-BA19-1CB763D6BB02}" srcId="{159B76B7-C503-438B-B6FD-9E4A1EE088C5}" destId="{2E9E2DBF-95D0-468E-BB94-F339FE3EF1AE}" srcOrd="1" destOrd="0" parTransId="{F3E54EBE-9A0C-48DA-B63F-8004E26958FD}" sibTransId="{6BED3A5B-CC84-4F36-851C-01FA860E64DB}"/>
    <dgm:cxn modelId="{04363A38-BB1D-4AB3-B720-222A10DC92F5}" type="presOf" srcId="{2E9E2DBF-95D0-468E-BB94-F339FE3EF1AE}" destId="{97CA5605-6CA4-43C2-8653-6DEEAE7AB6CA}" srcOrd="0" destOrd="0" presId="urn:microsoft.com/office/officeart/2005/8/layout/cycle1"/>
    <dgm:cxn modelId="{7C0AD867-D6A7-4973-A310-84F44061BD99}" srcId="{159B76B7-C503-438B-B6FD-9E4A1EE088C5}" destId="{B824748C-07EA-456F-9E1C-1A1CD331528F}" srcOrd="0" destOrd="0" parTransId="{B27F3880-0BAA-4A7B-86E4-D92A6CEF61C2}" sibTransId="{B6C9E669-A978-442E-81C0-96D9EAD50A74}"/>
    <dgm:cxn modelId="{A2D0E34C-AB75-4F40-B2F8-644B92374A4A}" srcId="{159B76B7-C503-438B-B6FD-9E4A1EE088C5}" destId="{9B992AA8-BA8E-4E5B-89FF-631A42CE7268}" srcOrd="4" destOrd="0" parTransId="{8DE98384-DC4C-48D6-8DD2-13141F33831C}" sibTransId="{AA64539E-1D5F-46E5-A51D-54CEDC013177}"/>
    <dgm:cxn modelId="{16086951-E9C5-40F7-A1D9-395D83C6C786}" type="presOf" srcId="{AA64539E-1D5F-46E5-A51D-54CEDC013177}" destId="{168A5CFA-9AD3-4E90-8296-9E684B678E89}" srcOrd="0" destOrd="0" presId="urn:microsoft.com/office/officeart/2005/8/layout/cycle1"/>
    <dgm:cxn modelId="{0D783580-A885-4840-B1AE-39A38359A98F}" type="presOf" srcId="{B824748C-07EA-456F-9E1C-1A1CD331528F}" destId="{27048C70-B909-418A-91BB-E228DE1841A1}" srcOrd="0" destOrd="0" presId="urn:microsoft.com/office/officeart/2005/8/layout/cycle1"/>
    <dgm:cxn modelId="{B97D4983-2CF8-4E3E-85DD-86DFD76B0FB0}" type="presOf" srcId="{70C3F710-3E0E-408C-9DF9-8432AD9993E2}" destId="{FEEF9207-9DA6-469F-85D3-C5D7FC36E429}" srcOrd="0" destOrd="0" presId="urn:microsoft.com/office/officeart/2005/8/layout/cycle1"/>
    <dgm:cxn modelId="{F07DE490-0545-434F-B06B-3E97564A2F5B}" type="presOf" srcId="{159B76B7-C503-438B-B6FD-9E4A1EE088C5}" destId="{64C7BA0A-763C-4CAD-AAB2-A201907846EC}" srcOrd="0" destOrd="0" presId="urn:microsoft.com/office/officeart/2005/8/layout/cycle1"/>
    <dgm:cxn modelId="{70476EAB-6AB1-4F43-80CB-712365AF1C2E}" srcId="{159B76B7-C503-438B-B6FD-9E4A1EE088C5}" destId="{70C3F710-3E0E-408C-9DF9-8432AD9993E2}" srcOrd="3" destOrd="0" parTransId="{6508EB5D-B10A-40AC-8FCE-D2199404F6BD}" sibTransId="{DB99740D-3BE0-4F90-BA86-283E2DEE0619}"/>
    <dgm:cxn modelId="{18B5F1C1-24E5-4079-8DCC-C300904B4526}" type="presOf" srcId="{9B992AA8-BA8E-4E5B-89FF-631A42CE7268}" destId="{6CA6ADBF-BE40-48AB-AC6A-E642B57CA841}" srcOrd="0" destOrd="0" presId="urn:microsoft.com/office/officeart/2005/8/layout/cycle1"/>
    <dgm:cxn modelId="{98F6D1C8-4864-45FA-A40C-24202C6E08F8}" type="presOf" srcId="{B2B330BE-6B2B-4A08-A76B-EF4C8363582C}" destId="{1FFEFFAF-09BD-465A-8CE5-C06CD868A63C}" srcOrd="0" destOrd="0" presId="urn:microsoft.com/office/officeart/2005/8/layout/cycle1"/>
    <dgm:cxn modelId="{E0E309D0-36A4-417E-824D-D127F8044586}" type="presOf" srcId="{B6C9E669-A978-442E-81C0-96D9EAD50A74}" destId="{AED08777-0B77-43D2-8552-3FF5DFE6FF9B}" srcOrd="0" destOrd="0" presId="urn:microsoft.com/office/officeart/2005/8/layout/cycle1"/>
    <dgm:cxn modelId="{E0107CD0-F7D1-4F20-9069-0798C8C2EAE0}" type="presOf" srcId="{6BED3A5B-CC84-4F36-851C-01FA860E64DB}" destId="{1AA5869F-EBCF-43BD-864A-C5F818007AAE}" srcOrd="0" destOrd="0" presId="urn:microsoft.com/office/officeart/2005/8/layout/cycle1"/>
    <dgm:cxn modelId="{E6F9F6EF-AC11-4B36-A6DE-7CB209DBB179}" srcId="{159B76B7-C503-438B-B6FD-9E4A1EE088C5}" destId="{73C1B696-3F7B-44D2-BCD0-537A092FFBB9}" srcOrd="2" destOrd="0" parTransId="{915FDC69-65C9-4C1B-BF06-1216C929A0DC}" sibTransId="{B2B330BE-6B2B-4A08-A76B-EF4C8363582C}"/>
    <dgm:cxn modelId="{B1A05AA4-F8EC-48B6-BAF2-507D20DE7BD3}" type="presParOf" srcId="{64C7BA0A-763C-4CAD-AAB2-A201907846EC}" destId="{F1C82AF7-46D0-439B-9729-4D1F8AAB7176}" srcOrd="0" destOrd="0" presId="urn:microsoft.com/office/officeart/2005/8/layout/cycle1"/>
    <dgm:cxn modelId="{A746F2A7-E5B5-4F93-96F5-9DB3382959F0}" type="presParOf" srcId="{64C7BA0A-763C-4CAD-AAB2-A201907846EC}" destId="{27048C70-B909-418A-91BB-E228DE1841A1}" srcOrd="1" destOrd="0" presId="urn:microsoft.com/office/officeart/2005/8/layout/cycle1"/>
    <dgm:cxn modelId="{1FA17FD3-EB49-4F7A-A72E-488A06E2A061}" type="presParOf" srcId="{64C7BA0A-763C-4CAD-AAB2-A201907846EC}" destId="{AED08777-0B77-43D2-8552-3FF5DFE6FF9B}" srcOrd="2" destOrd="0" presId="urn:microsoft.com/office/officeart/2005/8/layout/cycle1"/>
    <dgm:cxn modelId="{A677BA77-0FCC-4094-91BE-5F7B3DD21975}" type="presParOf" srcId="{64C7BA0A-763C-4CAD-AAB2-A201907846EC}" destId="{5A07DC32-B9E1-41AB-BB91-A6E62B7AE396}" srcOrd="3" destOrd="0" presId="urn:microsoft.com/office/officeart/2005/8/layout/cycle1"/>
    <dgm:cxn modelId="{20CA771D-279F-426F-8525-876A634775C3}" type="presParOf" srcId="{64C7BA0A-763C-4CAD-AAB2-A201907846EC}" destId="{97CA5605-6CA4-43C2-8653-6DEEAE7AB6CA}" srcOrd="4" destOrd="0" presId="urn:microsoft.com/office/officeart/2005/8/layout/cycle1"/>
    <dgm:cxn modelId="{F01564E8-61A5-48DD-9B96-23988E5E4E85}" type="presParOf" srcId="{64C7BA0A-763C-4CAD-AAB2-A201907846EC}" destId="{1AA5869F-EBCF-43BD-864A-C5F818007AAE}" srcOrd="5" destOrd="0" presId="urn:microsoft.com/office/officeart/2005/8/layout/cycle1"/>
    <dgm:cxn modelId="{F103CA1E-F7D1-4643-95A8-B0EEB1A78660}" type="presParOf" srcId="{64C7BA0A-763C-4CAD-AAB2-A201907846EC}" destId="{2B98D9B6-7862-4C98-9A28-11A581CB2A05}" srcOrd="6" destOrd="0" presId="urn:microsoft.com/office/officeart/2005/8/layout/cycle1"/>
    <dgm:cxn modelId="{2FEE93D4-DCBB-4AAA-B3F2-9F72462CB33E}" type="presParOf" srcId="{64C7BA0A-763C-4CAD-AAB2-A201907846EC}" destId="{5740A2F3-822F-446C-8615-5E498F83102E}" srcOrd="7" destOrd="0" presId="urn:microsoft.com/office/officeart/2005/8/layout/cycle1"/>
    <dgm:cxn modelId="{9FCD949B-8A99-430F-B317-266F1814E292}" type="presParOf" srcId="{64C7BA0A-763C-4CAD-AAB2-A201907846EC}" destId="{1FFEFFAF-09BD-465A-8CE5-C06CD868A63C}" srcOrd="8" destOrd="0" presId="urn:microsoft.com/office/officeart/2005/8/layout/cycle1"/>
    <dgm:cxn modelId="{BD0D8063-0690-4F12-8657-5F1A338C3E18}" type="presParOf" srcId="{64C7BA0A-763C-4CAD-AAB2-A201907846EC}" destId="{D8A50522-BF7A-4FE4-B07A-9140CCB7A59E}" srcOrd="9" destOrd="0" presId="urn:microsoft.com/office/officeart/2005/8/layout/cycle1"/>
    <dgm:cxn modelId="{82D7E578-B002-4062-B51B-9F5425A80927}" type="presParOf" srcId="{64C7BA0A-763C-4CAD-AAB2-A201907846EC}" destId="{FEEF9207-9DA6-469F-85D3-C5D7FC36E429}" srcOrd="10" destOrd="0" presId="urn:microsoft.com/office/officeart/2005/8/layout/cycle1"/>
    <dgm:cxn modelId="{3D7103DB-1047-4E9E-8EC5-79BC2EC1DCD0}" type="presParOf" srcId="{64C7BA0A-763C-4CAD-AAB2-A201907846EC}" destId="{06A2AB4B-BD2A-4D06-9248-EAB606AA542D}" srcOrd="11" destOrd="0" presId="urn:microsoft.com/office/officeart/2005/8/layout/cycle1"/>
    <dgm:cxn modelId="{3F4E97CD-7C31-4A96-8C41-3375622FC064}" type="presParOf" srcId="{64C7BA0A-763C-4CAD-AAB2-A201907846EC}" destId="{180DC33E-779F-4EF4-9238-CF9CCB895213}" srcOrd="12" destOrd="0" presId="urn:microsoft.com/office/officeart/2005/8/layout/cycle1"/>
    <dgm:cxn modelId="{D29ABDB7-C516-4FD0-9950-9A56BA0244CA}" type="presParOf" srcId="{64C7BA0A-763C-4CAD-AAB2-A201907846EC}" destId="{6CA6ADBF-BE40-48AB-AC6A-E642B57CA841}" srcOrd="13" destOrd="0" presId="urn:microsoft.com/office/officeart/2005/8/layout/cycle1"/>
    <dgm:cxn modelId="{E31A90CF-AE86-4270-8AE6-66F4DA82C5C5}" type="presParOf" srcId="{64C7BA0A-763C-4CAD-AAB2-A201907846EC}" destId="{168A5CFA-9AD3-4E90-8296-9E684B678E89}"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03ED1-1406-4421-93CC-B185C755533E}">
      <dsp:nvSpPr>
        <dsp:cNvPr id="0" name=""/>
        <dsp:cNvSpPr/>
      </dsp:nvSpPr>
      <dsp:spPr>
        <a:xfrm>
          <a:off x="0" y="3106992"/>
          <a:ext cx="11270224" cy="0"/>
        </a:xfrm>
        <a:prstGeom prst="line">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A91734D2-B609-4BDD-BDF7-3622F306A5D2}">
      <dsp:nvSpPr>
        <dsp:cNvPr id="0" name=""/>
        <dsp:cNvSpPr/>
      </dsp:nvSpPr>
      <dsp:spPr>
        <a:xfrm>
          <a:off x="113087" y="3336909"/>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GB" sz="2400" kern="1200">
              <a:latin typeface="Trebuchet MS" panose="020B0603020202020204"/>
            </a:rPr>
            <a:t>October</a:t>
          </a:r>
          <a:endParaRPr lang="en-GB" sz="2400" kern="1200"/>
        </a:p>
      </dsp:txBody>
      <dsp:txXfrm>
        <a:off x="113087" y="3336909"/>
        <a:ext cx="1593239" cy="702180"/>
      </dsp:txXfrm>
    </dsp:sp>
    <dsp:sp modelId="{D8D323E0-D468-408B-B9B0-ACB21D6D8C41}">
      <dsp:nvSpPr>
        <dsp:cNvPr id="0" name=""/>
        <dsp:cNvSpPr/>
      </dsp:nvSpPr>
      <dsp:spPr>
        <a:xfrm>
          <a:off x="4457" y="866850"/>
          <a:ext cx="1810499" cy="1059484"/>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GB" sz="2000" kern="1200">
              <a:latin typeface="Trebuchet MS" panose="020B0603020202020204"/>
            </a:rPr>
            <a:t>SLT Interviews</a:t>
          </a:r>
          <a:endParaRPr lang="en-GB" sz="2000" kern="1200"/>
        </a:p>
      </dsp:txBody>
      <dsp:txXfrm>
        <a:off x="56177" y="918570"/>
        <a:ext cx="1707059" cy="956044"/>
      </dsp:txXfrm>
    </dsp:sp>
    <dsp:sp modelId="{E01A79BA-3094-41B8-8732-FEAE7E3A8FC2}">
      <dsp:nvSpPr>
        <dsp:cNvPr id="0" name=""/>
        <dsp:cNvSpPr/>
      </dsp:nvSpPr>
      <dsp:spPr>
        <a:xfrm>
          <a:off x="909707" y="1926335"/>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8323027-A466-4995-B25A-730F54812A3E}">
      <dsp:nvSpPr>
        <dsp:cNvPr id="0" name=""/>
        <dsp:cNvSpPr/>
      </dsp:nvSpPr>
      <dsp:spPr>
        <a:xfrm>
          <a:off x="1163177" y="2174894"/>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November 9th</a:t>
          </a:r>
          <a:endParaRPr lang="en-GB" sz="2400" b="1" kern="1200"/>
        </a:p>
      </dsp:txBody>
      <dsp:txXfrm>
        <a:off x="1163177" y="2174894"/>
        <a:ext cx="1593239" cy="702180"/>
      </dsp:txXfrm>
    </dsp:sp>
    <dsp:sp modelId="{96DD3821-13CB-4FD6-AD90-0BB3B750D5EA}">
      <dsp:nvSpPr>
        <dsp:cNvPr id="0" name=""/>
        <dsp:cNvSpPr/>
      </dsp:nvSpPr>
      <dsp:spPr>
        <a:xfrm>
          <a:off x="863102"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83EC8F-2F4A-4832-9BA6-C36E0195C40A}">
      <dsp:nvSpPr>
        <dsp:cNvPr id="0" name=""/>
        <dsp:cNvSpPr/>
      </dsp:nvSpPr>
      <dsp:spPr>
        <a:xfrm>
          <a:off x="1054547" y="4287649"/>
          <a:ext cx="1810499" cy="1291246"/>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GB" sz="2000" b="0" kern="1200">
              <a:latin typeface="Trebuchet MS" panose="020B0603020202020204"/>
            </a:rPr>
            <a:t>Mocks (most subjects)</a:t>
          </a:r>
          <a:endParaRPr lang="en-GB" sz="2000" b="0" kern="1200"/>
        </a:p>
      </dsp:txBody>
      <dsp:txXfrm>
        <a:off x="1117580" y="4350682"/>
        <a:ext cx="1684433" cy="1165180"/>
      </dsp:txXfrm>
    </dsp:sp>
    <dsp:sp modelId="{6D66E94B-EDD3-4AF3-9246-4A73B238F354}">
      <dsp:nvSpPr>
        <dsp:cNvPr id="0" name=""/>
        <dsp:cNvSpPr/>
      </dsp:nvSpPr>
      <dsp:spPr>
        <a:xfrm>
          <a:off x="1959797" y="3106992"/>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605B69B-7CF1-403E-B019-5AE4C1E692C2}">
      <dsp:nvSpPr>
        <dsp:cNvPr id="0" name=""/>
        <dsp:cNvSpPr/>
      </dsp:nvSpPr>
      <dsp:spPr>
        <a:xfrm>
          <a:off x="2213267" y="3336909"/>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December 16th</a:t>
          </a:r>
          <a:endParaRPr lang="en-GB" sz="2400" b="1" kern="1200"/>
        </a:p>
      </dsp:txBody>
      <dsp:txXfrm>
        <a:off x="2213267" y="3336909"/>
        <a:ext cx="1593239" cy="702180"/>
      </dsp:txXfrm>
    </dsp:sp>
    <dsp:sp modelId="{CBFC3C67-6AAC-4A2E-8308-2F40871530E6}">
      <dsp:nvSpPr>
        <dsp:cNvPr id="0" name=""/>
        <dsp:cNvSpPr/>
      </dsp:nvSpPr>
      <dsp:spPr>
        <a:xfrm>
          <a:off x="1913192"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ACFD7A-5AE2-49F0-AADD-93ABB2D62506}">
      <dsp:nvSpPr>
        <dsp:cNvPr id="0" name=""/>
        <dsp:cNvSpPr/>
      </dsp:nvSpPr>
      <dsp:spPr>
        <a:xfrm>
          <a:off x="2104637" y="0"/>
          <a:ext cx="1810499" cy="192633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GB" sz="1800" b="0" kern="1200">
              <a:latin typeface="Trebuchet MS" panose="020B0603020202020204"/>
            </a:rPr>
            <a:t>Parent Consultation Evening</a:t>
          </a:r>
        </a:p>
        <a:p>
          <a:pPr marL="0" lvl="0" indent="0" algn="l" defTabSz="800100">
            <a:lnSpc>
              <a:spcPct val="90000"/>
            </a:lnSpc>
            <a:spcBef>
              <a:spcPct val="0"/>
            </a:spcBef>
            <a:spcAft>
              <a:spcPct val="35000"/>
            </a:spcAft>
            <a:buNone/>
          </a:pPr>
          <a:r>
            <a:rPr lang="en-GB" sz="1800" kern="1200">
              <a:latin typeface="Trebuchet MS" panose="020B0603020202020204"/>
            </a:rPr>
            <a:t>Reports</a:t>
          </a:r>
          <a:endParaRPr lang="en-GB" sz="1800" kern="1200"/>
        </a:p>
        <a:p>
          <a:pPr marL="0" lvl="0" indent="0" algn="l" defTabSz="800100">
            <a:lnSpc>
              <a:spcPct val="90000"/>
            </a:lnSpc>
            <a:spcBef>
              <a:spcPct val="0"/>
            </a:spcBef>
            <a:spcAft>
              <a:spcPct val="35000"/>
            </a:spcAft>
            <a:buNone/>
          </a:pPr>
          <a:r>
            <a:rPr lang="en-GB" sz="1800" b="0" kern="1200">
              <a:latin typeface="Calibri"/>
              <a:ea typeface="Calibri"/>
              <a:cs typeface="Calibri"/>
            </a:rPr>
            <a:t>College Applications</a:t>
          </a:r>
          <a:endParaRPr lang="en-GB" sz="1800" b="0" kern="1200">
            <a:latin typeface="Trebuchet MS" panose="020B0603020202020204"/>
          </a:endParaRPr>
        </a:p>
      </dsp:txBody>
      <dsp:txXfrm>
        <a:off x="2193018" y="88381"/>
        <a:ext cx="1633737" cy="1749573"/>
      </dsp:txXfrm>
    </dsp:sp>
    <dsp:sp modelId="{0F771DC9-42AD-4671-B750-C559076403A8}">
      <dsp:nvSpPr>
        <dsp:cNvPr id="0" name=""/>
        <dsp:cNvSpPr/>
      </dsp:nvSpPr>
      <dsp:spPr>
        <a:xfrm>
          <a:off x="3009887" y="1926335"/>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3634BC0-0491-404E-8236-DD30011DF790}">
      <dsp:nvSpPr>
        <dsp:cNvPr id="0" name=""/>
        <dsp:cNvSpPr/>
      </dsp:nvSpPr>
      <dsp:spPr>
        <a:xfrm>
          <a:off x="3263357" y="2174894"/>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January</a:t>
          </a:r>
        </a:p>
      </dsp:txBody>
      <dsp:txXfrm>
        <a:off x="3263357" y="2174894"/>
        <a:ext cx="1593239" cy="702180"/>
      </dsp:txXfrm>
    </dsp:sp>
    <dsp:sp modelId="{6F674440-5782-496F-9FD5-C9520B13A3BD}">
      <dsp:nvSpPr>
        <dsp:cNvPr id="0" name=""/>
        <dsp:cNvSpPr/>
      </dsp:nvSpPr>
      <dsp:spPr>
        <a:xfrm>
          <a:off x="2963282"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E2F554-A46E-4E46-9E2A-926281F58A8D}">
      <dsp:nvSpPr>
        <dsp:cNvPr id="0" name=""/>
        <dsp:cNvSpPr/>
      </dsp:nvSpPr>
      <dsp:spPr>
        <a:xfrm>
          <a:off x="3154727" y="4287649"/>
          <a:ext cx="1810499" cy="1291246"/>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GB" sz="2000" b="0" kern="1200">
              <a:latin typeface="Trebuchet MS" panose="020B0603020202020204"/>
            </a:rPr>
            <a:t>College Applications</a:t>
          </a:r>
        </a:p>
      </dsp:txBody>
      <dsp:txXfrm>
        <a:off x="3217760" y="4350682"/>
        <a:ext cx="1684433" cy="1165180"/>
      </dsp:txXfrm>
    </dsp:sp>
    <dsp:sp modelId="{6B5FF168-328A-4D40-BA79-DDCA21F797AA}">
      <dsp:nvSpPr>
        <dsp:cNvPr id="0" name=""/>
        <dsp:cNvSpPr/>
      </dsp:nvSpPr>
      <dsp:spPr>
        <a:xfrm>
          <a:off x="4059977" y="3106992"/>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1078634-7EE9-4C5C-98D3-67F3B193B940}">
      <dsp:nvSpPr>
        <dsp:cNvPr id="0" name=""/>
        <dsp:cNvSpPr/>
      </dsp:nvSpPr>
      <dsp:spPr>
        <a:xfrm>
          <a:off x="4313447" y="3336909"/>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February</a:t>
          </a:r>
        </a:p>
      </dsp:txBody>
      <dsp:txXfrm>
        <a:off x="4313447" y="3336909"/>
        <a:ext cx="1593239" cy="702180"/>
      </dsp:txXfrm>
    </dsp:sp>
    <dsp:sp modelId="{C7FC6838-8EE9-4864-A2AA-91DD0628BB96}">
      <dsp:nvSpPr>
        <dsp:cNvPr id="0" name=""/>
        <dsp:cNvSpPr/>
      </dsp:nvSpPr>
      <dsp:spPr>
        <a:xfrm>
          <a:off x="4013372"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D6CBA9-5274-4F9A-8554-F269ED470125}">
      <dsp:nvSpPr>
        <dsp:cNvPr id="0" name=""/>
        <dsp:cNvSpPr/>
      </dsp:nvSpPr>
      <dsp:spPr>
        <a:xfrm>
          <a:off x="4204817" y="0"/>
          <a:ext cx="1810499" cy="192633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GB" sz="2000" b="0" kern="1200">
              <a:latin typeface="Trebuchet MS" panose="020B0603020202020204"/>
            </a:rPr>
            <a:t>SLT Interviews</a:t>
          </a:r>
        </a:p>
        <a:p>
          <a:pPr marL="0" lvl="0" indent="0" algn="l" defTabSz="889000">
            <a:lnSpc>
              <a:spcPct val="90000"/>
            </a:lnSpc>
            <a:spcBef>
              <a:spcPct val="0"/>
            </a:spcBef>
            <a:spcAft>
              <a:spcPct val="35000"/>
            </a:spcAft>
            <a:buNone/>
          </a:pPr>
          <a:r>
            <a:rPr lang="en-GB" sz="2000" b="0" kern="1200">
              <a:latin typeface="Trebuchet MS" panose="020B0603020202020204"/>
            </a:rPr>
            <a:t>GCSE PE / Drama Practical</a:t>
          </a:r>
        </a:p>
      </dsp:txBody>
      <dsp:txXfrm>
        <a:off x="4293198" y="88381"/>
        <a:ext cx="1633737" cy="1749573"/>
      </dsp:txXfrm>
    </dsp:sp>
    <dsp:sp modelId="{B2961E1C-6CB8-4716-A12A-B723D636B722}">
      <dsp:nvSpPr>
        <dsp:cNvPr id="0" name=""/>
        <dsp:cNvSpPr/>
      </dsp:nvSpPr>
      <dsp:spPr>
        <a:xfrm>
          <a:off x="5110067" y="1926335"/>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E9FA056-7935-4EA0-879E-36274DC61B5F}">
      <dsp:nvSpPr>
        <dsp:cNvPr id="0" name=""/>
        <dsp:cNvSpPr/>
      </dsp:nvSpPr>
      <dsp:spPr>
        <a:xfrm>
          <a:off x="5363537" y="2174894"/>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March 2nd</a:t>
          </a:r>
        </a:p>
      </dsp:txBody>
      <dsp:txXfrm>
        <a:off x="5363537" y="2174894"/>
        <a:ext cx="1593239" cy="702180"/>
      </dsp:txXfrm>
    </dsp:sp>
    <dsp:sp modelId="{17BB8AFD-2E0F-40D2-A6C9-7B84221EEB91}">
      <dsp:nvSpPr>
        <dsp:cNvPr id="0" name=""/>
        <dsp:cNvSpPr/>
      </dsp:nvSpPr>
      <dsp:spPr>
        <a:xfrm>
          <a:off x="5063462"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CC7983-9A7B-49E5-A38C-FE31360E5512}">
      <dsp:nvSpPr>
        <dsp:cNvPr id="0" name=""/>
        <dsp:cNvSpPr/>
      </dsp:nvSpPr>
      <dsp:spPr>
        <a:xfrm>
          <a:off x="5254907" y="4287649"/>
          <a:ext cx="1810499" cy="192633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GB" sz="2000" b="0" kern="1200">
              <a:latin typeface="Trebuchet MS" panose="020B0603020202020204"/>
            </a:rPr>
            <a:t>Mocks (most subjects </a:t>
          </a:r>
          <a:r>
            <a:rPr lang="en-GB" sz="2000" b="0" kern="1200" err="1">
              <a:latin typeface="Trebuchet MS" panose="020B0603020202020204"/>
            </a:rPr>
            <a:t>incl</a:t>
          </a:r>
          <a:r>
            <a:rPr lang="en-GB" sz="2000" b="0" kern="1200">
              <a:latin typeface="Trebuchet MS" panose="020B0603020202020204"/>
            </a:rPr>
            <a:t> MFL speaking)</a:t>
          </a:r>
          <a:endParaRPr lang="en-GB" sz="2000" b="0" kern="1200"/>
        </a:p>
        <a:p>
          <a:pPr marL="0" lvl="0" indent="0" algn="l" defTabSz="889000">
            <a:lnSpc>
              <a:spcPct val="90000"/>
            </a:lnSpc>
            <a:spcBef>
              <a:spcPct val="0"/>
            </a:spcBef>
            <a:spcAft>
              <a:spcPct val="35000"/>
            </a:spcAft>
            <a:buNone/>
          </a:pPr>
          <a:r>
            <a:rPr lang="en-GB" sz="2000" b="0" kern="1200">
              <a:latin typeface="Trebuchet MS" panose="020B0603020202020204"/>
            </a:rPr>
            <a:t>Reports</a:t>
          </a:r>
        </a:p>
      </dsp:txBody>
      <dsp:txXfrm>
        <a:off x="5343288" y="4376030"/>
        <a:ext cx="1633737" cy="1749573"/>
      </dsp:txXfrm>
    </dsp:sp>
    <dsp:sp modelId="{AFA2E3E2-9271-426B-8841-806457D9C3E0}">
      <dsp:nvSpPr>
        <dsp:cNvPr id="0" name=""/>
        <dsp:cNvSpPr/>
      </dsp:nvSpPr>
      <dsp:spPr>
        <a:xfrm>
          <a:off x="6160156" y="3106992"/>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04C4273-4F3F-4E6D-BA85-6ADD00BED197}">
      <dsp:nvSpPr>
        <dsp:cNvPr id="0" name=""/>
        <dsp:cNvSpPr/>
      </dsp:nvSpPr>
      <dsp:spPr>
        <a:xfrm>
          <a:off x="6413626" y="3336909"/>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April</a:t>
          </a:r>
        </a:p>
      </dsp:txBody>
      <dsp:txXfrm>
        <a:off x="6413626" y="3336909"/>
        <a:ext cx="1593239" cy="702180"/>
      </dsp:txXfrm>
    </dsp:sp>
    <dsp:sp modelId="{B3099C89-16B9-4FBF-B8DF-A2FC95B2D773}">
      <dsp:nvSpPr>
        <dsp:cNvPr id="0" name=""/>
        <dsp:cNvSpPr/>
      </dsp:nvSpPr>
      <dsp:spPr>
        <a:xfrm>
          <a:off x="6113552"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045CFC-0AD7-4A02-8A56-0F325E5834F4}">
      <dsp:nvSpPr>
        <dsp:cNvPr id="0" name=""/>
        <dsp:cNvSpPr/>
      </dsp:nvSpPr>
      <dsp:spPr>
        <a:xfrm>
          <a:off x="6304996" y="0"/>
          <a:ext cx="1810499" cy="192633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GB" sz="2000" b="0" kern="1200">
              <a:latin typeface="Trebuchet MS" panose="020B0603020202020204"/>
            </a:rPr>
            <a:t>MFL Speaking exams</a:t>
          </a:r>
        </a:p>
        <a:p>
          <a:pPr marL="0" lvl="0" indent="0" algn="l" defTabSz="889000">
            <a:lnSpc>
              <a:spcPct val="90000"/>
            </a:lnSpc>
            <a:spcBef>
              <a:spcPct val="0"/>
            </a:spcBef>
            <a:spcAft>
              <a:spcPct val="35000"/>
            </a:spcAft>
            <a:buNone/>
          </a:pPr>
          <a:r>
            <a:rPr lang="en-GB" sz="2000" b="0" kern="1200">
              <a:latin typeface="Trebuchet MS" panose="020B0603020202020204"/>
            </a:rPr>
            <a:t>Music Assessments</a:t>
          </a:r>
        </a:p>
      </dsp:txBody>
      <dsp:txXfrm>
        <a:off x="6393377" y="88381"/>
        <a:ext cx="1633737" cy="1749573"/>
      </dsp:txXfrm>
    </dsp:sp>
    <dsp:sp modelId="{0A1ED7A6-19EC-4773-A881-595F78F98D26}">
      <dsp:nvSpPr>
        <dsp:cNvPr id="0" name=""/>
        <dsp:cNvSpPr/>
      </dsp:nvSpPr>
      <dsp:spPr>
        <a:xfrm>
          <a:off x="7210246" y="1926335"/>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56BE2D0-4ACD-4EC2-99A6-FA6C3FDFA0EB}">
      <dsp:nvSpPr>
        <dsp:cNvPr id="0" name=""/>
        <dsp:cNvSpPr/>
      </dsp:nvSpPr>
      <dsp:spPr>
        <a:xfrm>
          <a:off x="7463716" y="2174894"/>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April/</a:t>
          </a:r>
          <a:r>
            <a:rPr lang="en-GB" sz="2400" b="1" kern="1200">
              <a:solidFill>
                <a:srgbClr val="000000"/>
              </a:solidFill>
              <a:latin typeface="Trebuchet MS"/>
              <a:ea typeface="Calibri"/>
              <a:cs typeface="Calibri"/>
            </a:rPr>
            <a:t>May</a:t>
          </a:r>
          <a:endParaRPr lang="en-US" sz="2400" b="0" kern="1200">
            <a:solidFill>
              <a:srgbClr val="444444"/>
            </a:solidFill>
            <a:latin typeface="Calibri"/>
            <a:ea typeface="Calibri"/>
            <a:cs typeface="Calibri"/>
          </a:endParaRPr>
        </a:p>
      </dsp:txBody>
      <dsp:txXfrm>
        <a:off x="7463716" y="2174894"/>
        <a:ext cx="1593239" cy="702180"/>
      </dsp:txXfrm>
    </dsp:sp>
    <dsp:sp modelId="{0B5FDCF8-F7DB-4908-B3AD-7A9BD99DCF31}">
      <dsp:nvSpPr>
        <dsp:cNvPr id="0" name=""/>
        <dsp:cNvSpPr/>
      </dsp:nvSpPr>
      <dsp:spPr>
        <a:xfrm>
          <a:off x="7163641"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A03C7C-C048-4602-8E2B-F47589DC0ECC}">
      <dsp:nvSpPr>
        <dsp:cNvPr id="0" name=""/>
        <dsp:cNvSpPr/>
      </dsp:nvSpPr>
      <dsp:spPr>
        <a:xfrm>
          <a:off x="7355086" y="4287649"/>
          <a:ext cx="1810499" cy="192633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GB" sz="1800" b="1" kern="1200">
              <a:solidFill>
                <a:srgbClr val="444444"/>
              </a:solidFill>
              <a:latin typeface="Calibri"/>
              <a:ea typeface="Calibri"/>
              <a:cs typeface="Calibri"/>
            </a:rPr>
            <a:t>Morning boosters &amp; pre-exam revision schedule begins</a:t>
          </a:r>
          <a:endParaRPr lang="en-US" sz="1800" b="1" kern="1200">
            <a:solidFill>
              <a:srgbClr val="444444"/>
            </a:solidFill>
            <a:latin typeface="Calibri"/>
            <a:ea typeface="Calibri"/>
            <a:cs typeface="Calibri"/>
          </a:endParaRPr>
        </a:p>
      </dsp:txBody>
      <dsp:txXfrm>
        <a:off x="7443467" y="4376030"/>
        <a:ext cx="1633737" cy="1749573"/>
      </dsp:txXfrm>
    </dsp:sp>
    <dsp:sp modelId="{4D2E4A24-5E82-4048-A2B3-464970CF8FC6}">
      <dsp:nvSpPr>
        <dsp:cNvPr id="0" name=""/>
        <dsp:cNvSpPr/>
      </dsp:nvSpPr>
      <dsp:spPr>
        <a:xfrm>
          <a:off x="8260336" y="3106992"/>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A4CDFE4-2D65-44B5-AA0E-6C3193EA9F6F}">
      <dsp:nvSpPr>
        <dsp:cNvPr id="0" name=""/>
        <dsp:cNvSpPr/>
      </dsp:nvSpPr>
      <dsp:spPr>
        <a:xfrm>
          <a:off x="8513806" y="3336909"/>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GB" sz="2000" b="1" kern="1200">
              <a:latin typeface="Trebuchet MS" panose="020B0603020202020204"/>
            </a:rPr>
            <a:t>May 10th - June 23rd</a:t>
          </a:r>
          <a:endParaRPr lang="en-GB" sz="2000" kern="1200"/>
        </a:p>
      </dsp:txBody>
      <dsp:txXfrm>
        <a:off x="8513806" y="3336909"/>
        <a:ext cx="1593239" cy="702180"/>
      </dsp:txXfrm>
    </dsp:sp>
    <dsp:sp modelId="{3AA9B5FA-938E-4932-93BC-DC900630C61D}">
      <dsp:nvSpPr>
        <dsp:cNvPr id="0" name=""/>
        <dsp:cNvSpPr/>
      </dsp:nvSpPr>
      <dsp:spPr>
        <a:xfrm>
          <a:off x="8213731"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12D9D1-A2D1-4F0B-B7FA-F5299C9E65CA}">
      <dsp:nvSpPr>
        <dsp:cNvPr id="0" name=""/>
        <dsp:cNvSpPr/>
      </dsp:nvSpPr>
      <dsp:spPr>
        <a:xfrm>
          <a:off x="8405176" y="866850"/>
          <a:ext cx="1810499" cy="1059484"/>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rtl="0">
            <a:lnSpc>
              <a:spcPct val="90000"/>
            </a:lnSpc>
            <a:spcBef>
              <a:spcPct val="0"/>
            </a:spcBef>
            <a:spcAft>
              <a:spcPct val="35000"/>
            </a:spcAft>
            <a:buNone/>
          </a:pPr>
          <a:r>
            <a:rPr lang="en-GB" sz="2000" b="0" kern="1200">
              <a:latin typeface="Trebuchet MS" panose="020B0603020202020204"/>
            </a:rPr>
            <a:t>Final Exams</a:t>
          </a:r>
        </a:p>
      </dsp:txBody>
      <dsp:txXfrm>
        <a:off x="8456896" y="918570"/>
        <a:ext cx="1707059" cy="956044"/>
      </dsp:txXfrm>
    </dsp:sp>
    <dsp:sp modelId="{FA5B6681-8747-41EC-8891-082DC2725CBC}">
      <dsp:nvSpPr>
        <dsp:cNvPr id="0" name=""/>
        <dsp:cNvSpPr/>
      </dsp:nvSpPr>
      <dsp:spPr>
        <a:xfrm>
          <a:off x="9310426" y="1926335"/>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B73ADD6-B369-40D6-9862-20251662360C}">
      <dsp:nvSpPr>
        <dsp:cNvPr id="0" name=""/>
        <dsp:cNvSpPr/>
      </dsp:nvSpPr>
      <dsp:spPr>
        <a:xfrm>
          <a:off x="9563896" y="2174894"/>
          <a:ext cx="1593239" cy="702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GB" sz="2400" b="1" kern="1200">
              <a:latin typeface="Trebuchet MS" panose="020B0603020202020204"/>
            </a:rPr>
            <a:t>August 19</a:t>
          </a:r>
          <a:endParaRPr lang="en-GB" sz="1800" b="1" kern="1200">
            <a:latin typeface="Trebuchet MS" panose="020B0603020202020204"/>
          </a:endParaRPr>
        </a:p>
      </dsp:txBody>
      <dsp:txXfrm>
        <a:off x="9563896" y="2174894"/>
        <a:ext cx="1593239" cy="702180"/>
      </dsp:txXfrm>
    </dsp:sp>
    <dsp:sp modelId="{A0F0870F-36A1-4DD5-93F2-FD1738F35DFB}">
      <dsp:nvSpPr>
        <dsp:cNvPr id="0" name=""/>
        <dsp:cNvSpPr/>
      </dsp:nvSpPr>
      <dsp:spPr>
        <a:xfrm>
          <a:off x="9263821"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51864A-C5D6-4208-A78C-5E4140D79998}">
      <dsp:nvSpPr>
        <dsp:cNvPr id="0" name=""/>
        <dsp:cNvSpPr/>
      </dsp:nvSpPr>
      <dsp:spPr>
        <a:xfrm>
          <a:off x="9455266" y="4287649"/>
          <a:ext cx="1810499" cy="1059484"/>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GB" sz="1800" b="1" kern="1200">
              <a:solidFill>
                <a:srgbClr val="444444"/>
              </a:solidFill>
              <a:latin typeface="Calibri"/>
              <a:ea typeface="Calibri"/>
              <a:cs typeface="Calibri"/>
            </a:rPr>
            <a:t>Results Day</a:t>
          </a:r>
        </a:p>
      </dsp:txBody>
      <dsp:txXfrm>
        <a:off x="9506986" y="4339369"/>
        <a:ext cx="1707059" cy="956044"/>
      </dsp:txXfrm>
    </dsp:sp>
    <dsp:sp modelId="{CB2AC944-59D7-406D-9CF0-79829DE0A219}">
      <dsp:nvSpPr>
        <dsp:cNvPr id="0" name=""/>
        <dsp:cNvSpPr/>
      </dsp:nvSpPr>
      <dsp:spPr>
        <a:xfrm>
          <a:off x="10360516" y="3106992"/>
          <a:ext cx="0" cy="118065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37F0A80-DB06-46A5-99F5-35FEEAB31348}">
      <dsp:nvSpPr>
        <dsp:cNvPr id="0" name=""/>
        <dsp:cNvSpPr/>
      </dsp:nvSpPr>
      <dsp:spPr>
        <a:xfrm>
          <a:off x="10313911" y="3060387"/>
          <a:ext cx="93209" cy="93209"/>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48C70-B909-418A-91BB-E228DE1841A1}">
      <dsp:nvSpPr>
        <dsp:cNvPr id="0" name=""/>
        <dsp:cNvSpPr/>
      </dsp:nvSpPr>
      <dsp:spPr>
        <a:xfrm>
          <a:off x="5144094" y="40276"/>
          <a:ext cx="1385414" cy="1385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a:ea typeface="Calibri"/>
              <a:cs typeface="Calibri"/>
            </a:rPr>
            <a:t>Model essay provided, alongside an exam style question</a:t>
          </a:r>
        </a:p>
      </dsp:txBody>
      <dsp:txXfrm>
        <a:off x="5144094" y="40276"/>
        <a:ext cx="1385414" cy="1385414"/>
      </dsp:txXfrm>
    </dsp:sp>
    <dsp:sp modelId="{AED08777-0B77-43D2-8552-3FF5DFE6FF9B}">
      <dsp:nvSpPr>
        <dsp:cNvPr id="0" name=""/>
        <dsp:cNvSpPr/>
      </dsp:nvSpPr>
      <dsp:spPr>
        <a:xfrm>
          <a:off x="1885357" y="227"/>
          <a:ext cx="5193989" cy="5193989"/>
        </a:xfrm>
        <a:prstGeom prst="circularArrow">
          <a:avLst>
            <a:gd name="adj1" fmla="val 5201"/>
            <a:gd name="adj2" fmla="val 335997"/>
            <a:gd name="adj3" fmla="val 21292898"/>
            <a:gd name="adj4" fmla="val 19766540"/>
            <a:gd name="adj5" fmla="val 6068"/>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7CA5605-6CA4-43C2-8653-6DEEAE7AB6CA}">
      <dsp:nvSpPr>
        <dsp:cNvPr id="0" name=""/>
        <dsp:cNvSpPr/>
      </dsp:nvSpPr>
      <dsp:spPr>
        <a:xfrm>
          <a:off x="5981189" y="2616591"/>
          <a:ext cx="1385414" cy="1385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a:ea typeface="Calibri"/>
              <a:cs typeface="Calibri"/>
            </a:rPr>
            <a:t>Students spend over a week learning from the model, and planning the exam style question</a:t>
          </a:r>
        </a:p>
      </dsp:txBody>
      <dsp:txXfrm>
        <a:off x="5981189" y="2616591"/>
        <a:ext cx="1385414" cy="1385414"/>
      </dsp:txXfrm>
    </dsp:sp>
    <dsp:sp modelId="{1AA5869F-EBCF-43BD-864A-C5F818007AAE}">
      <dsp:nvSpPr>
        <dsp:cNvPr id="0" name=""/>
        <dsp:cNvSpPr/>
      </dsp:nvSpPr>
      <dsp:spPr>
        <a:xfrm>
          <a:off x="1885357" y="227"/>
          <a:ext cx="5193989" cy="5193989"/>
        </a:xfrm>
        <a:prstGeom prst="circularArrow">
          <a:avLst>
            <a:gd name="adj1" fmla="val 5201"/>
            <a:gd name="adj2" fmla="val 335997"/>
            <a:gd name="adj3" fmla="val 4014342"/>
            <a:gd name="adj4" fmla="val 2253759"/>
            <a:gd name="adj5" fmla="val 6068"/>
          </a:avLst>
        </a:prstGeom>
        <a:gradFill rotWithShape="0">
          <a:gsLst>
            <a:gs pos="0">
              <a:schemeClr val="accent3">
                <a:hueOff val="0"/>
                <a:satOff val="0"/>
                <a:lumOff val="0"/>
                <a:alphaOff val="0"/>
                <a:tint val="65000"/>
                <a:lumMod val="110000"/>
              </a:schemeClr>
            </a:gs>
            <a:gs pos="88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740A2F3-822F-446C-8615-5E498F83102E}">
      <dsp:nvSpPr>
        <dsp:cNvPr id="0" name=""/>
        <dsp:cNvSpPr/>
      </dsp:nvSpPr>
      <dsp:spPr>
        <a:xfrm>
          <a:off x="3789645" y="4208841"/>
          <a:ext cx="1385414" cy="1385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Calibri"/>
              <a:cs typeface="Calibri"/>
            </a:rPr>
            <a:t>Tues Week A – students come into class and write the essay in test conditions</a:t>
          </a:r>
        </a:p>
      </dsp:txBody>
      <dsp:txXfrm>
        <a:off x="3789645" y="4208841"/>
        <a:ext cx="1385414" cy="1385414"/>
      </dsp:txXfrm>
    </dsp:sp>
    <dsp:sp modelId="{1FFEFFAF-09BD-465A-8CE5-C06CD868A63C}">
      <dsp:nvSpPr>
        <dsp:cNvPr id="0" name=""/>
        <dsp:cNvSpPr/>
      </dsp:nvSpPr>
      <dsp:spPr>
        <a:xfrm>
          <a:off x="1885357" y="227"/>
          <a:ext cx="5193989" cy="5193989"/>
        </a:xfrm>
        <a:prstGeom prst="circularArrow">
          <a:avLst>
            <a:gd name="adj1" fmla="val 5201"/>
            <a:gd name="adj2" fmla="val 335997"/>
            <a:gd name="adj3" fmla="val 8210243"/>
            <a:gd name="adj4" fmla="val 6449661"/>
            <a:gd name="adj5" fmla="val 6068"/>
          </a:avLst>
        </a:prstGeom>
        <a:gradFill rotWithShape="0">
          <a:gsLst>
            <a:gs pos="0">
              <a:schemeClr val="accent4">
                <a:hueOff val="0"/>
                <a:satOff val="0"/>
                <a:lumOff val="0"/>
                <a:alphaOff val="0"/>
                <a:tint val="65000"/>
                <a:lumMod val="110000"/>
              </a:schemeClr>
            </a:gs>
            <a:gs pos="88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EEF9207-9DA6-469F-85D3-C5D7FC36E429}">
      <dsp:nvSpPr>
        <dsp:cNvPr id="0" name=""/>
        <dsp:cNvSpPr/>
      </dsp:nvSpPr>
      <dsp:spPr>
        <a:xfrm>
          <a:off x="1598100" y="2616591"/>
          <a:ext cx="1385414" cy="1385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Calibri"/>
              <a:cs typeface="Calibri"/>
            </a:rPr>
            <a:t>Teachers mark, rank and create whole class feedback sheets</a:t>
          </a:r>
        </a:p>
      </dsp:txBody>
      <dsp:txXfrm>
        <a:off x="1598100" y="2616591"/>
        <a:ext cx="1385414" cy="1385414"/>
      </dsp:txXfrm>
    </dsp:sp>
    <dsp:sp modelId="{06A2AB4B-BD2A-4D06-9248-EAB606AA542D}">
      <dsp:nvSpPr>
        <dsp:cNvPr id="0" name=""/>
        <dsp:cNvSpPr/>
      </dsp:nvSpPr>
      <dsp:spPr>
        <a:xfrm>
          <a:off x="1885357" y="227"/>
          <a:ext cx="5193989" cy="5193989"/>
        </a:xfrm>
        <a:prstGeom prst="circularArrow">
          <a:avLst>
            <a:gd name="adj1" fmla="val 5201"/>
            <a:gd name="adj2" fmla="val 335997"/>
            <a:gd name="adj3" fmla="val 12297463"/>
            <a:gd name="adj4" fmla="val 10771104"/>
            <a:gd name="adj5" fmla="val 6068"/>
          </a:avLst>
        </a:prstGeom>
        <a:gradFill rotWithShape="0">
          <a:gsLst>
            <a:gs pos="0">
              <a:schemeClr val="accent5">
                <a:hueOff val="0"/>
                <a:satOff val="0"/>
                <a:lumOff val="0"/>
                <a:alphaOff val="0"/>
                <a:tint val="65000"/>
                <a:lumMod val="110000"/>
              </a:schemeClr>
            </a:gs>
            <a:gs pos="88000">
              <a:schemeClr val="accent5">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CA6ADBF-BE40-48AB-AC6A-E642B57CA841}">
      <dsp:nvSpPr>
        <dsp:cNvPr id="0" name=""/>
        <dsp:cNvSpPr/>
      </dsp:nvSpPr>
      <dsp:spPr>
        <a:xfrm>
          <a:off x="2435196" y="40276"/>
          <a:ext cx="1385414" cy="1385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Calibri"/>
              <a:cs typeface="Calibri"/>
            </a:rPr>
            <a:t>An hour feedback lesson takes place before the end of the week</a:t>
          </a:r>
        </a:p>
      </dsp:txBody>
      <dsp:txXfrm>
        <a:off x="2435196" y="40276"/>
        <a:ext cx="1385414" cy="1385414"/>
      </dsp:txXfrm>
    </dsp:sp>
    <dsp:sp modelId="{168A5CFA-9AD3-4E90-8296-9E684B678E89}">
      <dsp:nvSpPr>
        <dsp:cNvPr id="0" name=""/>
        <dsp:cNvSpPr/>
      </dsp:nvSpPr>
      <dsp:spPr>
        <a:xfrm>
          <a:off x="1885357" y="227"/>
          <a:ext cx="5193989" cy="5193989"/>
        </a:xfrm>
        <a:prstGeom prst="circularArrow">
          <a:avLst>
            <a:gd name="adj1" fmla="val 5201"/>
            <a:gd name="adj2" fmla="val 335997"/>
            <a:gd name="adj3" fmla="val 16865332"/>
            <a:gd name="adj4" fmla="val 15198671"/>
            <a:gd name="adj5" fmla="val 6068"/>
          </a:avLst>
        </a:prstGeom>
        <a:gradFill rotWithShape="0">
          <a:gsLst>
            <a:gs pos="0">
              <a:schemeClr val="accent6">
                <a:hueOff val="0"/>
                <a:satOff val="0"/>
                <a:lumOff val="0"/>
                <a:alphaOff val="0"/>
                <a:tint val="65000"/>
                <a:lumMod val="110000"/>
              </a:schemeClr>
            </a:gs>
            <a:gs pos="88000">
              <a:schemeClr val="accent6">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3A6A1-3907-4B08-A48D-72F0B523BBD7}" type="datetimeFigureOut">
              <a:t>9/25/2026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B2B02-1509-4445-A01F-F590B68B1639}" type="slidenum">
              <a:t>‹#›</a:t>
            </a:fld>
            <a:endParaRPr lang="en-GB"/>
          </a:p>
        </p:txBody>
      </p:sp>
    </p:spTree>
    <p:extLst>
      <p:ext uri="{BB962C8B-B14F-4D97-AF65-F5344CB8AC3E}">
        <p14:creationId xmlns:p14="http://schemas.microsoft.com/office/powerpoint/2010/main" val="43347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46102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863061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3663556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725C89-F9D4-47A4-BC56-F9DBEEF2FC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1847688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725C89-F9D4-47A4-BC56-F9DBEEF2FC62}"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3499422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1725C89-F9D4-47A4-BC56-F9DBEEF2FC62}"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3751551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725C89-F9D4-47A4-BC56-F9DBEEF2FC62}"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4101301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725C89-F9D4-47A4-BC56-F9DBEEF2FC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1168021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1725C89-F9D4-47A4-BC56-F9DBEEF2FC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2454127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1057989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589739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4245245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00031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2768648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2411893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725C89-F9D4-47A4-BC56-F9DBEEF2FC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2F9A13C-6881-47A7-830A-8976C91974E6}" type="slidenum">
              <a:rPr lang="en-GB" smtClean="0"/>
              <a:t>‹#›</a:t>
            </a:fld>
            <a:endParaRPr lang="en-GB"/>
          </a:p>
        </p:txBody>
      </p:sp>
    </p:spTree>
    <p:extLst>
      <p:ext uri="{BB962C8B-B14F-4D97-AF65-F5344CB8AC3E}">
        <p14:creationId xmlns:p14="http://schemas.microsoft.com/office/powerpoint/2010/main" val="2361521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1725C89-F9D4-47A4-BC56-F9DBEEF2FC62}" type="datetimeFigureOut">
              <a:rPr lang="en-GB" smtClean="0"/>
              <a:t>25/09/2026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2F9A13C-6881-47A7-830A-8976C91974E6}" type="slidenum">
              <a:rPr lang="en-GB" smtClean="0"/>
              <a:t>‹#›</a:t>
            </a:fld>
            <a:endParaRPr lang="en-GB"/>
          </a:p>
        </p:txBody>
      </p:sp>
    </p:spTree>
    <p:extLst>
      <p:ext uri="{BB962C8B-B14F-4D97-AF65-F5344CB8AC3E}">
        <p14:creationId xmlns:p14="http://schemas.microsoft.com/office/powerpoint/2010/main" val="39580920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tiff"/></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7.xml"/><Relationship Id="rId4" Type="http://schemas.openxmlformats.org/officeDocument/2006/relationships/image" Target="../media/image19.tiff"/></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7.xml"/><Relationship Id="rId6" Type="http://schemas.openxmlformats.org/officeDocument/2006/relationships/image" Target="../media/image24.tiff"/><Relationship Id="rId5" Type="http://schemas.openxmlformats.org/officeDocument/2006/relationships/image" Target="../media/image23.tiff"/><Relationship Id="rId4" Type="http://schemas.openxmlformats.org/officeDocument/2006/relationships/image" Target="../media/image22.tiff"/></Relationships>
</file>

<file path=ppt/slides/_rels/slide13.xml.rels><?xml version="1.0" encoding="UTF-8" standalone="yes"?>
<Relationships xmlns="http://schemas.openxmlformats.org/package/2006/relationships"><Relationship Id="rId3" Type="http://schemas.openxmlformats.org/officeDocument/2006/relationships/hyperlink" Target="https://www.dcea.org.uk/parent-information/our-curriculum/subjects/english/" TargetMode="External"/><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https://www.briym.co.uk/parent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png"/><Relationship Id="rId7"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2AB5D-CCFD-4C49-803C-6553FCCF0562}"/>
              </a:ext>
            </a:extLst>
          </p:cNvPr>
          <p:cNvSpPr>
            <a:spLocks noGrp="1"/>
          </p:cNvSpPr>
          <p:nvPr>
            <p:ph type="ctrTitle"/>
          </p:nvPr>
        </p:nvSpPr>
        <p:spPr>
          <a:xfrm>
            <a:off x="5480576" y="835017"/>
            <a:ext cx="3793426" cy="3215820"/>
          </a:xfrm>
        </p:spPr>
        <p:txBody>
          <a:bodyPr>
            <a:normAutofit/>
          </a:bodyPr>
          <a:lstStyle/>
          <a:p>
            <a:pPr algn="ctr">
              <a:lnSpc>
                <a:spcPct val="90000"/>
              </a:lnSpc>
            </a:pPr>
            <a:r>
              <a:rPr lang="en-US" dirty="0"/>
              <a:t>Year 11 </a:t>
            </a:r>
            <a:br>
              <a:rPr lang="en-US" dirty="0"/>
            </a:br>
            <a:r>
              <a:rPr lang="en-US" dirty="0"/>
              <a:t>Key to Success evening</a:t>
            </a:r>
            <a:endParaRPr lang="en-GB" dirty="0"/>
          </a:p>
        </p:txBody>
      </p:sp>
      <p:sp>
        <p:nvSpPr>
          <p:cNvPr id="3" name="Subtitle 2">
            <a:extLst>
              <a:ext uri="{FF2B5EF4-FFF2-40B4-BE49-F238E27FC236}">
                <a16:creationId xmlns:a16="http://schemas.microsoft.com/office/drawing/2014/main" id="{280D2DEE-ADAA-48EB-88E9-D9D50906F804}"/>
              </a:ext>
            </a:extLst>
          </p:cNvPr>
          <p:cNvSpPr>
            <a:spLocks noGrp="1"/>
          </p:cNvSpPr>
          <p:nvPr>
            <p:ph type="subTitle" idx="1"/>
          </p:nvPr>
        </p:nvSpPr>
        <p:spPr>
          <a:xfrm>
            <a:off x="6094409" y="4050833"/>
            <a:ext cx="3179593" cy="1990529"/>
          </a:xfrm>
        </p:spPr>
        <p:txBody>
          <a:bodyPr>
            <a:normAutofit/>
          </a:bodyPr>
          <a:lstStyle/>
          <a:p>
            <a:r>
              <a:rPr lang="en-US"/>
              <a:t>Today’s aim is to provide information to allow you to best support your child through their final GCSE year. </a:t>
            </a:r>
            <a:endParaRPr lang="en-GB"/>
          </a:p>
        </p:txBody>
      </p:sp>
      <p:pic>
        <p:nvPicPr>
          <p:cNvPr id="6" name="Picture 5" descr="A logo for a company&#10;&#10;AI-generated content may be incorrect.">
            <a:extLst>
              <a:ext uri="{FF2B5EF4-FFF2-40B4-BE49-F238E27FC236}">
                <a16:creationId xmlns:a16="http://schemas.microsoft.com/office/drawing/2014/main" id="{C03C93B1-9889-A371-DFC7-05A59003E87F}"/>
              </a:ext>
            </a:extLst>
          </p:cNvPr>
          <p:cNvPicPr>
            <a:picLocks noChangeAspect="1"/>
          </p:cNvPicPr>
          <p:nvPr/>
        </p:nvPicPr>
        <p:blipFill>
          <a:blip r:embed="rId2"/>
          <a:stretch>
            <a:fillRect/>
          </a:stretch>
        </p:blipFill>
        <p:spPr>
          <a:xfrm>
            <a:off x="9804940" y="5788015"/>
            <a:ext cx="2203510" cy="982242"/>
          </a:xfrm>
          <a:prstGeom prst="rect">
            <a:avLst/>
          </a:prstGeom>
        </p:spPr>
      </p:pic>
      <p:pic>
        <p:nvPicPr>
          <p:cNvPr id="5" name="Picture 4" descr="A logo for a company&#10;&#10;AI-generated content may be incorrect.">
            <a:extLst>
              <a:ext uri="{FF2B5EF4-FFF2-40B4-BE49-F238E27FC236}">
                <a16:creationId xmlns:a16="http://schemas.microsoft.com/office/drawing/2014/main" id="{9BA1DB63-B5BC-D962-1282-527D4A49BCFD}"/>
              </a:ext>
            </a:extLst>
          </p:cNvPr>
          <p:cNvPicPr>
            <a:picLocks noChangeAspect="1"/>
          </p:cNvPicPr>
          <p:nvPr/>
        </p:nvPicPr>
        <p:blipFill>
          <a:blip r:embed="rId3"/>
          <a:stretch>
            <a:fillRect/>
          </a:stretch>
        </p:blipFill>
        <p:spPr>
          <a:xfrm>
            <a:off x="10115782" y="331357"/>
            <a:ext cx="1911371" cy="1381422"/>
          </a:xfrm>
          <a:prstGeom prst="rect">
            <a:avLst/>
          </a:prstGeom>
        </p:spPr>
      </p:pic>
      <p:pic>
        <p:nvPicPr>
          <p:cNvPr id="4" name="Picture 3">
            <a:extLst>
              <a:ext uri="{FF2B5EF4-FFF2-40B4-BE49-F238E27FC236}">
                <a16:creationId xmlns:a16="http://schemas.microsoft.com/office/drawing/2014/main" id="{C87439AF-A810-6AB6-653B-74C461B4C44F}"/>
              </a:ext>
            </a:extLst>
          </p:cNvPr>
          <p:cNvPicPr>
            <a:picLocks noChangeAspect="1"/>
          </p:cNvPicPr>
          <p:nvPr/>
        </p:nvPicPr>
        <p:blipFill>
          <a:blip r:embed="rId4"/>
          <a:stretch>
            <a:fillRect/>
          </a:stretch>
        </p:blipFill>
        <p:spPr>
          <a:xfrm>
            <a:off x="1229254" y="1121303"/>
            <a:ext cx="3626909" cy="3726392"/>
          </a:xfrm>
          <a:prstGeom prst="rect">
            <a:avLst/>
          </a:prstGeom>
        </p:spPr>
      </p:pic>
    </p:spTree>
    <p:extLst>
      <p:ext uri="{BB962C8B-B14F-4D97-AF65-F5344CB8AC3E}">
        <p14:creationId xmlns:p14="http://schemas.microsoft.com/office/powerpoint/2010/main" val="74580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A57CA-674F-0D7A-852E-1B8B09B66D5A}"/>
              </a:ext>
            </a:extLst>
          </p:cNvPr>
          <p:cNvSpPr>
            <a:spLocks noGrp="1"/>
          </p:cNvSpPr>
          <p:nvPr>
            <p:ph type="title"/>
          </p:nvPr>
        </p:nvSpPr>
        <p:spPr>
          <a:xfrm>
            <a:off x="315872" y="121138"/>
            <a:ext cx="8831129" cy="1320800"/>
          </a:xfrm>
        </p:spPr>
        <p:txBody>
          <a:bodyPr>
            <a:normAutofit fontScale="90000"/>
          </a:bodyPr>
          <a:lstStyle/>
          <a:p>
            <a:pPr algn="ctr"/>
            <a:r>
              <a:rPr lang="en-US" sz="6000" dirty="0"/>
              <a:t>Outstanding</a:t>
            </a:r>
            <a:r>
              <a:rPr lang="en-US" sz="4400" dirty="0"/>
              <a:t> </a:t>
            </a:r>
            <a:r>
              <a:rPr lang="en-US" sz="6000" dirty="0"/>
              <a:t>academic achievement</a:t>
            </a:r>
          </a:p>
        </p:txBody>
      </p:sp>
      <p:sp>
        <p:nvSpPr>
          <p:cNvPr id="6" name="Content Placeholder 5">
            <a:extLst>
              <a:ext uri="{FF2B5EF4-FFF2-40B4-BE49-F238E27FC236}">
                <a16:creationId xmlns:a16="http://schemas.microsoft.com/office/drawing/2014/main" id="{EC17483C-36C2-D2F0-DAE4-FBE1CFEE4FE7}"/>
              </a:ext>
            </a:extLst>
          </p:cNvPr>
          <p:cNvSpPr>
            <a:spLocks noGrp="1"/>
          </p:cNvSpPr>
          <p:nvPr>
            <p:ph idx="1"/>
          </p:nvPr>
        </p:nvSpPr>
        <p:spPr>
          <a:xfrm>
            <a:off x="677334" y="2082970"/>
            <a:ext cx="8596668" cy="4355049"/>
          </a:xfrm>
        </p:spPr>
        <p:txBody>
          <a:bodyPr vert="horz" lIns="91440" tIns="45720" rIns="91440" bIns="45720" rtlCol="0" anchor="t">
            <a:normAutofit/>
          </a:bodyPr>
          <a:lstStyle/>
          <a:p>
            <a:r>
              <a:rPr lang="en-US" sz="2000" dirty="0"/>
              <a:t>72% grade 4+ in English and </a:t>
            </a:r>
            <a:r>
              <a:rPr lang="en-US" sz="2000" dirty="0" err="1"/>
              <a:t>Maths</a:t>
            </a:r>
            <a:r>
              <a:rPr lang="en-US" sz="2000" dirty="0"/>
              <a:t> (compared with 61.3% Swindon average and 65% nationally)</a:t>
            </a:r>
          </a:p>
          <a:p>
            <a:r>
              <a:rPr lang="en-US" sz="2000" dirty="0"/>
              <a:t>48% grade 5+ in English and </a:t>
            </a:r>
            <a:r>
              <a:rPr lang="en-US" sz="2000" dirty="0" err="1"/>
              <a:t>Maths</a:t>
            </a:r>
            <a:r>
              <a:rPr lang="en-US" sz="2000" dirty="0"/>
              <a:t> (compared with 45% nationally)</a:t>
            </a:r>
          </a:p>
          <a:p>
            <a:r>
              <a:rPr lang="en-US" sz="2000" dirty="0"/>
              <a:t>Exceptionally strong Science outcomes 80% grade 4+.</a:t>
            </a:r>
          </a:p>
          <a:p>
            <a:r>
              <a:rPr lang="en-US" sz="2000" dirty="0"/>
              <a:t>A8 (achievement across 8 best subjects) of 46.95, nearly a point higher than national averages (46)</a:t>
            </a:r>
          </a:p>
          <a:p>
            <a:endParaRPr lang="en-US" sz="2000"/>
          </a:p>
          <a:p>
            <a:pPr>
              <a:buNone/>
            </a:pPr>
            <a:r>
              <a:rPr lang="en-US" sz="2000" i="1" dirty="0">
                <a:solidFill>
                  <a:schemeClr val="accent1">
                    <a:lumMod val="60000"/>
                    <a:lumOff val="40000"/>
                  </a:schemeClr>
                </a:solidFill>
                <a:latin typeface="Segoe UI"/>
                <a:cs typeface="Segoe UI"/>
              </a:rPr>
              <a:t>These results reflect the hard work, ambition and resilience of our students, supported by dedicated staff and families.</a:t>
            </a:r>
            <a:endParaRPr lang="en-US" sz="2000" i="1" dirty="0">
              <a:solidFill>
                <a:schemeClr val="accent1">
                  <a:lumMod val="60000"/>
                  <a:lumOff val="40000"/>
                </a:schemeClr>
              </a:solidFill>
            </a:endParaRPr>
          </a:p>
          <a:p>
            <a:pPr marL="0" indent="0">
              <a:buNone/>
            </a:pPr>
            <a:endParaRPr lang="en-US" sz="2000"/>
          </a:p>
        </p:txBody>
      </p:sp>
    </p:spTree>
    <p:extLst>
      <p:ext uri="{BB962C8B-B14F-4D97-AF65-F5344CB8AC3E}">
        <p14:creationId xmlns:p14="http://schemas.microsoft.com/office/powerpoint/2010/main" val="317110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6" name="Rectangle: Rounded Corners 8465">
            <a:extLst>
              <a:ext uri="{FF2B5EF4-FFF2-40B4-BE49-F238E27FC236}">
                <a16:creationId xmlns:a16="http://schemas.microsoft.com/office/drawing/2014/main" id="{9F7C4F50-BEC2-1F17-4982-5B6BE13DC7F4}"/>
              </a:ext>
            </a:extLst>
          </p:cNvPr>
          <p:cNvSpPr/>
          <p:nvPr/>
        </p:nvSpPr>
        <p:spPr>
          <a:xfrm>
            <a:off x="276392" y="263638"/>
            <a:ext cx="11719057" cy="642506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88A99A3-3FBB-BE15-2ADE-3A4262995BFA}"/>
              </a:ext>
            </a:extLst>
          </p:cNvPr>
          <p:cNvSpPr>
            <a:spLocks noGrp="1"/>
          </p:cNvSpPr>
          <p:nvPr>
            <p:ph type="title"/>
          </p:nvPr>
        </p:nvSpPr>
        <p:spPr>
          <a:xfrm>
            <a:off x="726496" y="609600"/>
            <a:ext cx="8596668" cy="1320800"/>
          </a:xfrm>
        </p:spPr>
        <p:txBody>
          <a:bodyPr/>
          <a:lstStyle/>
          <a:p>
            <a:r>
              <a:rPr lang="en-GB"/>
              <a:t>Timeline</a:t>
            </a:r>
          </a:p>
        </p:txBody>
      </p:sp>
      <p:graphicFrame>
        <p:nvGraphicFramePr>
          <p:cNvPr id="17" name="Diagram 16">
            <a:extLst>
              <a:ext uri="{FF2B5EF4-FFF2-40B4-BE49-F238E27FC236}">
                <a16:creationId xmlns:a16="http://schemas.microsoft.com/office/drawing/2014/main" id="{5F110835-2A98-1494-21A4-6214D5E29878}"/>
              </a:ext>
            </a:extLst>
          </p:cNvPr>
          <p:cNvGraphicFramePr/>
          <p:nvPr>
            <p:extLst>
              <p:ext uri="{D42A27DB-BD31-4B8C-83A1-F6EECF244321}">
                <p14:modId xmlns:p14="http://schemas.microsoft.com/office/powerpoint/2010/main" val="383671299"/>
              </p:ext>
            </p:extLst>
          </p:nvPr>
        </p:nvGraphicFramePr>
        <p:xfrm>
          <a:off x="604757" y="479613"/>
          <a:ext cx="11270224" cy="6213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6208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1073B3-8A23-E471-410C-5F4AEC4165AA}"/>
            </a:ext>
          </a:extLst>
        </p:cNvPr>
        <p:cNvGrpSpPr/>
        <p:nvPr/>
      </p:nvGrpSpPr>
      <p:grpSpPr>
        <a:xfrm>
          <a:off x="0" y="0"/>
          <a:ext cx="0" cy="0"/>
          <a:chOff x="0" y="0"/>
          <a:chExt cx="0" cy="0"/>
        </a:xfrm>
      </p:grpSpPr>
      <p:pic>
        <p:nvPicPr>
          <p:cNvPr id="6" name="Picture 5" descr="A logo for a company&#10;&#10;AI-generated content may be incorrect.">
            <a:extLst>
              <a:ext uri="{FF2B5EF4-FFF2-40B4-BE49-F238E27FC236}">
                <a16:creationId xmlns:a16="http://schemas.microsoft.com/office/drawing/2014/main" id="{38357F23-6FD6-A767-1E18-37BD19179630}"/>
              </a:ext>
            </a:extLst>
          </p:cNvPr>
          <p:cNvPicPr>
            <a:picLocks noChangeAspect="1"/>
          </p:cNvPicPr>
          <p:nvPr/>
        </p:nvPicPr>
        <p:blipFill>
          <a:blip r:embed="rId2"/>
          <a:stretch>
            <a:fillRect/>
          </a:stretch>
        </p:blipFill>
        <p:spPr>
          <a:xfrm>
            <a:off x="9899566" y="117840"/>
            <a:ext cx="2160555" cy="990335"/>
          </a:xfrm>
          <a:prstGeom prst="rect">
            <a:avLst/>
          </a:prstGeom>
        </p:spPr>
      </p:pic>
      <p:pic>
        <p:nvPicPr>
          <p:cNvPr id="5" name="Picture 4" descr="A logo for a company&#10;&#10;AI-generated content may be incorrect.">
            <a:extLst>
              <a:ext uri="{FF2B5EF4-FFF2-40B4-BE49-F238E27FC236}">
                <a16:creationId xmlns:a16="http://schemas.microsoft.com/office/drawing/2014/main" id="{A5142271-5D49-7CD2-F44B-A57F954674FE}"/>
              </a:ext>
            </a:extLst>
          </p:cNvPr>
          <p:cNvPicPr>
            <a:picLocks noChangeAspect="1"/>
          </p:cNvPicPr>
          <p:nvPr/>
        </p:nvPicPr>
        <p:blipFill>
          <a:blip r:embed="rId3"/>
          <a:stretch>
            <a:fillRect/>
          </a:stretch>
        </p:blipFill>
        <p:spPr>
          <a:xfrm>
            <a:off x="9965125" y="5247626"/>
            <a:ext cx="2030901" cy="1432471"/>
          </a:xfrm>
          <a:prstGeom prst="rect">
            <a:avLst/>
          </a:prstGeom>
        </p:spPr>
      </p:pic>
      <p:sp>
        <p:nvSpPr>
          <p:cNvPr id="4" name="TextBox 3">
            <a:extLst>
              <a:ext uri="{FF2B5EF4-FFF2-40B4-BE49-F238E27FC236}">
                <a16:creationId xmlns:a16="http://schemas.microsoft.com/office/drawing/2014/main" id="{69F4FD65-8AD4-5C14-5A93-371AA0CAA749}"/>
              </a:ext>
            </a:extLst>
          </p:cNvPr>
          <p:cNvSpPr txBox="1"/>
          <p:nvPr/>
        </p:nvSpPr>
        <p:spPr>
          <a:xfrm>
            <a:off x="1026459" y="275665"/>
            <a:ext cx="8032376"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u="sng">
                <a:solidFill>
                  <a:srgbClr val="004070"/>
                </a:solidFill>
                <a:latin typeface="Calibri Light"/>
              </a:rPr>
              <a:t>KS4 – prepare for a Three Way Effort </a:t>
            </a:r>
            <a:r>
              <a:rPr lang="en-GB" sz="3600">
                <a:latin typeface="Calibri Light"/>
                <a:ea typeface="Calibri Light"/>
                <a:cs typeface="Calibri Light"/>
              </a:rPr>
              <a:t>​</a:t>
            </a:r>
            <a:br>
              <a:rPr lang="en-GB" sz="3600">
                <a:latin typeface="Calibri Light"/>
                <a:ea typeface="Calibri Light"/>
                <a:cs typeface="Calibri Light"/>
              </a:rPr>
            </a:br>
            <a:r>
              <a:rPr lang="en-GB" sz="3600">
                <a:latin typeface="Calibri Light"/>
                <a:ea typeface="Calibri Light"/>
                <a:cs typeface="Calibri Light"/>
              </a:rPr>
              <a:t>​</a:t>
            </a:r>
            <a:br>
              <a:rPr lang="en-GB" sz="3600">
                <a:latin typeface="Calibri Light"/>
                <a:ea typeface="Calibri Light"/>
                <a:cs typeface="Calibri Light"/>
              </a:rPr>
            </a:br>
            <a:r>
              <a:rPr lang="en-GB" sz="3600">
                <a:latin typeface="Calibri Light"/>
                <a:ea typeface="Calibri Light"/>
                <a:cs typeface="Calibri Light"/>
              </a:rPr>
              <a:t>​</a:t>
            </a:r>
            <a:br>
              <a:rPr lang="en-GB" sz="3600">
                <a:latin typeface="Calibri Light"/>
                <a:ea typeface="Calibri Light"/>
                <a:cs typeface="Calibri Light"/>
              </a:rPr>
            </a:br>
            <a:r>
              <a:rPr lang="en-GB" sz="4000">
                <a:latin typeface="Calibri Light"/>
                <a:ea typeface="Calibri Light"/>
                <a:cs typeface="Calibri Light"/>
              </a:rPr>
              <a:t>​</a:t>
            </a:r>
            <a:br>
              <a:rPr lang="en-GB" sz="4000">
                <a:latin typeface="Calibri Light"/>
                <a:ea typeface="Calibri Light"/>
                <a:cs typeface="Calibri Light"/>
              </a:rPr>
            </a:br>
            <a:r>
              <a:rPr lang="en-GB" sz="4000">
                <a:latin typeface="Calibri Light"/>
                <a:ea typeface="Calibri Light"/>
                <a:cs typeface="Calibri Light"/>
              </a:rPr>
              <a:t>​</a:t>
            </a:r>
            <a:endParaRPr lang="en-GB"/>
          </a:p>
        </p:txBody>
      </p:sp>
      <p:pic>
        <p:nvPicPr>
          <p:cNvPr id="11" name="Picture 10" descr="The Triangle - Student, Teacher, Home">
            <a:extLst>
              <a:ext uri="{FF2B5EF4-FFF2-40B4-BE49-F238E27FC236}">
                <a16:creationId xmlns:a16="http://schemas.microsoft.com/office/drawing/2014/main" id="{A2CF5823-DDC7-E8B8-9407-5D2B008DF8BE}"/>
              </a:ext>
            </a:extLst>
          </p:cNvPr>
          <p:cNvPicPr>
            <a:picLocks noChangeAspect="1"/>
          </p:cNvPicPr>
          <p:nvPr/>
        </p:nvPicPr>
        <p:blipFill>
          <a:blip r:embed="rId4"/>
          <a:stretch>
            <a:fillRect/>
          </a:stretch>
        </p:blipFill>
        <p:spPr>
          <a:xfrm>
            <a:off x="1556497" y="1506631"/>
            <a:ext cx="6972300" cy="3486150"/>
          </a:xfrm>
          <a:prstGeom prst="rect">
            <a:avLst/>
          </a:prstGeom>
        </p:spPr>
      </p:pic>
      <p:sp>
        <p:nvSpPr>
          <p:cNvPr id="12" name="TextBox 10">
            <a:extLst>
              <a:ext uri="{FF2B5EF4-FFF2-40B4-BE49-F238E27FC236}">
                <a16:creationId xmlns:a16="http://schemas.microsoft.com/office/drawing/2014/main" id="{CEED4721-0A2B-4354-BB4D-49557F0FBC92}"/>
              </a:ext>
            </a:extLst>
          </p:cNvPr>
          <p:cNvSpPr txBox="1"/>
          <p:nvPr/>
        </p:nvSpPr>
        <p:spPr>
          <a:xfrm>
            <a:off x="441394" y="5429940"/>
            <a:ext cx="8784741"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400" b="1">
                <a:solidFill>
                  <a:srgbClr val="0070C0"/>
                </a:solidFill>
              </a:rPr>
              <a:t>Departing Year 11 pupils within the TPAT schools rated </a:t>
            </a:r>
            <a:r>
              <a:rPr lang="en-GB" sz="2400" b="1" u="sng">
                <a:solidFill>
                  <a:srgbClr val="FF0000"/>
                </a:solidFill>
              </a:rPr>
              <a:t>support from home </a:t>
            </a:r>
            <a:r>
              <a:rPr lang="en-GB" sz="2400" b="1">
                <a:solidFill>
                  <a:srgbClr val="0070C0"/>
                </a:solidFill>
              </a:rPr>
              <a:t>the </a:t>
            </a:r>
            <a:r>
              <a:rPr lang="en-GB" sz="2400" b="1" u="sng">
                <a:solidFill>
                  <a:srgbClr val="FF0000"/>
                </a:solidFill>
              </a:rPr>
              <a:t>top factor </a:t>
            </a:r>
            <a:r>
              <a:rPr lang="en-GB" sz="2400" b="1">
                <a:solidFill>
                  <a:srgbClr val="0070C0"/>
                </a:solidFill>
              </a:rPr>
              <a:t>in their success at KS4</a:t>
            </a:r>
          </a:p>
        </p:txBody>
      </p:sp>
    </p:spTree>
    <p:extLst>
      <p:ext uri="{BB962C8B-B14F-4D97-AF65-F5344CB8AC3E}">
        <p14:creationId xmlns:p14="http://schemas.microsoft.com/office/powerpoint/2010/main" val="1730886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a:spLocks noGrp="1"/>
          </p:cNvSpPr>
          <p:nvPr>
            <p:ph type="title"/>
          </p:nvPr>
        </p:nvSpPr>
        <p:spPr/>
        <p:txBody>
          <a:bodyPr>
            <a:normAutofit/>
          </a:bodyPr>
          <a:lstStyle/>
          <a:p>
            <a:r>
              <a:rPr lang="en-US" sz="4400"/>
              <a:t>Core Subject Information</a:t>
            </a:r>
            <a:endParaRPr lang="en-GB" sz="4400"/>
          </a:p>
        </p:txBody>
      </p:sp>
      <p:sp>
        <p:nvSpPr>
          <p:cNvPr id="3" name="Content Placeholder 2">
            <a:extLst>
              <a:ext uri="{FF2B5EF4-FFF2-40B4-BE49-F238E27FC236}">
                <a16:creationId xmlns:a16="http://schemas.microsoft.com/office/drawing/2014/main" id="{57F58CDC-304E-4F4F-B284-687A923750E6}"/>
              </a:ext>
            </a:extLst>
          </p:cNvPr>
          <p:cNvSpPr>
            <a:spLocks noGrp="1"/>
          </p:cNvSpPr>
          <p:nvPr>
            <p:ph idx="1"/>
          </p:nvPr>
        </p:nvSpPr>
        <p:spPr>
          <a:xfrm>
            <a:off x="677334" y="1810481"/>
            <a:ext cx="8596668" cy="4663649"/>
          </a:xfrm>
        </p:spPr>
        <p:txBody>
          <a:bodyPr vert="horz" lIns="91440" tIns="45720" rIns="91440" bIns="45720" rtlCol="0" anchor="t">
            <a:normAutofit/>
          </a:bodyPr>
          <a:lstStyle/>
          <a:p>
            <a:r>
              <a:rPr lang="en-GB" sz="2400"/>
              <a:t>All students will sit examinations in Maths, English, Science and RE.  They will also sit their relevant exams for options subjects.</a:t>
            </a:r>
          </a:p>
          <a:p>
            <a:r>
              <a:rPr lang="en-GB" sz="2400"/>
              <a:t>Grade 4 is considered a 'standard pass' and grade 5 is considered a 'good pass’.  </a:t>
            </a:r>
          </a:p>
          <a:p>
            <a:r>
              <a:rPr lang="en-GB" sz="2400"/>
              <a:t>Students who fail to achieve a grade 4 in Maths and English will be required to resit the qualifications next year in their post-16 provision.  </a:t>
            </a:r>
          </a:p>
          <a:p>
            <a:r>
              <a:rPr lang="en-GB" sz="2400"/>
              <a:t>Make sure to check entry requirements for post-16 courses with providers. </a:t>
            </a:r>
            <a:r>
              <a:rPr lang="en-GB"/>
              <a:t> </a:t>
            </a:r>
          </a:p>
        </p:txBody>
      </p:sp>
      <p:pic>
        <p:nvPicPr>
          <p:cNvPr id="5" name="Picture 4" descr="A logo for a company&#10;&#10;AI-generated content may be incorrect.">
            <a:extLst>
              <a:ext uri="{FF2B5EF4-FFF2-40B4-BE49-F238E27FC236}">
                <a16:creationId xmlns:a16="http://schemas.microsoft.com/office/drawing/2014/main" id="{E8962CC3-814D-1873-742B-406D4D020305}"/>
              </a:ext>
            </a:extLst>
          </p:cNvPr>
          <p:cNvPicPr>
            <a:picLocks noChangeAspect="1"/>
          </p:cNvPicPr>
          <p:nvPr/>
        </p:nvPicPr>
        <p:blipFill>
          <a:blip r:embed="rId2"/>
          <a:stretch>
            <a:fillRect/>
          </a:stretch>
        </p:blipFill>
        <p:spPr>
          <a:xfrm>
            <a:off x="10067655" y="173869"/>
            <a:ext cx="1947643" cy="867070"/>
          </a:xfrm>
          <a:prstGeom prst="rect">
            <a:avLst/>
          </a:prstGeom>
        </p:spPr>
      </p:pic>
      <p:pic>
        <p:nvPicPr>
          <p:cNvPr id="7" name="Picture 6" descr="A logo for a company&#10;&#10;AI-generated content may be incorrect.">
            <a:extLst>
              <a:ext uri="{FF2B5EF4-FFF2-40B4-BE49-F238E27FC236}">
                <a16:creationId xmlns:a16="http://schemas.microsoft.com/office/drawing/2014/main" id="{25EA990C-9B5C-E86A-A7FC-0D4844C35C09}"/>
              </a:ext>
            </a:extLst>
          </p:cNvPr>
          <p:cNvPicPr>
            <a:picLocks noChangeAspect="1"/>
          </p:cNvPicPr>
          <p:nvPr/>
        </p:nvPicPr>
        <p:blipFill>
          <a:blip r:embed="rId3"/>
          <a:stretch>
            <a:fillRect/>
          </a:stretch>
        </p:blipFill>
        <p:spPr>
          <a:xfrm>
            <a:off x="9976331" y="5180391"/>
            <a:ext cx="2120548" cy="1555735"/>
          </a:xfrm>
          <a:prstGeom prst="rect">
            <a:avLst/>
          </a:prstGeom>
        </p:spPr>
      </p:pic>
    </p:spTree>
    <p:extLst>
      <p:ext uri="{BB962C8B-B14F-4D97-AF65-F5344CB8AC3E}">
        <p14:creationId xmlns:p14="http://schemas.microsoft.com/office/powerpoint/2010/main" val="198754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a:spLocks noGrp="1"/>
          </p:cNvSpPr>
          <p:nvPr>
            <p:ph type="title"/>
          </p:nvPr>
        </p:nvSpPr>
        <p:spPr/>
        <p:txBody>
          <a:bodyPr/>
          <a:lstStyle/>
          <a:p>
            <a:r>
              <a:rPr lang="en-US"/>
              <a:t>Core Subject Information - Maths</a:t>
            </a:r>
            <a:endParaRPr lang="en-GB"/>
          </a:p>
        </p:txBody>
      </p:sp>
      <p:pic>
        <p:nvPicPr>
          <p:cNvPr id="4" name="Picture 3"/>
          <p:cNvPicPr>
            <a:picLocks noChangeAspect="1"/>
          </p:cNvPicPr>
          <p:nvPr/>
        </p:nvPicPr>
        <p:blipFill>
          <a:blip r:embed="rId2"/>
          <a:stretch>
            <a:fillRect/>
          </a:stretch>
        </p:blipFill>
        <p:spPr>
          <a:xfrm>
            <a:off x="489992" y="1620378"/>
            <a:ext cx="8164016" cy="4440589"/>
          </a:xfrm>
          <a:prstGeom prst="rect">
            <a:avLst/>
          </a:prstGeom>
        </p:spPr>
      </p:pic>
      <p:pic>
        <p:nvPicPr>
          <p:cNvPr id="5" name="Picture 4"/>
          <p:cNvPicPr>
            <a:picLocks noChangeAspect="1"/>
          </p:cNvPicPr>
          <p:nvPr/>
        </p:nvPicPr>
        <p:blipFill rotWithShape="1">
          <a:blip r:embed="rId3"/>
          <a:srcRect b="41728"/>
          <a:stretch/>
        </p:blipFill>
        <p:spPr>
          <a:xfrm>
            <a:off x="8984758" y="342150"/>
            <a:ext cx="2880320" cy="534899"/>
          </a:xfrm>
          <a:prstGeom prst="rect">
            <a:avLst/>
          </a:prstGeom>
        </p:spPr>
      </p:pic>
      <p:sp>
        <p:nvSpPr>
          <p:cNvPr id="3" name="Rectangle 2"/>
          <p:cNvSpPr/>
          <p:nvPr/>
        </p:nvSpPr>
        <p:spPr>
          <a:xfrm>
            <a:off x="677334" y="2480153"/>
            <a:ext cx="1314304" cy="3507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Grades 1-5</a:t>
            </a:r>
          </a:p>
        </p:txBody>
      </p:sp>
      <p:sp>
        <p:nvSpPr>
          <p:cNvPr id="6" name="Rectangle 5"/>
          <p:cNvSpPr/>
          <p:nvPr/>
        </p:nvSpPr>
        <p:spPr>
          <a:xfrm>
            <a:off x="677334" y="4799556"/>
            <a:ext cx="1314304" cy="3507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Grades 3-9</a:t>
            </a:r>
          </a:p>
        </p:txBody>
      </p:sp>
    </p:spTree>
    <p:extLst>
      <p:ext uri="{BB962C8B-B14F-4D97-AF65-F5344CB8AC3E}">
        <p14:creationId xmlns:p14="http://schemas.microsoft.com/office/powerpoint/2010/main" val="789308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a:spLocks noGrp="1"/>
          </p:cNvSpPr>
          <p:nvPr>
            <p:ph type="title"/>
          </p:nvPr>
        </p:nvSpPr>
        <p:spPr/>
        <p:txBody>
          <a:bodyPr/>
          <a:lstStyle/>
          <a:p>
            <a:r>
              <a:rPr lang="en-US"/>
              <a:t>Core Subject Information - Maths</a:t>
            </a:r>
            <a:endParaRPr lang="en-GB"/>
          </a:p>
        </p:txBody>
      </p:sp>
      <p:pic>
        <p:nvPicPr>
          <p:cNvPr id="5" name="Picture 4"/>
          <p:cNvPicPr>
            <a:picLocks noChangeAspect="1"/>
          </p:cNvPicPr>
          <p:nvPr/>
        </p:nvPicPr>
        <p:blipFill rotWithShape="1">
          <a:blip r:embed="rId2"/>
          <a:srcRect b="41728"/>
          <a:stretch/>
        </p:blipFill>
        <p:spPr>
          <a:xfrm>
            <a:off x="8984758" y="342150"/>
            <a:ext cx="2880320" cy="534899"/>
          </a:xfrm>
          <a:prstGeom prst="rect">
            <a:avLst/>
          </a:prstGeom>
        </p:spPr>
      </p:pic>
      <p:pic>
        <p:nvPicPr>
          <p:cNvPr id="6" name="Picture 8" descr="Table&#10;&#10;Description automatically generated">
            <a:extLst>
              <a:ext uri="{FF2B5EF4-FFF2-40B4-BE49-F238E27FC236}">
                <a16:creationId xmlns:a16="http://schemas.microsoft.com/office/drawing/2014/main" id="{D181ABED-9851-431D-9F5E-8B3950A00155}"/>
              </a:ext>
            </a:extLst>
          </p:cNvPr>
          <p:cNvPicPr>
            <a:picLocks noChangeAspect="1"/>
          </p:cNvPicPr>
          <p:nvPr/>
        </p:nvPicPr>
        <p:blipFill>
          <a:blip r:embed="rId3"/>
          <a:stretch>
            <a:fillRect/>
          </a:stretch>
        </p:blipFill>
        <p:spPr>
          <a:xfrm>
            <a:off x="8186468" y="1433901"/>
            <a:ext cx="3678610" cy="2939662"/>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392662" y="1433901"/>
            <a:ext cx="3523730" cy="4820248"/>
          </a:xfrm>
          <a:prstGeom prst="rect">
            <a:avLst/>
          </a:prstGeom>
        </p:spPr>
      </p:pic>
      <p:pic>
        <p:nvPicPr>
          <p:cNvPr id="8" name="Picture 7"/>
          <p:cNvPicPr/>
          <p:nvPr/>
        </p:nvPicPr>
        <p:blipFill>
          <a:blip r:embed="rId5">
            <a:extLst>
              <a:ext uri="{28A0092B-C50C-407E-A947-70E740481C1C}">
                <a14:useLocalDpi xmlns:a14="http://schemas.microsoft.com/office/drawing/2010/main" val="0"/>
              </a:ext>
            </a:extLst>
          </a:blip>
          <a:stretch>
            <a:fillRect/>
          </a:stretch>
        </p:blipFill>
        <p:spPr>
          <a:xfrm>
            <a:off x="4037162" y="1433901"/>
            <a:ext cx="3942271" cy="4820248"/>
          </a:xfrm>
          <a:prstGeom prst="rect">
            <a:avLst/>
          </a:prstGeom>
        </p:spPr>
      </p:pic>
    </p:spTree>
    <p:extLst>
      <p:ext uri="{BB962C8B-B14F-4D97-AF65-F5344CB8AC3E}">
        <p14:creationId xmlns:p14="http://schemas.microsoft.com/office/powerpoint/2010/main" val="2893286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a:spLocks noGrp="1"/>
          </p:cNvSpPr>
          <p:nvPr>
            <p:ph type="title"/>
          </p:nvPr>
        </p:nvSpPr>
        <p:spPr/>
        <p:txBody>
          <a:bodyPr/>
          <a:lstStyle/>
          <a:p>
            <a:r>
              <a:rPr lang="en-US"/>
              <a:t>Core Subject Information - Maths</a:t>
            </a:r>
            <a:endParaRPr lang="en-GB"/>
          </a:p>
        </p:txBody>
      </p:sp>
      <p:pic>
        <p:nvPicPr>
          <p:cNvPr id="5" name="Picture 4"/>
          <p:cNvPicPr>
            <a:picLocks noChangeAspect="1"/>
          </p:cNvPicPr>
          <p:nvPr/>
        </p:nvPicPr>
        <p:blipFill rotWithShape="1">
          <a:blip r:embed="rId2"/>
          <a:srcRect b="41728"/>
          <a:stretch/>
        </p:blipFill>
        <p:spPr>
          <a:xfrm>
            <a:off x="8984758" y="342150"/>
            <a:ext cx="2880320" cy="534899"/>
          </a:xfrm>
          <a:prstGeom prst="rect">
            <a:avLst/>
          </a:prstGeom>
        </p:spPr>
      </p:pic>
      <p:graphicFrame>
        <p:nvGraphicFramePr>
          <p:cNvPr id="4" name="Table 3">
            <a:extLst>
              <a:ext uri="{FF2B5EF4-FFF2-40B4-BE49-F238E27FC236}">
                <a16:creationId xmlns:a16="http://schemas.microsoft.com/office/drawing/2014/main" id="{27BEFFE0-AF04-4078-A9C0-BB9D7E73F413}"/>
              </a:ext>
            </a:extLst>
          </p:cNvPr>
          <p:cNvGraphicFramePr>
            <a:graphicFrameLocks noGrp="1"/>
          </p:cNvGraphicFramePr>
          <p:nvPr/>
        </p:nvGraphicFramePr>
        <p:xfrm>
          <a:off x="326922" y="1478939"/>
          <a:ext cx="8657835" cy="1637731"/>
        </p:xfrm>
        <a:graphic>
          <a:graphicData uri="http://schemas.openxmlformats.org/drawingml/2006/table">
            <a:tbl>
              <a:tblPr firstRow="1" firstCol="1" bandRow="1">
                <a:tableStyleId>{5C22544A-7EE6-4342-B048-85BDC9FD1C3A}</a:tableStyleId>
              </a:tblPr>
              <a:tblGrid>
                <a:gridCol w="1768578">
                  <a:extLst>
                    <a:ext uri="{9D8B030D-6E8A-4147-A177-3AD203B41FA5}">
                      <a16:colId xmlns:a16="http://schemas.microsoft.com/office/drawing/2014/main" val="1293250203"/>
                    </a:ext>
                  </a:extLst>
                </a:gridCol>
                <a:gridCol w="3543300">
                  <a:extLst>
                    <a:ext uri="{9D8B030D-6E8A-4147-A177-3AD203B41FA5}">
                      <a16:colId xmlns:a16="http://schemas.microsoft.com/office/drawing/2014/main" val="1345068047"/>
                    </a:ext>
                  </a:extLst>
                </a:gridCol>
                <a:gridCol w="1866900">
                  <a:extLst>
                    <a:ext uri="{9D8B030D-6E8A-4147-A177-3AD203B41FA5}">
                      <a16:colId xmlns:a16="http://schemas.microsoft.com/office/drawing/2014/main" val="165188086"/>
                    </a:ext>
                  </a:extLst>
                </a:gridCol>
                <a:gridCol w="561975">
                  <a:extLst>
                    <a:ext uri="{9D8B030D-6E8A-4147-A177-3AD203B41FA5}">
                      <a16:colId xmlns:a16="http://schemas.microsoft.com/office/drawing/2014/main" val="3987663069"/>
                    </a:ext>
                  </a:extLst>
                </a:gridCol>
                <a:gridCol w="917082">
                  <a:extLst>
                    <a:ext uri="{9D8B030D-6E8A-4147-A177-3AD203B41FA5}">
                      <a16:colId xmlns:a16="http://schemas.microsoft.com/office/drawing/2014/main" val="1101195745"/>
                    </a:ext>
                  </a:extLst>
                </a:gridCol>
              </a:tblGrid>
              <a:tr h="335280">
                <a:tc>
                  <a:txBody>
                    <a:bodyPr/>
                    <a:lstStyle/>
                    <a:p>
                      <a:pPr algn="l">
                        <a:lnSpc>
                          <a:spcPct val="107000"/>
                        </a:lnSpc>
                        <a:spcAft>
                          <a:spcPts val="800"/>
                        </a:spcAft>
                      </a:pPr>
                      <a:r>
                        <a:rPr lang="en-GB" sz="1400">
                          <a:effectLst/>
                        </a:rPr>
                        <a:t>Examination code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Title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Date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Time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Duration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1634131"/>
                  </a:ext>
                </a:extLst>
              </a:tr>
              <a:tr h="152400">
                <a:tc>
                  <a:txBody>
                    <a:bodyPr/>
                    <a:lstStyle/>
                    <a:p>
                      <a:pPr algn="ctr">
                        <a:lnSpc>
                          <a:spcPct val="107000"/>
                        </a:lnSpc>
                        <a:spcAft>
                          <a:spcPts val="800"/>
                        </a:spcAft>
                      </a:pPr>
                      <a:r>
                        <a:rPr lang="en-GB" sz="1400">
                          <a:effectLst/>
                        </a:rPr>
                        <a:t>1MA1 1F</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Paper 1 (Non-Calculator) Foundation Tier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Friday 14</a:t>
                      </a:r>
                      <a:r>
                        <a:rPr lang="en-GB" sz="1400" baseline="30000">
                          <a:effectLst/>
                        </a:rPr>
                        <a:t>th</a:t>
                      </a:r>
                      <a:r>
                        <a:rPr lang="en-GB" sz="1400">
                          <a:effectLst/>
                        </a:rPr>
                        <a:t> May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1h 30m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8094565"/>
                  </a:ext>
                </a:extLst>
              </a:tr>
              <a:tr h="144780">
                <a:tc>
                  <a:txBody>
                    <a:bodyPr/>
                    <a:lstStyle/>
                    <a:p>
                      <a:pPr algn="ctr">
                        <a:lnSpc>
                          <a:spcPct val="107000"/>
                        </a:lnSpc>
                        <a:spcAft>
                          <a:spcPts val="800"/>
                        </a:spcAft>
                      </a:pPr>
                      <a:r>
                        <a:rPr lang="en-GB" sz="1400">
                          <a:effectLst/>
                        </a:rPr>
                        <a:t>1MA1 1H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Paper 1 (Non-Calculator) Higher Tier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Friday 14</a:t>
                      </a:r>
                      <a:r>
                        <a:rPr lang="en-GB" sz="1400" baseline="30000">
                          <a:effectLst/>
                        </a:rPr>
                        <a:t>th</a:t>
                      </a:r>
                      <a:r>
                        <a:rPr lang="en-GB" sz="1400">
                          <a:effectLst/>
                        </a:rPr>
                        <a:t> May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1h 30m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0676801"/>
                  </a:ext>
                </a:extLst>
              </a:tr>
              <a:tr h="144780">
                <a:tc>
                  <a:txBody>
                    <a:bodyPr/>
                    <a:lstStyle/>
                    <a:p>
                      <a:pPr algn="ctr">
                        <a:lnSpc>
                          <a:spcPct val="107000"/>
                        </a:lnSpc>
                        <a:spcAft>
                          <a:spcPts val="800"/>
                        </a:spcAft>
                      </a:pPr>
                      <a:r>
                        <a:rPr lang="en-GB" sz="1400">
                          <a:effectLst/>
                        </a:rPr>
                        <a:t>1MA1 2F</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Paper 2 (Calculator) Foundation Tier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Thursday 27</a:t>
                      </a:r>
                      <a:r>
                        <a:rPr lang="en-GB" sz="1400" baseline="30000">
                          <a:effectLst/>
                        </a:rPr>
                        <a:t>th</a:t>
                      </a:r>
                      <a:r>
                        <a:rPr lang="en-GB" sz="1400">
                          <a:effectLst/>
                        </a:rPr>
                        <a:t> May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1h 30m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8833697"/>
                  </a:ext>
                </a:extLst>
              </a:tr>
              <a:tr h="144780">
                <a:tc>
                  <a:txBody>
                    <a:bodyPr/>
                    <a:lstStyle/>
                    <a:p>
                      <a:pPr algn="ctr">
                        <a:lnSpc>
                          <a:spcPct val="107000"/>
                        </a:lnSpc>
                        <a:spcAft>
                          <a:spcPts val="800"/>
                        </a:spcAft>
                      </a:pPr>
                      <a:r>
                        <a:rPr lang="en-GB" sz="1400">
                          <a:effectLst/>
                        </a:rPr>
                        <a:t>1MA1 2H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Paper 2 (Calculator) Higher Tier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Thursday 27</a:t>
                      </a:r>
                      <a:r>
                        <a:rPr lang="en-GB" sz="1400" baseline="30000">
                          <a:effectLst/>
                        </a:rPr>
                        <a:t>th</a:t>
                      </a:r>
                      <a:r>
                        <a:rPr lang="en-GB" sz="1400">
                          <a:effectLst/>
                        </a:rPr>
                        <a:t> May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1h 30m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9619748"/>
                  </a:ext>
                </a:extLst>
              </a:tr>
              <a:tr h="144780">
                <a:tc>
                  <a:txBody>
                    <a:bodyPr/>
                    <a:lstStyle/>
                    <a:p>
                      <a:pPr algn="ctr">
                        <a:lnSpc>
                          <a:spcPct val="107000"/>
                        </a:lnSpc>
                        <a:spcAft>
                          <a:spcPts val="800"/>
                        </a:spcAft>
                      </a:pPr>
                      <a:r>
                        <a:rPr lang="en-GB" sz="1400">
                          <a:effectLst/>
                        </a:rPr>
                        <a:t>1MA1 3F</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Paper 3 (Calculator) Foundation Tier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latin typeface="Calibri" panose="020F0502020204030204" pitchFamily="34" charset="0"/>
                          <a:ea typeface="Calibri" panose="020F0502020204030204" pitchFamily="34" charset="0"/>
                          <a:cs typeface="Times New Roman" panose="02020603050405020304" pitchFamily="18" charset="0"/>
                        </a:rPr>
                        <a:t>Monday 14</a:t>
                      </a:r>
                      <a:r>
                        <a:rPr lang="en-GB" sz="1400" baseline="30000">
                          <a:effectLst/>
                          <a:latin typeface="Calibri" panose="020F0502020204030204" pitchFamily="34" charset="0"/>
                          <a:ea typeface="Calibri" panose="020F0502020204030204" pitchFamily="34" charset="0"/>
                          <a:cs typeface="Times New Roman" panose="02020603050405020304" pitchFamily="18" charset="0"/>
                        </a:rPr>
                        <a:t>th</a:t>
                      </a:r>
                      <a:r>
                        <a:rPr lang="en-GB" sz="1400">
                          <a:effectLst/>
                          <a:latin typeface="Calibri" panose="020F0502020204030204" pitchFamily="34" charset="0"/>
                          <a:ea typeface="Calibri" panose="020F0502020204030204" pitchFamily="34" charset="0"/>
                          <a:cs typeface="Times New Roman" panose="02020603050405020304" pitchFamily="18" charset="0"/>
                        </a:rPr>
                        <a:t> June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1h 30m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7310032"/>
                  </a:ext>
                </a:extLst>
              </a:tr>
              <a:tr h="144780">
                <a:tc>
                  <a:txBody>
                    <a:bodyPr/>
                    <a:lstStyle/>
                    <a:p>
                      <a:pPr algn="ctr">
                        <a:lnSpc>
                          <a:spcPct val="107000"/>
                        </a:lnSpc>
                        <a:spcAft>
                          <a:spcPts val="800"/>
                        </a:spcAft>
                      </a:pPr>
                      <a:r>
                        <a:rPr lang="en-GB" sz="1400">
                          <a:effectLst/>
                        </a:rPr>
                        <a:t>1MA1 3H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Paper 3 (Calculator) Higher Tier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GB" sz="1400">
                          <a:effectLst/>
                        </a:rPr>
                        <a:t>Monday 14</a:t>
                      </a:r>
                      <a:r>
                        <a:rPr lang="en-GB" sz="1400" baseline="30000">
                          <a:effectLst/>
                        </a:rPr>
                        <a:t>th</a:t>
                      </a:r>
                      <a:r>
                        <a:rPr lang="en-GB" sz="1400">
                          <a:effectLst/>
                        </a:rPr>
                        <a:t> June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AM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400">
                          <a:effectLst/>
                        </a:rPr>
                        <a:t>1h 30m</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78539959"/>
                  </a:ext>
                </a:extLst>
              </a:tr>
            </a:tbl>
          </a:graphicData>
        </a:graphic>
      </p:graphicFrame>
      <p:pic>
        <p:nvPicPr>
          <p:cNvPr id="16" name="Picture 15"/>
          <p:cNvPicPr>
            <a:picLocks noChangeAspect="1"/>
          </p:cNvPicPr>
          <p:nvPr/>
        </p:nvPicPr>
        <p:blipFill>
          <a:blip r:embed="rId3"/>
          <a:stretch>
            <a:fillRect/>
          </a:stretch>
        </p:blipFill>
        <p:spPr>
          <a:xfrm>
            <a:off x="9343990" y="1270000"/>
            <a:ext cx="2451100" cy="4686300"/>
          </a:xfrm>
          <a:prstGeom prst="rect">
            <a:avLst/>
          </a:prstGeom>
        </p:spPr>
      </p:pic>
      <p:pic>
        <p:nvPicPr>
          <p:cNvPr id="17" name="Picture 16"/>
          <p:cNvPicPr>
            <a:picLocks noChangeAspect="1"/>
          </p:cNvPicPr>
          <p:nvPr/>
        </p:nvPicPr>
        <p:blipFill>
          <a:blip r:embed="rId4"/>
          <a:stretch>
            <a:fillRect/>
          </a:stretch>
        </p:blipFill>
        <p:spPr>
          <a:xfrm>
            <a:off x="9312378" y="6137486"/>
            <a:ext cx="2552700" cy="406400"/>
          </a:xfrm>
          <a:prstGeom prst="rect">
            <a:avLst/>
          </a:prstGeom>
        </p:spPr>
      </p:pic>
      <p:pic>
        <p:nvPicPr>
          <p:cNvPr id="7" name="Picture 6">
            <a:extLst>
              <a:ext uri="{FF2B5EF4-FFF2-40B4-BE49-F238E27FC236}">
                <a16:creationId xmlns:a16="http://schemas.microsoft.com/office/drawing/2014/main" id="{AB714A72-A438-53EA-4247-19494B58CEDF}"/>
              </a:ext>
            </a:extLst>
          </p:cNvPr>
          <p:cNvPicPr>
            <a:picLocks noChangeAspect="1"/>
          </p:cNvPicPr>
          <p:nvPr/>
        </p:nvPicPr>
        <p:blipFill>
          <a:blip r:embed="rId5"/>
          <a:stretch>
            <a:fillRect/>
          </a:stretch>
        </p:blipFill>
        <p:spPr>
          <a:xfrm>
            <a:off x="464082" y="3986009"/>
            <a:ext cx="8602760" cy="1527048"/>
          </a:xfrm>
          <a:prstGeom prst="rect">
            <a:avLst/>
          </a:prstGeom>
        </p:spPr>
      </p:pic>
      <p:sp>
        <p:nvSpPr>
          <p:cNvPr id="8" name="Rectangle 7">
            <a:extLst>
              <a:ext uri="{FF2B5EF4-FFF2-40B4-BE49-F238E27FC236}">
                <a16:creationId xmlns:a16="http://schemas.microsoft.com/office/drawing/2014/main" id="{2F72EE5E-2966-F64A-3FBF-6AC7A685A762}"/>
              </a:ext>
            </a:extLst>
          </p:cNvPr>
          <p:cNvSpPr/>
          <p:nvPr/>
        </p:nvSpPr>
        <p:spPr>
          <a:xfrm>
            <a:off x="1008953" y="5755911"/>
            <a:ext cx="7513018" cy="584775"/>
          </a:xfrm>
          <a:prstGeom prst="rect">
            <a:avLst/>
          </a:prstGeom>
          <a:noFill/>
        </p:spPr>
        <p:txBody>
          <a:bodyPr wrap="none" lIns="91440" tIns="45720" rIns="91440" bIns="45720">
            <a:spAutoFit/>
          </a:bodyPr>
          <a:lstStyle/>
          <a:p>
            <a:pPr algn="ctr"/>
            <a:r>
              <a:rPr lang="en-US" sz="3200" b="0" cap="none" spc="0">
                <a:ln w="0"/>
                <a:solidFill>
                  <a:schemeClr val="tx1"/>
                </a:solidFill>
                <a:effectLst>
                  <a:outerShdw blurRad="38100" dist="19050" dir="2700000" algn="tl" rotWithShape="0">
                    <a:schemeClr val="dk1">
                      <a:alpha val="40000"/>
                    </a:schemeClr>
                  </a:outerShdw>
                </a:effectLst>
              </a:rPr>
              <a:t>GCSE Revision guides – Parent Pay £5.50</a:t>
            </a:r>
          </a:p>
        </p:txBody>
      </p:sp>
    </p:spTree>
    <p:extLst>
      <p:ext uri="{BB962C8B-B14F-4D97-AF65-F5344CB8AC3E}">
        <p14:creationId xmlns:p14="http://schemas.microsoft.com/office/powerpoint/2010/main" val="2621852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a:spLocks noGrp="1"/>
          </p:cNvSpPr>
          <p:nvPr>
            <p:ph type="title"/>
          </p:nvPr>
        </p:nvSpPr>
        <p:spPr>
          <a:xfrm>
            <a:off x="173161" y="216649"/>
            <a:ext cx="8181699" cy="1320800"/>
          </a:xfrm>
        </p:spPr>
        <p:txBody>
          <a:bodyPr/>
          <a:lstStyle/>
          <a:p>
            <a:r>
              <a:rPr lang="en-US"/>
              <a:t>Core Subject Information </a:t>
            </a:r>
            <a:r>
              <a:rPr lang="mr-IN"/>
              <a:t>–</a:t>
            </a:r>
            <a:r>
              <a:rPr lang="en-US"/>
              <a:t> Maths Homework</a:t>
            </a:r>
            <a:endParaRPr lang="en-GB"/>
          </a:p>
        </p:txBody>
      </p:sp>
      <p:pic>
        <p:nvPicPr>
          <p:cNvPr id="5" name="Picture 4"/>
          <p:cNvPicPr>
            <a:picLocks noChangeAspect="1"/>
          </p:cNvPicPr>
          <p:nvPr/>
        </p:nvPicPr>
        <p:blipFill rotWithShape="1">
          <a:blip r:embed="rId2"/>
          <a:srcRect b="41728"/>
          <a:stretch/>
        </p:blipFill>
        <p:spPr>
          <a:xfrm>
            <a:off x="8984758" y="342150"/>
            <a:ext cx="2880320" cy="534899"/>
          </a:xfrm>
          <a:prstGeom prst="rect">
            <a:avLst/>
          </a:prstGeom>
        </p:spPr>
      </p:pic>
      <p:pic>
        <p:nvPicPr>
          <p:cNvPr id="10" name="Picture 9">
            <a:extLst>
              <a:ext uri="{FF2B5EF4-FFF2-40B4-BE49-F238E27FC236}">
                <a16:creationId xmlns:a16="http://schemas.microsoft.com/office/drawing/2014/main" id="{ACBA141F-5549-4068-B2C7-462B41742A8B}"/>
              </a:ext>
            </a:extLst>
          </p:cNvPr>
          <p:cNvPicPr>
            <a:picLocks noChangeAspect="1"/>
          </p:cNvPicPr>
          <p:nvPr/>
        </p:nvPicPr>
        <p:blipFill>
          <a:blip r:embed="rId3"/>
          <a:stretch>
            <a:fillRect/>
          </a:stretch>
        </p:blipFill>
        <p:spPr>
          <a:xfrm>
            <a:off x="837039" y="4360983"/>
            <a:ext cx="7780867" cy="2340762"/>
          </a:xfrm>
          <a:prstGeom prst="rect">
            <a:avLst/>
          </a:prstGeom>
        </p:spPr>
      </p:pic>
      <p:pic>
        <p:nvPicPr>
          <p:cNvPr id="3" name="Picture 2"/>
          <p:cNvPicPr>
            <a:picLocks noChangeAspect="1"/>
          </p:cNvPicPr>
          <p:nvPr/>
        </p:nvPicPr>
        <p:blipFill>
          <a:blip r:embed="rId4"/>
          <a:stretch>
            <a:fillRect/>
          </a:stretch>
        </p:blipFill>
        <p:spPr>
          <a:xfrm>
            <a:off x="247678" y="1634011"/>
            <a:ext cx="4016332" cy="2527761"/>
          </a:xfrm>
          <a:prstGeom prst="rect">
            <a:avLst/>
          </a:prstGeom>
        </p:spPr>
      </p:pic>
      <p:sp>
        <p:nvSpPr>
          <p:cNvPr id="4" name="TextBox 3"/>
          <p:cNvSpPr txBox="1"/>
          <p:nvPr/>
        </p:nvSpPr>
        <p:spPr>
          <a:xfrm>
            <a:off x="4584526" y="1882228"/>
            <a:ext cx="5561556" cy="2031325"/>
          </a:xfrm>
          <a:prstGeom prst="rect">
            <a:avLst/>
          </a:prstGeom>
          <a:noFill/>
        </p:spPr>
        <p:txBody>
          <a:bodyPr wrap="square" rtlCol="0">
            <a:spAutoFit/>
          </a:bodyPr>
          <a:lstStyle/>
          <a:p>
            <a:r>
              <a:rPr lang="en-US"/>
              <a:t>Weekly homework (Wednesday to Wednesday)</a:t>
            </a:r>
          </a:p>
          <a:p>
            <a:r>
              <a:rPr lang="en-US"/>
              <a:t>Personalised retrieval based on completion </a:t>
            </a:r>
          </a:p>
          <a:p>
            <a:r>
              <a:rPr lang="en-US"/>
              <a:t>All levels to challenge and support </a:t>
            </a:r>
          </a:p>
          <a:p>
            <a:r>
              <a:rPr lang="en-US"/>
              <a:t>Following the SOW taught in lesson</a:t>
            </a:r>
          </a:p>
          <a:p>
            <a:r>
              <a:rPr lang="en-US"/>
              <a:t>Scaffold videos to support each question </a:t>
            </a:r>
          </a:p>
          <a:p>
            <a:r>
              <a:rPr lang="en-US"/>
              <a:t> </a:t>
            </a:r>
          </a:p>
          <a:p>
            <a:r>
              <a:rPr lang="en-US"/>
              <a:t> </a:t>
            </a:r>
          </a:p>
        </p:txBody>
      </p:sp>
    </p:spTree>
    <p:extLst>
      <p:ext uri="{BB962C8B-B14F-4D97-AF65-F5344CB8AC3E}">
        <p14:creationId xmlns:p14="http://schemas.microsoft.com/office/powerpoint/2010/main" val="3767921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txBox="1">
            <a:spLocks/>
          </p:cNvSpPr>
          <p:nvPr/>
        </p:nvSpPr>
        <p:spPr>
          <a:xfrm>
            <a:off x="163767" y="183715"/>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t>Enrichment </a:t>
            </a:r>
            <a:r>
              <a:rPr lang="mr-IN"/>
              <a:t>–</a:t>
            </a:r>
            <a:r>
              <a:rPr lang="en-GB"/>
              <a:t> Further Maths GCSE </a:t>
            </a:r>
          </a:p>
          <a:p>
            <a:r>
              <a:rPr lang="en-GB"/>
              <a:t>Tuesday 3:25-4:25pm</a:t>
            </a:r>
          </a:p>
        </p:txBody>
      </p:sp>
      <p:pic>
        <p:nvPicPr>
          <p:cNvPr id="3" name="Picture 2">
            <a:extLst>
              <a:ext uri="{FF2B5EF4-FFF2-40B4-BE49-F238E27FC236}">
                <a16:creationId xmlns:a16="http://schemas.microsoft.com/office/drawing/2014/main" id="{EF0D309E-A14D-43C7-9A94-E56A6C9EA90D}"/>
              </a:ext>
            </a:extLst>
          </p:cNvPr>
          <p:cNvPicPr>
            <a:picLocks noChangeAspect="1"/>
          </p:cNvPicPr>
          <p:nvPr/>
        </p:nvPicPr>
        <p:blipFill>
          <a:blip r:embed="rId2"/>
          <a:stretch>
            <a:fillRect/>
          </a:stretch>
        </p:blipFill>
        <p:spPr>
          <a:xfrm>
            <a:off x="9115019" y="162105"/>
            <a:ext cx="3051962" cy="3771179"/>
          </a:xfrm>
          <a:prstGeom prst="rect">
            <a:avLst/>
          </a:prstGeom>
        </p:spPr>
      </p:pic>
      <p:pic>
        <p:nvPicPr>
          <p:cNvPr id="4" name="Picture 3">
            <a:extLst>
              <a:ext uri="{FF2B5EF4-FFF2-40B4-BE49-F238E27FC236}">
                <a16:creationId xmlns:a16="http://schemas.microsoft.com/office/drawing/2014/main" id="{3991D877-4B05-463B-B79C-40A289D37D21}"/>
              </a:ext>
            </a:extLst>
          </p:cNvPr>
          <p:cNvPicPr>
            <a:picLocks noChangeAspect="1"/>
          </p:cNvPicPr>
          <p:nvPr/>
        </p:nvPicPr>
        <p:blipFill>
          <a:blip r:embed="rId3"/>
          <a:stretch>
            <a:fillRect/>
          </a:stretch>
        </p:blipFill>
        <p:spPr>
          <a:xfrm>
            <a:off x="3058691" y="1245195"/>
            <a:ext cx="6327718" cy="5402934"/>
          </a:xfrm>
          <a:prstGeom prst="rect">
            <a:avLst/>
          </a:prstGeom>
        </p:spPr>
      </p:pic>
      <p:sp>
        <p:nvSpPr>
          <p:cNvPr id="5" name="TextBox 4">
            <a:extLst>
              <a:ext uri="{FF2B5EF4-FFF2-40B4-BE49-F238E27FC236}">
                <a16:creationId xmlns:a16="http://schemas.microsoft.com/office/drawing/2014/main" id="{73E50A7D-961B-46FF-8904-623F6AA7B6E5}"/>
              </a:ext>
            </a:extLst>
          </p:cNvPr>
          <p:cNvSpPr txBox="1"/>
          <p:nvPr/>
        </p:nvSpPr>
        <p:spPr>
          <a:xfrm>
            <a:off x="163767" y="1510904"/>
            <a:ext cx="2863609" cy="2677656"/>
          </a:xfrm>
          <a:prstGeom prst="rect">
            <a:avLst/>
          </a:prstGeom>
          <a:noFill/>
        </p:spPr>
        <p:txBody>
          <a:bodyPr wrap="square" rtlCol="0">
            <a:spAutoFit/>
          </a:bodyPr>
          <a:lstStyle/>
          <a:p>
            <a:r>
              <a:rPr lang="en-GB" sz="2400"/>
              <a:t>AQA Level 2 GCSE Maths</a:t>
            </a:r>
          </a:p>
          <a:p>
            <a:r>
              <a:rPr lang="en-GB" sz="2400"/>
              <a:t>An extra GCSE </a:t>
            </a:r>
          </a:p>
          <a:p>
            <a:endParaRPr lang="en-GB" sz="2400"/>
          </a:p>
          <a:p>
            <a:r>
              <a:rPr lang="en-GB" sz="2400"/>
              <a:t>Available to pupils targeting a grade 7+</a:t>
            </a:r>
          </a:p>
        </p:txBody>
      </p:sp>
    </p:spTree>
    <p:extLst>
      <p:ext uri="{BB962C8B-B14F-4D97-AF65-F5344CB8AC3E}">
        <p14:creationId xmlns:p14="http://schemas.microsoft.com/office/powerpoint/2010/main" val="324967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txBox="1">
            <a:spLocks/>
          </p:cNvSpPr>
          <p:nvPr/>
        </p:nvSpPr>
        <p:spPr>
          <a:xfrm>
            <a:off x="163767" y="183715"/>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t>Free Support </a:t>
            </a:r>
            <a:r>
              <a:rPr lang="mr-IN"/>
              <a:t>–</a:t>
            </a:r>
            <a:r>
              <a:rPr lang="en-GB"/>
              <a:t> GCSE Maths</a:t>
            </a:r>
          </a:p>
        </p:txBody>
      </p:sp>
      <p:pic>
        <p:nvPicPr>
          <p:cNvPr id="3" name="Picture 2"/>
          <p:cNvPicPr>
            <a:picLocks noChangeAspect="1"/>
          </p:cNvPicPr>
          <p:nvPr/>
        </p:nvPicPr>
        <p:blipFill>
          <a:blip r:embed="rId2"/>
          <a:stretch>
            <a:fillRect/>
          </a:stretch>
        </p:blipFill>
        <p:spPr>
          <a:xfrm>
            <a:off x="163767" y="844115"/>
            <a:ext cx="9348592" cy="3121175"/>
          </a:xfrm>
          <a:prstGeom prst="rect">
            <a:avLst/>
          </a:prstGeom>
        </p:spPr>
      </p:pic>
      <p:pic>
        <p:nvPicPr>
          <p:cNvPr id="4" name="Picture 3"/>
          <p:cNvPicPr>
            <a:picLocks noChangeAspect="1"/>
          </p:cNvPicPr>
          <p:nvPr/>
        </p:nvPicPr>
        <p:blipFill>
          <a:blip r:embed="rId3"/>
          <a:stretch>
            <a:fillRect/>
          </a:stretch>
        </p:blipFill>
        <p:spPr>
          <a:xfrm>
            <a:off x="626301" y="4111434"/>
            <a:ext cx="5073041" cy="2645964"/>
          </a:xfrm>
          <a:prstGeom prst="rect">
            <a:avLst/>
          </a:prstGeom>
        </p:spPr>
      </p:pic>
      <p:pic>
        <p:nvPicPr>
          <p:cNvPr id="5" name="Picture 4"/>
          <p:cNvPicPr>
            <a:picLocks noChangeAspect="1"/>
          </p:cNvPicPr>
          <p:nvPr/>
        </p:nvPicPr>
        <p:blipFill>
          <a:blip r:embed="rId4"/>
          <a:stretch>
            <a:fillRect/>
          </a:stretch>
        </p:blipFill>
        <p:spPr>
          <a:xfrm>
            <a:off x="6050072" y="4111725"/>
            <a:ext cx="5948384" cy="2645673"/>
          </a:xfrm>
          <a:prstGeom prst="rect">
            <a:avLst/>
          </a:prstGeom>
        </p:spPr>
      </p:pic>
      <p:sp>
        <p:nvSpPr>
          <p:cNvPr id="6" name="TextBox 5"/>
          <p:cNvSpPr txBox="1"/>
          <p:nvPr/>
        </p:nvSpPr>
        <p:spPr>
          <a:xfrm>
            <a:off x="9848089" y="183715"/>
            <a:ext cx="2343912" cy="2800767"/>
          </a:xfrm>
          <a:prstGeom prst="rect">
            <a:avLst/>
          </a:prstGeom>
          <a:noFill/>
        </p:spPr>
        <p:txBody>
          <a:bodyPr wrap="square" lIns="91440" tIns="45720" rIns="91440" bIns="45720" rtlCol="0" anchor="t">
            <a:spAutoFit/>
          </a:bodyPr>
          <a:lstStyle/>
          <a:p>
            <a:r>
              <a:rPr lang="en-US" sz="2400"/>
              <a:t>Old.Mathsgenie </a:t>
            </a:r>
          </a:p>
          <a:p>
            <a:endParaRPr lang="en-US" sz="2400"/>
          </a:p>
          <a:p>
            <a:r>
              <a:rPr lang="en-US" sz="2400"/>
              <a:t>Corbettmaths</a:t>
            </a:r>
          </a:p>
          <a:p>
            <a:endParaRPr lang="en-US" sz="2400"/>
          </a:p>
          <a:p>
            <a:r>
              <a:rPr lang="en-US" sz="2400"/>
              <a:t>Sparx </a:t>
            </a:r>
            <a:r>
              <a:rPr lang="mr-IN" sz="2400">
                <a:cs typeface="Mangal"/>
              </a:rPr>
              <a:t>–</a:t>
            </a:r>
            <a:r>
              <a:rPr lang="en-US" sz="2400"/>
              <a:t> independent </a:t>
            </a:r>
            <a:r>
              <a:rPr lang="en-US" sz="3200"/>
              <a:t>learning</a:t>
            </a:r>
          </a:p>
        </p:txBody>
      </p:sp>
    </p:spTree>
    <p:extLst>
      <p:ext uri="{BB962C8B-B14F-4D97-AF65-F5344CB8AC3E}">
        <p14:creationId xmlns:p14="http://schemas.microsoft.com/office/powerpoint/2010/main" val="108568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178B-61CA-4299-9A6C-4BCE3C1F7CE9}"/>
              </a:ext>
            </a:extLst>
          </p:cNvPr>
          <p:cNvSpPr txBox="1">
            <a:spLocks/>
          </p:cNvSpPr>
          <p:nvPr/>
        </p:nvSpPr>
        <p:spPr>
          <a:xfrm>
            <a:off x="163767" y="183715"/>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t>The Final Push </a:t>
            </a:r>
            <a:r>
              <a:rPr lang="mr-IN"/>
              <a:t>–</a:t>
            </a:r>
            <a:r>
              <a:rPr lang="en-GB"/>
              <a:t> PGL Revision Weekend </a:t>
            </a:r>
          </a:p>
          <a:p>
            <a:r>
              <a:rPr lang="en-GB"/>
              <a:t>Liddington, Swindon</a:t>
            </a:r>
          </a:p>
        </p:txBody>
      </p:sp>
      <p:pic>
        <p:nvPicPr>
          <p:cNvPr id="3" name="Picture 2"/>
          <p:cNvPicPr>
            <a:picLocks noChangeAspect="1"/>
          </p:cNvPicPr>
          <p:nvPr/>
        </p:nvPicPr>
        <p:blipFill>
          <a:blip r:embed="rId2"/>
          <a:stretch>
            <a:fillRect/>
          </a:stretch>
        </p:blipFill>
        <p:spPr>
          <a:xfrm>
            <a:off x="7315200" y="4432590"/>
            <a:ext cx="4739362" cy="2300324"/>
          </a:xfrm>
          <a:prstGeom prst="rect">
            <a:avLst/>
          </a:prstGeom>
        </p:spPr>
      </p:pic>
      <p:pic>
        <p:nvPicPr>
          <p:cNvPr id="4" name="Picture 3"/>
          <p:cNvPicPr>
            <a:picLocks noChangeAspect="1"/>
          </p:cNvPicPr>
          <p:nvPr/>
        </p:nvPicPr>
        <p:blipFill>
          <a:blip r:embed="rId3"/>
          <a:stretch>
            <a:fillRect/>
          </a:stretch>
        </p:blipFill>
        <p:spPr>
          <a:xfrm>
            <a:off x="8993688" y="161253"/>
            <a:ext cx="3060874" cy="2686523"/>
          </a:xfrm>
          <a:prstGeom prst="rect">
            <a:avLst/>
          </a:prstGeom>
        </p:spPr>
      </p:pic>
      <p:pic>
        <p:nvPicPr>
          <p:cNvPr id="5" name="Picture 4"/>
          <p:cNvPicPr>
            <a:picLocks noChangeAspect="1"/>
          </p:cNvPicPr>
          <p:nvPr/>
        </p:nvPicPr>
        <p:blipFill>
          <a:blip r:embed="rId4"/>
          <a:stretch>
            <a:fillRect/>
          </a:stretch>
        </p:blipFill>
        <p:spPr>
          <a:xfrm>
            <a:off x="3923734" y="4853314"/>
            <a:ext cx="3086100" cy="1879600"/>
          </a:xfrm>
          <a:prstGeom prst="rect">
            <a:avLst/>
          </a:prstGeom>
        </p:spPr>
      </p:pic>
      <p:pic>
        <p:nvPicPr>
          <p:cNvPr id="6" name="Picture 5"/>
          <p:cNvPicPr>
            <a:picLocks noChangeAspect="1"/>
          </p:cNvPicPr>
          <p:nvPr/>
        </p:nvPicPr>
        <p:blipFill>
          <a:blip r:embed="rId5"/>
          <a:stretch>
            <a:fillRect/>
          </a:stretch>
        </p:blipFill>
        <p:spPr>
          <a:xfrm>
            <a:off x="1159627" y="5108792"/>
            <a:ext cx="2458741" cy="1624122"/>
          </a:xfrm>
          <a:prstGeom prst="rect">
            <a:avLst/>
          </a:prstGeom>
        </p:spPr>
      </p:pic>
      <p:pic>
        <p:nvPicPr>
          <p:cNvPr id="7" name="Picture 6"/>
          <p:cNvPicPr>
            <a:picLocks noChangeAspect="1"/>
          </p:cNvPicPr>
          <p:nvPr/>
        </p:nvPicPr>
        <p:blipFill>
          <a:blip r:embed="rId6"/>
          <a:stretch>
            <a:fillRect/>
          </a:stretch>
        </p:blipFill>
        <p:spPr>
          <a:xfrm>
            <a:off x="9504710" y="2955076"/>
            <a:ext cx="2038830" cy="1370214"/>
          </a:xfrm>
          <a:prstGeom prst="rect">
            <a:avLst/>
          </a:prstGeom>
        </p:spPr>
      </p:pic>
      <p:sp>
        <p:nvSpPr>
          <p:cNvPr id="8" name="TextBox 7"/>
          <p:cNvSpPr txBox="1"/>
          <p:nvPr/>
        </p:nvSpPr>
        <p:spPr>
          <a:xfrm>
            <a:off x="163767" y="1438386"/>
            <a:ext cx="8291302" cy="3693319"/>
          </a:xfrm>
          <a:prstGeom prst="rect">
            <a:avLst/>
          </a:prstGeom>
          <a:noFill/>
        </p:spPr>
        <p:txBody>
          <a:bodyPr wrap="square" rtlCol="0">
            <a:spAutoFit/>
          </a:bodyPr>
          <a:lstStyle/>
          <a:p>
            <a:r>
              <a:rPr lang="en-US"/>
              <a:t>Two night residential to PGL Liddington (in Swindon) </a:t>
            </a:r>
          </a:p>
          <a:p>
            <a:r>
              <a:rPr lang="en-US"/>
              <a:t>Revision sessions taught, in correct tiers, by The Deanery staff (3 hours each day)</a:t>
            </a:r>
          </a:p>
          <a:p>
            <a:r>
              <a:rPr lang="en-US"/>
              <a:t>4 adventure activities with peers for a final secondary school residential        (2 each day)</a:t>
            </a:r>
          </a:p>
          <a:p>
            <a:r>
              <a:rPr lang="en-US"/>
              <a:t>Full board (all meals included)</a:t>
            </a:r>
          </a:p>
          <a:p>
            <a:r>
              <a:rPr lang="en-US"/>
              <a:t>When launched, first come first serve for </a:t>
            </a:r>
            <a:r>
              <a:rPr lang="en-GB" b="1"/>
              <a:t>50</a:t>
            </a:r>
            <a:r>
              <a:rPr lang="en-GB"/>
              <a:t> students.</a:t>
            </a:r>
          </a:p>
          <a:p>
            <a:r>
              <a:rPr lang="en-GB" b="1"/>
              <a:t>23</a:t>
            </a:r>
            <a:r>
              <a:rPr lang="en-GB" b="1" baseline="30000"/>
              <a:t>rd</a:t>
            </a:r>
            <a:r>
              <a:rPr lang="en-GB" b="1"/>
              <a:t> – 25</a:t>
            </a:r>
            <a:r>
              <a:rPr lang="en-GB" b="1" baseline="30000"/>
              <a:t>th</a:t>
            </a:r>
            <a:r>
              <a:rPr lang="en-GB" b="1"/>
              <a:t> April 2027</a:t>
            </a:r>
            <a:endParaRPr lang="en-US" b="1"/>
          </a:p>
          <a:p>
            <a:endParaRPr lang="en-US"/>
          </a:p>
          <a:p>
            <a:r>
              <a:rPr lang="en-US"/>
              <a:t>Exam technique</a:t>
            </a:r>
          </a:p>
          <a:p>
            <a:r>
              <a:rPr lang="en-US"/>
              <a:t>Common misconceptions identified and corrected</a:t>
            </a:r>
          </a:p>
          <a:p>
            <a:r>
              <a:rPr lang="en-US"/>
              <a:t>Key topics revisit </a:t>
            </a:r>
          </a:p>
          <a:p>
            <a:r>
              <a:rPr lang="en-US"/>
              <a:t>Key skill retrieval </a:t>
            </a:r>
          </a:p>
        </p:txBody>
      </p:sp>
    </p:spTree>
    <p:extLst>
      <p:ext uri="{BB962C8B-B14F-4D97-AF65-F5344CB8AC3E}">
        <p14:creationId xmlns:p14="http://schemas.microsoft.com/office/powerpoint/2010/main" val="21098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47D8-D4BB-45EC-8786-C701DA3D657E}"/>
              </a:ext>
            </a:extLst>
          </p:cNvPr>
          <p:cNvSpPr>
            <a:spLocks noGrp="1"/>
          </p:cNvSpPr>
          <p:nvPr>
            <p:ph type="title"/>
          </p:nvPr>
        </p:nvSpPr>
        <p:spPr>
          <a:xfrm>
            <a:off x="349641" y="272791"/>
            <a:ext cx="8717398" cy="673768"/>
          </a:xfrm>
        </p:spPr>
        <p:txBody>
          <a:bodyPr>
            <a:noAutofit/>
          </a:bodyPr>
          <a:lstStyle/>
          <a:p>
            <a:r>
              <a:rPr lang="en-GB" b="1"/>
              <a:t>Core Subject Information – English  </a:t>
            </a:r>
          </a:p>
        </p:txBody>
      </p:sp>
      <p:pic>
        <p:nvPicPr>
          <p:cNvPr id="4" name="Picture 3">
            <a:extLst>
              <a:ext uri="{FF2B5EF4-FFF2-40B4-BE49-F238E27FC236}">
                <a16:creationId xmlns:a16="http://schemas.microsoft.com/office/drawing/2014/main" id="{9DFA5BE9-BE84-4F18-AD91-0DE412EB618B}"/>
              </a:ext>
            </a:extLst>
          </p:cNvPr>
          <p:cNvPicPr>
            <a:picLocks noChangeAspect="1"/>
          </p:cNvPicPr>
          <p:nvPr/>
        </p:nvPicPr>
        <p:blipFill>
          <a:blip r:embed="rId2"/>
          <a:stretch>
            <a:fillRect/>
          </a:stretch>
        </p:blipFill>
        <p:spPr>
          <a:xfrm>
            <a:off x="10256612" y="201132"/>
            <a:ext cx="1560711" cy="816935"/>
          </a:xfrm>
          <a:prstGeom prst="rect">
            <a:avLst/>
          </a:prstGeom>
        </p:spPr>
      </p:pic>
      <p:sp>
        <p:nvSpPr>
          <p:cNvPr id="5" name="TextBox 4">
            <a:extLst>
              <a:ext uri="{FF2B5EF4-FFF2-40B4-BE49-F238E27FC236}">
                <a16:creationId xmlns:a16="http://schemas.microsoft.com/office/drawing/2014/main" id="{34652CBB-AA10-4E6C-8920-0CE4406B0685}"/>
              </a:ext>
            </a:extLst>
          </p:cNvPr>
          <p:cNvSpPr txBox="1"/>
          <p:nvPr/>
        </p:nvSpPr>
        <p:spPr>
          <a:xfrm>
            <a:off x="438054" y="949942"/>
            <a:ext cx="5258605" cy="1454244"/>
          </a:xfrm>
          <a:prstGeom prst="rect">
            <a:avLst/>
          </a:prstGeom>
          <a:solidFill>
            <a:srgbClr val="44546A">
              <a:lumMod val="20000"/>
              <a:lumOff val="80000"/>
            </a:srgbClr>
          </a:solidFill>
          <a:ln w="28575">
            <a:solidFill>
              <a:sysClr val="windowText" lastClr="000000"/>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a:ln>
                  <a:noFill/>
                </a:ln>
                <a:solidFill>
                  <a:prstClr val="black"/>
                </a:solidFill>
                <a:effectLst/>
                <a:uLnTx/>
                <a:uFillTx/>
                <a:latin typeface="Calibri" panose="020F0502020204030204"/>
              </a:rPr>
              <a:t>English Language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a:ln>
                <a:noFill/>
              </a:ln>
              <a:solidFill>
                <a:prstClr val="black"/>
              </a:solidFill>
              <a:effectLst/>
              <a:uLnTx/>
              <a:uFillTx/>
              <a:latin typeface="Calibri" panose="020F0502020204030204"/>
            </a:endParaRPr>
          </a:p>
          <a:p>
            <a:pPr marL="285750" indent="-285750" defTabSz="914400">
              <a:buFont typeface="Wingdings" panose="05000000000000000000" pitchFamily="2" charset="2"/>
              <a:buChar char="v"/>
              <a:defRPr/>
            </a:pPr>
            <a:r>
              <a:rPr kumimoji="0" lang="en-GB" sz="1500" b="1" i="0" u="none" strike="noStrike" kern="0" cap="none" spc="0" normalizeH="0" baseline="0" noProof="0">
                <a:ln>
                  <a:noFill/>
                </a:ln>
                <a:solidFill>
                  <a:prstClr val="black"/>
                </a:solidFill>
                <a:effectLst/>
                <a:uLnTx/>
                <a:uFillTx/>
                <a:latin typeface="Calibri" panose="020F0502020204030204"/>
              </a:rPr>
              <a:t>Paper 1: </a:t>
            </a:r>
            <a:r>
              <a:rPr lang="en-GB" sz="1500" b="1" kern="0">
                <a:solidFill>
                  <a:prstClr val="black"/>
                </a:solidFill>
                <a:latin typeface="Calibri" panose="020F0502020204030204"/>
              </a:rPr>
              <a:t>Fiction </a:t>
            </a:r>
            <a:r>
              <a:rPr lang="en-GB" sz="1500" kern="0">
                <a:solidFill>
                  <a:prstClr val="black"/>
                </a:solidFill>
                <a:latin typeface="Calibri" panose="020F0502020204030204"/>
              </a:rPr>
              <a:t>Reading </a:t>
            </a:r>
            <a:r>
              <a:rPr kumimoji="0" lang="en-GB" sz="1500" b="0" i="0" u="none" strike="noStrike" kern="0" cap="none" spc="0" normalizeH="0" baseline="0" noProof="0">
                <a:ln>
                  <a:noFill/>
                </a:ln>
                <a:solidFill>
                  <a:prstClr val="black"/>
                </a:solidFill>
                <a:effectLst/>
                <a:uLnTx/>
                <a:uFillTx/>
                <a:latin typeface="Calibri" panose="020F0502020204030204"/>
              </a:rPr>
              <a:t>&amp; Writing (1hour 45 mins)</a:t>
            </a:r>
            <a:endParaRPr lang="en-GB"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285750" indent="-285750" defTabSz="914400">
              <a:buFont typeface="Wingdings" panose="05000000000000000000" pitchFamily="2" charset="2"/>
              <a:buChar char="v"/>
              <a:defRPr/>
            </a:pPr>
            <a:r>
              <a:rPr kumimoji="0" lang="en-GB" sz="1500" b="1" i="0" u="none" strike="noStrike" kern="0" cap="none" spc="0" normalizeH="0" baseline="0" noProof="0">
                <a:ln>
                  <a:noFill/>
                </a:ln>
                <a:solidFill>
                  <a:prstClr val="black"/>
                </a:solidFill>
                <a:effectLst/>
                <a:highlight>
                  <a:srgbClr val="00FF00"/>
                </a:highlight>
                <a:uLnTx/>
                <a:uFillTx/>
                <a:latin typeface="Calibri" panose="020F0502020204030204"/>
              </a:rPr>
              <a:t>Paper 2: </a:t>
            </a:r>
            <a:r>
              <a:rPr lang="en-GB" sz="1500" b="1" kern="0">
                <a:solidFill>
                  <a:prstClr val="black"/>
                </a:solidFill>
                <a:highlight>
                  <a:srgbClr val="00FF00"/>
                </a:highlight>
                <a:latin typeface="Calibri" panose="020F0502020204030204"/>
              </a:rPr>
              <a:t>Non-Fiction </a:t>
            </a:r>
            <a:r>
              <a:rPr lang="en-GB" sz="1500" kern="0">
                <a:solidFill>
                  <a:prstClr val="black"/>
                </a:solidFill>
                <a:highlight>
                  <a:srgbClr val="00FF00"/>
                </a:highlight>
                <a:latin typeface="Calibri" panose="020F0502020204030204"/>
              </a:rPr>
              <a:t>Reading</a:t>
            </a:r>
            <a:r>
              <a:rPr kumimoji="0" lang="en-GB" sz="1500" b="0" i="0" u="none" strike="noStrike" kern="0" cap="none" spc="0" normalizeH="0" baseline="0" noProof="0">
                <a:ln>
                  <a:noFill/>
                </a:ln>
                <a:solidFill>
                  <a:prstClr val="black"/>
                </a:solidFill>
                <a:effectLst/>
                <a:highlight>
                  <a:srgbClr val="00FF00"/>
                </a:highlight>
                <a:uLnTx/>
                <a:uFillTx/>
                <a:latin typeface="Calibri" panose="020F0502020204030204"/>
              </a:rPr>
              <a:t> &amp; Writing (1hour 45 mins)</a:t>
            </a:r>
            <a:endParaRPr lang="en-GB" sz="1500" b="1" i="0" u="none" strike="noStrike" kern="0" cap="none" spc="0" normalizeH="0" baseline="0" noProof="0">
              <a:ln>
                <a:noFill/>
              </a:ln>
              <a:solidFill>
                <a:prstClr val="black"/>
              </a:solidFill>
              <a:effectLst/>
              <a:highlight>
                <a:srgbClr val="00FF00"/>
              </a:highlight>
              <a:uLnTx/>
              <a:uFillTx/>
              <a:latin typeface="Calibri" panose="020F0502020204030204"/>
              <a:ea typeface="Calibri"/>
              <a:cs typeface="Calibri"/>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1500" b="1" i="0" u="none" strike="noStrike" kern="0" cap="none" spc="0" normalizeH="0" baseline="0" noProof="0">
                <a:ln>
                  <a:noFill/>
                </a:ln>
                <a:solidFill>
                  <a:prstClr val="black"/>
                </a:solidFill>
                <a:effectLst/>
                <a:uLnTx/>
                <a:uFillTx/>
                <a:latin typeface="Calibri" panose="020F0502020204030204"/>
              </a:rPr>
              <a:t>Spoken Language: </a:t>
            </a:r>
            <a:r>
              <a:rPr kumimoji="0" lang="en-GB" sz="1500" b="0" i="0" u="none" strike="noStrike" kern="0" cap="none" spc="0" normalizeH="0" baseline="0" noProof="0">
                <a:ln>
                  <a:noFill/>
                </a:ln>
                <a:solidFill>
                  <a:prstClr val="black"/>
                </a:solidFill>
                <a:effectLst/>
                <a:uLnTx/>
                <a:uFillTx/>
                <a:latin typeface="Calibri" panose="020F0502020204030204"/>
              </a:rPr>
              <a:t>students are required to present a talk to their class (filmed and moderated by AQA)</a:t>
            </a:r>
          </a:p>
        </p:txBody>
      </p:sp>
      <p:sp>
        <p:nvSpPr>
          <p:cNvPr id="6" name="TextBox 5">
            <a:extLst>
              <a:ext uri="{FF2B5EF4-FFF2-40B4-BE49-F238E27FC236}">
                <a16:creationId xmlns:a16="http://schemas.microsoft.com/office/drawing/2014/main" id="{02E7CCC8-F4A9-41CB-A254-184A7178C004}"/>
              </a:ext>
            </a:extLst>
          </p:cNvPr>
          <p:cNvSpPr txBox="1"/>
          <p:nvPr/>
        </p:nvSpPr>
        <p:spPr>
          <a:xfrm>
            <a:off x="6389076" y="1223480"/>
            <a:ext cx="4744898" cy="1915909"/>
          </a:xfrm>
          <a:prstGeom prst="rect">
            <a:avLst/>
          </a:prstGeom>
          <a:solidFill>
            <a:srgbClr val="44546A">
              <a:lumMod val="20000"/>
              <a:lumOff val="80000"/>
            </a:srgbClr>
          </a:solidFill>
          <a:ln w="28575">
            <a:solidFill>
              <a:sysClr val="windowText" lastClr="000000"/>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a:ln>
                  <a:noFill/>
                </a:ln>
                <a:solidFill>
                  <a:prstClr val="black"/>
                </a:solidFill>
                <a:effectLst/>
                <a:uLnTx/>
                <a:uFillTx/>
                <a:latin typeface="Calibri" panose="020F0502020204030204"/>
              </a:rPr>
              <a:t>English Literature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1" i="0" u="none" strike="noStrike" kern="0" cap="none" spc="0" normalizeH="0" baseline="0" noProof="0">
                <a:ln>
                  <a:noFill/>
                </a:ln>
                <a:solidFill>
                  <a:prstClr val="black"/>
                </a:solidFill>
                <a:effectLst/>
                <a:uLnTx/>
                <a:uFillTx/>
                <a:latin typeface="Calibri" panose="020F0502020204030204"/>
              </a:rPr>
              <a:t>Paper 1: </a:t>
            </a:r>
            <a:r>
              <a:rPr kumimoji="0" lang="en-US" sz="1500" b="0" i="0" u="none" strike="noStrike" kern="0" cap="none" spc="0" normalizeH="0" baseline="0" noProof="0">
                <a:ln>
                  <a:noFill/>
                </a:ln>
                <a:solidFill>
                  <a:prstClr val="black"/>
                </a:solidFill>
                <a:effectLst/>
                <a:uLnTx/>
                <a:uFillTx/>
                <a:latin typeface="Calibri" panose="020F0502020204030204"/>
              </a:rPr>
              <a:t>(‘old’ texts) 1 hour 45 mins</a:t>
            </a:r>
            <a:endParaRPr lang="en-US"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prstClr val="black"/>
                </a:solidFill>
                <a:effectLst/>
                <a:uLnTx/>
                <a:uFillTx/>
                <a:latin typeface="Calibri" panose="020F0502020204030204"/>
              </a:rPr>
              <a:t>- Shakespeare’s ‘Macbeth’ </a:t>
            </a:r>
            <a:endParaRPr lang="en-US"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prstClr val="black"/>
                </a:solidFill>
                <a:effectLst/>
                <a:uLnTx/>
                <a:uFillTx/>
                <a:latin typeface="Calibri" panose="020F0502020204030204"/>
              </a:rPr>
              <a:t>- Charles Dickens’ ‘A Christmas Carol’</a:t>
            </a:r>
            <a:endParaRPr lang="en-US"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1" i="0" u="none" strike="noStrike" kern="0" cap="none" spc="0" normalizeH="0" baseline="0" noProof="0">
                <a:ln>
                  <a:noFill/>
                </a:ln>
                <a:solidFill>
                  <a:prstClr val="black"/>
                </a:solidFill>
                <a:effectLst/>
                <a:uLnTx/>
                <a:uFillTx/>
                <a:latin typeface="Calibri" panose="020F0502020204030204"/>
              </a:rPr>
              <a:t>Paper 2: </a:t>
            </a:r>
            <a:r>
              <a:rPr kumimoji="0" lang="en-US" sz="1500" b="0" i="0" u="none" strike="noStrike" kern="0" cap="none" spc="0" normalizeH="0" baseline="0" noProof="0">
                <a:ln>
                  <a:noFill/>
                </a:ln>
                <a:solidFill>
                  <a:prstClr val="black"/>
                </a:solidFill>
                <a:effectLst/>
                <a:uLnTx/>
                <a:uFillTx/>
                <a:latin typeface="Calibri" panose="020F0502020204030204"/>
              </a:rPr>
              <a:t>(modern texts)  2 hour 15 mins </a:t>
            </a:r>
            <a:endParaRPr lang="en-US"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R="0" lvl="0" algn="ctr" defTabSz="914400" eaLnBrk="1" fontAlgn="auto" latinLnBrk="0" hangingPunct="1">
              <a:lnSpc>
                <a:spcPct val="100000"/>
              </a:lnSpc>
              <a:spcBef>
                <a:spcPts val="0"/>
              </a:spcBef>
              <a:spcAft>
                <a:spcPts val="0"/>
              </a:spcAft>
              <a:buClrTx/>
              <a:buSzTx/>
              <a:tabLst/>
              <a:defRPr/>
            </a:pPr>
            <a:r>
              <a:rPr lang="en-US" sz="1500" kern="0">
                <a:solidFill>
                  <a:prstClr val="black"/>
                </a:solidFill>
                <a:latin typeface="Calibri" panose="020F0502020204030204"/>
              </a:rPr>
              <a:t>- Priestley’s ‘An Inspector Calls’</a:t>
            </a:r>
            <a:endParaRPr lang="en-US"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prstClr val="black"/>
                </a:solidFill>
                <a:effectLst/>
                <a:uLnTx/>
                <a:uFillTx/>
                <a:latin typeface="Calibri" panose="020F0502020204030204"/>
              </a:rPr>
              <a:t>- </a:t>
            </a:r>
            <a:r>
              <a:rPr kumimoji="0" lang="en-US" sz="1500" b="0" i="0" u="none" strike="noStrike" kern="0" cap="none" spc="0" normalizeH="0" baseline="0" noProof="0">
                <a:ln>
                  <a:noFill/>
                </a:ln>
                <a:solidFill>
                  <a:prstClr val="black"/>
                </a:solidFill>
                <a:effectLst/>
                <a:highlight>
                  <a:srgbClr val="00FF00"/>
                </a:highlight>
                <a:uLnTx/>
                <a:uFillTx/>
                <a:latin typeface="Calibri" panose="020F0502020204030204"/>
              </a:rPr>
              <a:t>15x Power &amp; Conflict Poetry anthology poems</a:t>
            </a:r>
            <a:endParaRPr lang="en-US" sz="1500" b="0" i="0" u="none" strike="noStrike" kern="0" cap="none" spc="0" normalizeH="0" baseline="0" noProof="0">
              <a:ln>
                <a:noFill/>
              </a:ln>
              <a:solidFill>
                <a:prstClr val="black"/>
              </a:solidFill>
              <a:effectLst/>
              <a:highlight>
                <a:srgbClr val="00FF00"/>
              </a:highlight>
              <a:uLnTx/>
              <a:uFillTx/>
              <a:latin typeface="Calibri" panose="020F0502020204030204"/>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prstClr val="black"/>
                </a:solidFill>
                <a:effectLst/>
                <a:highlight>
                  <a:srgbClr val="00FF00"/>
                </a:highlight>
                <a:uLnTx/>
                <a:uFillTx/>
                <a:latin typeface="Calibri" panose="020F0502020204030204"/>
              </a:rPr>
              <a:t>- 2x unseen poems to analyse &amp; then compare</a:t>
            </a:r>
            <a:endParaRPr lang="en-US" sz="1500" b="0" i="0" u="none" strike="noStrike" kern="0" cap="none" spc="0" normalizeH="0" baseline="0" noProof="0">
              <a:ln>
                <a:noFill/>
              </a:ln>
              <a:solidFill>
                <a:prstClr val="black"/>
              </a:solidFill>
              <a:effectLst/>
              <a:highlight>
                <a:srgbClr val="00FF00"/>
              </a:highlight>
              <a:uLnTx/>
              <a:uFillTx/>
              <a:latin typeface="Calibri" panose="020F0502020204030204"/>
              <a:ea typeface="Calibri"/>
              <a:cs typeface="Calibri"/>
            </a:endParaRPr>
          </a:p>
        </p:txBody>
      </p:sp>
      <p:sp>
        <p:nvSpPr>
          <p:cNvPr id="7" name="TextBox 6">
            <a:extLst>
              <a:ext uri="{FF2B5EF4-FFF2-40B4-BE49-F238E27FC236}">
                <a16:creationId xmlns:a16="http://schemas.microsoft.com/office/drawing/2014/main" id="{0595AFA2-677E-40B3-BDF0-2A67A1AB7A0D}"/>
              </a:ext>
            </a:extLst>
          </p:cNvPr>
          <p:cNvSpPr txBox="1"/>
          <p:nvPr/>
        </p:nvSpPr>
        <p:spPr>
          <a:xfrm>
            <a:off x="436188" y="2621136"/>
            <a:ext cx="5350589" cy="3300904"/>
          </a:xfrm>
          <a:prstGeom prst="rect">
            <a:avLst/>
          </a:prstGeom>
          <a:solidFill>
            <a:srgbClr val="44546A">
              <a:lumMod val="20000"/>
              <a:lumOff val="80000"/>
            </a:srgbClr>
          </a:solidFill>
          <a:ln w="28575">
            <a:solidFill>
              <a:sysClr val="windowText" lastClr="000000"/>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500" b="1" i="0" u="none" strike="noStrike" kern="0" cap="none" spc="0" normalizeH="0" baseline="0" noProof="0">
                <a:ln>
                  <a:noFill/>
                </a:ln>
                <a:solidFill>
                  <a:prstClr val="black"/>
                </a:solidFill>
                <a:effectLst/>
                <a:uLnTx/>
                <a:uFillTx/>
                <a:latin typeface="Calibri" panose="020F0502020204030204"/>
              </a:rPr>
              <a:t>School-based revision resources: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500" b="1" i="0" u="none" strike="noStrike" kern="0" cap="none" spc="0" normalizeH="0" baseline="0" noProof="0">
                <a:ln>
                  <a:noFill/>
                </a:ln>
                <a:solidFill>
                  <a:prstClr val="black"/>
                </a:solidFill>
                <a:effectLst/>
                <a:uLnTx/>
                <a:uFillTx/>
                <a:latin typeface="Calibri" panose="020F0502020204030204"/>
              </a:rPr>
              <a:t>DNA</a:t>
            </a:r>
            <a:r>
              <a:rPr kumimoji="0" lang="en-GB" sz="1500" b="0" i="0" u="none" strike="noStrike" kern="0" cap="none" spc="0" normalizeH="0" baseline="0" noProof="0">
                <a:ln>
                  <a:noFill/>
                </a:ln>
                <a:solidFill>
                  <a:prstClr val="black"/>
                </a:solidFill>
                <a:effectLst/>
                <a:uLnTx/>
                <a:uFillTx/>
                <a:latin typeface="Calibri" panose="020F0502020204030204"/>
              </a:rPr>
              <a:t> interleaved knowledge retrieval </a:t>
            </a:r>
            <a:endParaRPr lang="en-GB"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500" b="1" i="0" u="none" strike="noStrike" kern="0" cap="none" spc="0" normalizeH="0" baseline="0" noProof="0">
                <a:ln>
                  <a:noFill/>
                </a:ln>
                <a:solidFill>
                  <a:prstClr val="black"/>
                </a:solidFill>
                <a:effectLst/>
                <a:uLnTx/>
                <a:uFillTx/>
                <a:latin typeface="Calibri" panose="020F0502020204030204"/>
              </a:rPr>
              <a:t>Chanting</a:t>
            </a:r>
            <a:r>
              <a:rPr kumimoji="0" lang="en-GB" sz="1500" b="0" i="0" u="none" strike="noStrike" kern="0" cap="none" spc="0" normalizeH="0" baseline="0" noProof="0">
                <a:ln>
                  <a:noFill/>
                </a:ln>
                <a:solidFill>
                  <a:prstClr val="black"/>
                </a:solidFill>
                <a:effectLst/>
                <a:uLnTx/>
                <a:uFillTx/>
                <a:latin typeface="Calibri" panose="020F0502020204030204"/>
              </a:rPr>
              <a:t> quotations at end of lessons</a:t>
            </a:r>
            <a:endParaRPr lang="en-GB"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500" b="1" i="0" u="none" strike="noStrike" kern="0" cap="none" spc="0" normalizeH="0" baseline="0" noProof="0">
                <a:ln>
                  <a:noFill/>
                </a:ln>
                <a:solidFill>
                  <a:prstClr val="black"/>
                </a:solidFill>
                <a:effectLst/>
                <a:uLnTx/>
                <a:uFillTx/>
                <a:latin typeface="Calibri" panose="020F0502020204030204"/>
              </a:rPr>
              <a:t>Knowledge Organizers: </a:t>
            </a:r>
            <a:r>
              <a:rPr kumimoji="0" lang="en-GB" sz="1500" b="0" i="0" u="none" strike="noStrike" kern="0" cap="none" spc="0" normalizeH="0" baseline="0" noProof="0">
                <a:ln>
                  <a:noFill/>
                </a:ln>
                <a:solidFill>
                  <a:prstClr val="black"/>
                </a:solidFill>
                <a:effectLst/>
                <a:uLnTx/>
                <a:uFillTx/>
                <a:latin typeface="Calibri" panose="020F0502020204030204"/>
              </a:rPr>
              <a:t>key words, sentence stems &amp; sentence starters, model examples (Standard vs. Excellent), essay structures/writing frames/structure strips</a:t>
            </a:r>
            <a:endParaRPr lang="en-GB"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285750" indent="-285750" defTabSz="914400">
              <a:buFont typeface="Wingdings" panose="05000000000000000000" pitchFamily="2" charset="2"/>
              <a:buChar char="ü"/>
              <a:defRPr/>
            </a:pPr>
            <a:r>
              <a:rPr kumimoji="0" lang="en-GB" sz="1500" b="1" i="0" u="none" strike="noStrike" kern="0" cap="none" spc="0" normalizeH="0" baseline="0" noProof="0">
                <a:ln>
                  <a:noFill/>
                </a:ln>
                <a:solidFill>
                  <a:prstClr val="black"/>
                </a:solidFill>
                <a:effectLst/>
                <a:uLnTx/>
                <a:uFillTx/>
                <a:latin typeface="Calibri" panose="020F0502020204030204"/>
              </a:rPr>
              <a:t>Enrichment GCSE </a:t>
            </a:r>
            <a:r>
              <a:rPr lang="en-GB" sz="1500" b="1" kern="0">
                <a:solidFill>
                  <a:prstClr val="black"/>
                </a:solidFill>
                <a:latin typeface="Calibri" panose="020F0502020204030204"/>
              </a:rPr>
              <a:t>Literature Revision</a:t>
            </a:r>
            <a:r>
              <a:rPr kumimoji="0" lang="en-GB" sz="1500" b="1" i="0" u="none" strike="noStrike" kern="0" cap="none" spc="0" normalizeH="0" baseline="0" noProof="0">
                <a:ln>
                  <a:noFill/>
                </a:ln>
                <a:solidFill>
                  <a:prstClr val="black"/>
                </a:solidFill>
                <a:effectLst/>
                <a:uLnTx/>
                <a:uFillTx/>
                <a:latin typeface="Calibri" panose="020F0502020204030204"/>
              </a:rPr>
              <a:t> </a:t>
            </a:r>
            <a:r>
              <a:rPr lang="en-GB" sz="1500" kern="0">
                <a:solidFill>
                  <a:prstClr val="black"/>
                </a:solidFill>
                <a:latin typeface="Calibri" panose="020F0502020204030204"/>
              </a:rPr>
              <a:t>3:20-4:20pm</a:t>
            </a:r>
            <a:r>
              <a:rPr kumimoji="0" lang="en-GB" sz="1500" b="0" i="0" u="none" strike="noStrike" kern="0" cap="none" spc="0" normalizeH="0" baseline="0" noProof="0">
                <a:ln>
                  <a:noFill/>
                </a:ln>
                <a:solidFill>
                  <a:prstClr val="black"/>
                </a:solidFill>
                <a:effectLst/>
                <a:uLnTx/>
                <a:uFillTx/>
                <a:latin typeface="Calibri" panose="020F0502020204030204"/>
              </a:rPr>
              <a:t> Thursdays </a:t>
            </a:r>
            <a:endParaRPr lang="en-GB"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285750" indent="-285750" defTabSz="914400">
              <a:buFont typeface="Wingdings,Sans-Serif" panose="05000000000000000000" pitchFamily="2" charset="2"/>
              <a:buChar char="ü"/>
              <a:defRPr/>
            </a:pPr>
            <a:r>
              <a:rPr lang="en-GB" sz="1500" b="1" kern="0">
                <a:solidFill>
                  <a:prstClr val="black"/>
                </a:solidFill>
                <a:latin typeface="Calibri" panose="020F0502020204030204"/>
                <a:ea typeface="Calibri"/>
                <a:cs typeface="Calibri"/>
              </a:rPr>
              <a:t>Enrichment GCSE Language Past Paper Club </a:t>
            </a:r>
            <a:r>
              <a:rPr lang="en-GB" sz="1500" kern="0">
                <a:solidFill>
                  <a:prstClr val="black"/>
                </a:solidFill>
                <a:latin typeface="Calibri" panose="020F0502020204030204"/>
                <a:ea typeface="Calibri"/>
                <a:cs typeface="Calibri"/>
              </a:rPr>
              <a:t>(Begins in January)</a:t>
            </a:r>
          </a:p>
          <a:p>
            <a:pPr marL="285750" indent="-285750" defTabSz="914400">
              <a:buFont typeface="Wingdings" panose="05000000000000000000" pitchFamily="2" charset="2"/>
              <a:buChar char="ü"/>
              <a:defRPr/>
            </a:pPr>
            <a:r>
              <a:rPr kumimoji="0" lang="en-GB" sz="1500" b="1" i="0" u="none" strike="noStrike" kern="0" cap="none" spc="0" normalizeH="0" baseline="0" noProof="0">
                <a:ln>
                  <a:noFill/>
                </a:ln>
                <a:solidFill>
                  <a:prstClr val="black"/>
                </a:solidFill>
                <a:effectLst/>
                <a:uLnTx/>
                <a:uFillTx/>
                <a:latin typeface="Calibri" panose="020F0502020204030204"/>
              </a:rPr>
              <a:t>Tutor Time Intervention-</a:t>
            </a:r>
            <a:r>
              <a:rPr lang="en-GB" sz="1500" b="1" kern="0">
                <a:solidFill>
                  <a:prstClr val="black"/>
                </a:solidFill>
                <a:latin typeface="Calibri" panose="020F0502020204030204"/>
              </a:rPr>
              <a:t> </a:t>
            </a:r>
            <a:r>
              <a:rPr kumimoji="0" lang="en-GB" sz="1500" b="0" i="0" u="none" strike="noStrike" kern="0" cap="none" spc="0" normalizeH="0" baseline="0" noProof="0">
                <a:ln>
                  <a:noFill/>
                </a:ln>
                <a:solidFill>
                  <a:prstClr val="black"/>
                </a:solidFill>
                <a:effectLst/>
                <a:uLnTx/>
                <a:uFillTx/>
                <a:latin typeface="Calibri" panose="020F0502020204030204"/>
              </a:rPr>
              <a:t> students</a:t>
            </a:r>
            <a:r>
              <a:rPr lang="en-GB" sz="1500" kern="0">
                <a:solidFill>
                  <a:prstClr val="black"/>
                </a:solidFill>
                <a:latin typeface="Calibri" panose="020F0502020204030204"/>
              </a:rPr>
              <a:t> identified through mock data</a:t>
            </a:r>
          </a:p>
          <a:p>
            <a:pPr marL="285750" indent="-285750" defTabSz="914400">
              <a:buFont typeface="Wingdings" panose="05000000000000000000" pitchFamily="2" charset="2"/>
              <a:buChar char="ü"/>
              <a:defRPr/>
            </a:pPr>
            <a:r>
              <a:rPr lang="en-GB" sz="1500" b="1" kern="0">
                <a:solidFill>
                  <a:prstClr val="black"/>
                </a:solidFill>
                <a:latin typeface="Calibri" panose="020F0502020204030204"/>
                <a:ea typeface="Calibri"/>
                <a:cs typeface="Calibri"/>
              </a:rPr>
              <a:t>Resource table:</a:t>
            </a:r>
            <a:r>
              <a:rPr lang="en-GB" sz="1500" kern="0">
                <a:solidFill>
                  <a:prstClr val="black"/>
                </a:solidFill>
                <a:latin typeface="Calibri" panose="020F0502020204030204"/>
                <a:ea typeface="Calibri"/>
                <a:cs typeface="Calibri"/>
              </a:rPr>
              <a:t> Available in the English locker area. Students can help themselves</a:t>
            </a:r>
          </a:p>
          <a:p>
            <a:pPr marL="285750" indent="-285750" defTabSz="914400">
              <a:buFont typeface="Wingdings" panose="05000000000000000000" pitchFamily="2" charset="2"/>
              <a:buChar char="ü"/>
              <a:defRPr/>
            </a:pPr>
            <a:r>
              <a:rPr lang="en-GB" sz="1500" b="1" kern="0">
                <a:solidFill>
                  <a:prstClr val="black"/>
                </a:solidFill>
                <a:latin typeface="Calibri" panose="020F0502020204030204"/>
                <a:ea typeface="Calibri"/>
                <a:cs typeface="Calibri"/>
              </a:rPr>
              <a:t>Essay drop off:</a:t>
            </a:r>
            <a:r>
              <a:rPr lang="en-GB" sz="1500" kern="0">
                <a:solidFill>
                  <a:prstClr val="black"/>
                </a:solidFill>
                <a:latin typeface="Calibri" panose="020F0502020204030204"/>
                <a:ea typeface="Calibri"/>
                <a:cs typeface="Calibri"/>
              </a:rPr>
              <a:t> Students can drop off an exam essay to be marked at any time</a:t>
            </a:r>
          </a:p>
        </p:txBody>
      </p:sp>
      <p:sp>
        <p:nvSpPr>
          <p:cNvPr id="8" name="TextBox 7">
            <a:extLst>
              <a:ext uri="{FF2B5EF4-FFF2-40B4-BE49-F238E27FC236}">
                <a16:creationId xmlns:a16="http://schemas.microsoft.com/office/drawing/2014/main" id="{A4BDC496-0CA0-453F-AABF-7990FAFDBA81}"/>
              </a:ext>
            </a:extLst>
          </p:cNvPr>
          <p:cNvSpPr txBox="1"/>
          <p:nvPr/>
        </p:nvSpPr>
        <p:spPr>
          <a:xfrm>
            <a:off x="6320691" y="3427580"/>
            <a:ext cx="4812633" cy="1915909"/>
          </a:xfrm>
          <a:prstGeom prst="rect">
            <a:avLst/>
          </a:prstGeom>
          <a:solidFill>
            <a:srgbClr val="44546A">
              <a:lumMod val="20000"/>
              <a:lumOff val="80000"/>
            </a:srgbClr>
          </a:solidFill>
          <a:ln w="28575">
            <a:solidFill>
              <a:sysClr val="windowText" lastClr="000000"/>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500" b="1" i="0" u="none" strike="noStrike" kern="0" cap="none" spc="0" normalizeH="0" baseline="0" noProof="0">
                <a:ln>
                  <a:noFill/>
                </a:ln>
                <a:solidFill>
                  <a:prstClr val="black"/>
                </a:solidFill>
                <a:effectLst/>
                <a:uLnTx/>
                <a:uFillTx/>
                <a:latin typeface="Calibri" panose="020F0502020204030204"/>
              </a:rPr>
              <a:t>Resources to use at home</a:t>
            </a:r>
            <a:endParaRPr kumimoji="0" lang="en-GB" sz="1500" b="0" i="0" u="none" strike="noStrike" kern="0" cap="none" spc="0" normalizeH="0" baseline="0" noProof="0">
              <a:ln>
                <a:noFill/>
              </a:ln>
              <a:solidFill>
                <a:prstClr val="black"/>
              </a:solidFill>
              <a:effectLst/>
              <a:uLnTx/>
              <a:uFillTx/>
              <a:latin typeface="Calibri" panose="020F0502020204030204"/>
            </a:endParaRPr>
          </a:p>
          <a:p>
            <a:pPr marL="342900" marR="0" lvl="0" indent="-342900" defTabSz="914400" eaLnBrk="1" fontAlgn="auto" latinLnBrk="0" hangingPunct="1">
              <a:lnSpc>
                <a:spcPct val="100000"/>
              </a:lnSpc>
              <a:spcBef>
                <a:spcPts val="0"/>
              </a:spcBef>
              <a:spcAft>
                <a:spcPts val="0"/>
              </a:spcAft>
              <a:buClrTx/>
              <a:buSzTx/>
              <a:buFontTx/>
              <a:buAutoNum type="arabicPeriod"/>
              <a:tabLst/>
              <a:defRPr/>
            </a:pPr>
            <a:r>
              <a:rPr kumimoji="0" lang="en-GB" sz="1500" b="1" i="0" u="none" strike="noStrike" kern="0" cap="none" spc="0" normalizeH="0" baseline="0" noProof="0">
                <a:ln>
                  <a:noFill/>
                </a:ln>
                <a:solidFill>
                  <a:prstClr val="black"/>
                </a:solidFill>
                <a:effectLst/>
                <a:uLnTx/>
                <a:uFillTx/>
                <a:latin typeface="Calibri" panose="020F0502020204030204"/>
              </a:rPr>
              <a:t>English section of school website: </a:t>
            </a:r>
            <a:r>
              <a:rPr kumimoji="0" lang="en-GB" sz="1500" b="0" i="0" u="none" strike="noStrike" kern="0" cap="none" spc="0" normalizeH="0" baseline="0" noProof="0">
                <a:ln>
                  <a:noFill/>
                </a:ln>
                <a:solidFill>
                  <a:prstClr val="black"/>
                </a:solidFill>
                <a:effectLst/>
                <a:uLnTx/>
                <a:uFillTx/>
                <a:latin typeface="Calibri" panose="020F0502020204030204"/>
              </a:rPr>
              <a:t>Knowledge Organisers, key quotations to learn, past papers, links to external revision websites </a:t>
            </a:r>
            <a:r>
              <a:rPr kumimoji="0" lang="en-GB" sz="1500" b="0" i="0" u="none" strike="noStrike" kern="0" cap="none" spc="0" normalizeH="0" baseline="0" noProof="0">
                <a:ln>
                  <a:noFill/>
                </a:ln>
                <a:solidFill>
                  <a:prstClr val="black"/>
                </a:solidFill>
                <a:effectLst/>
                <a:uLnTx/>
                <a:uFillTx/>
                <a:latin typeface="Calibri" panose="020F0502020204030204"/>
                <a:hlinkClick r:id="rId3"/>
              </a:rPr>
              <a:t>https://www.dcea.org.uk/parent-information/our-curriculum/subjects/english/</a:t>
            </a:r>
            <a:endParaRPr kumimoji="0" lang="en-GB" sz="1500" b="0" i="0" u="none" strike="noStrike" kern="0" cap="none" spc="0" normalizeH="0" baseline="0" noProof="0">
              <a:ln>
                <a:noFill/>
              </a:ln>
              <a:solidFill>
                <a:prstClr val="black"/>
              </a:solidFill>
              <a:effectLst/>
              <a:uLnTx/>
              <a:uFillTx/>
              <a:latin typeface="Calibri" panose="020F0502020204030204"/>
            </a:endParaRPr>
          </a:p>
          <a:p>
            <a:pPr marL="342900" indent="-342900" defTabSz="914400">
              <a:buFontTx/>
              <a:buAutoNum type="arabicPeriod"/>
              <a:defRPr/>
            </a:pPr>
            <a:r>
              <a:rPr kumimoji="0" lang="en-GB" sz="1500" b="1" i="0" u="none" strike="noStrike" kern="0" cap="none" spc="0" normalizeH="0" baseline="0" noProof="0" err="1">
                <a:ln>
                  <a:noFill/>
                </a:ln>
                <a:solidFill>
                  <a:prstClr val="black"/>
                </a:solidFill>
                <a:effectLst/>
                <a:uLnTx/>
                <a:uFillTx/>
                <a:latin typeface="Calibri" panose="020F0502020204030204"/>
              </a:rPr>
              <a:t>Tassomai</a:t>
            </a:r>
            <a:r>
              <a:rPr kumimoji="0" lang="en-GB" sz="1500" b="0" i="0" u="none" strike="noStrike" kern="0" cap="none" spc="0" normalizeH="0" baseline="0" noProof="0">
                <a:ln>
                  <a:noFill/>
                </a:ln>
                <a:solidFill>
                  <a:prstClr val="black"/>
                </a:solidFill>
                <a:effectLst/>
                <a:uLnTx/>
                <a:uFillTx/>
                <a:latin typeface="Calibri" panose="020F0502020204030204"/>
              </a:rPr>
              <a:t> online </a:t>
            </a:r>
            <a:r>
              <a:rPr lang="en-GB" sz="1500" kern="0">
                <a:solidFill>
                  <a:prstClr val="black"/>
                </a:solidFill>
                <a:latin typeface="Calibri" panose="020F0502020204030204"/>
              </a:rPr>
              <a:t>homework platform 45mins weekly</a:t>
            </a:r>
            <a:endParaRPr lang="en-GB" sz="1500" b="0" i="0" u="none" strike="noStrike" kern="0" cap="none" spc="0" normalizeH="0" baseline="0" noProof="0">
              <a:ln>
                <a:noFill/>
              </a:ln>
              <a:solidFill>
                <a:prstClr val="black"/>
              </a:solidFill>
              <a:effectLst/>
              <a:uLnTx/>
              <a:uFillTx/>
              <a:latin typeface="Calibri" panose="020F0502020204030204"/>
              <a:ea typeface="Calibri"/>
              <a:cs typeface="Calibri"/>
            </a:endParaRPr>
          </a:p>
          <a:p>
            <a:pPr marL="342900" marR="0" lvl="0" indent="-342900" defTabSz="914400" eaLnBrk="1" fontAlgn="auto" latinLnBrk="0" hangingPunct="1">
              <a:lnSpc>
                <a:spcPct val="100000"/>
              </a:lnSpc>
              <a:spcBef>
                <a:spcPts val="0"/>
              </a:spcBef>
              <a:spcAft>
                <a:spcPts val="0"/>
              </a:spcAft>
              <a:buClrTx/>
              <a:buSzTx/>
              <a:buFontTx/>
              <a:buAutoNum type="arabicPeriod"/>
              <a:tabLst/>
              <a:defRPr/>
            </a:pPr>
            <a:r>
              <a:rPr lang="en-GB" sz="1500" b="1" kern="0">
                <a:solidFill>
                  <a:prstClr val="black"/>
                </a:solidFill>
                <a:latin typeface="Calibri" panose="020F0502020204030204"/>
              </a:rPr>
              <a:t>Tuesday</a:t>
            </a:r>
            <a:r>
              <a:rPr lang="en-GB" sz="1500" kern="0">
                <a:solidFill>
                  <a:prstClr val="black"/>
                </a:solidFill>
                <a:latin typeface="Calibri" panose="020F0502020204030204"/>
              </a:rPr>
              <a:t> </a:t>
            </a:r>
            <a:r>
              <a:rPr lang="en-GB" sz="1500" b="1" kern="0">
                <a:solidFill>
                  <a:prstClr val="black"/>
                </a:solidFill>
                <a:latin typeface="Calibri" panose="020F0502020204030204"/>
              </a:rPr>
              <a:t>Test Day </a:t>
            </a:r>
            <a:r>
              <a:rPr lang="en-GB" sz="1500" kern="0">
                <a:solidFill>
                  <a:prstClr val="black"/>
                </a:solidFill>
                <a:latin typeface="Calibri" panose="020F0502020204030204"/>
              </a:rPr>
              <a:t>(pink homework book)</a:t>
            </a:r>
            <a:endParaRPr kumimoji="0" lang="en-GB" sz="1500" b="1" i="0" u="none" strike="noStrike" kern="0" cap="none" spc="0" normalizeH="0" baseline="0" noProof="0">
              <a:ln>
                <a:noFill/>
              </a:ln>
              <a:solidFill>
                <a:prstClr val="black"/>
              </a:solidFill>
              <a:effectLst/>
              <a:uLnTx/>
              <a:uFillTx/>
              <a:latin typeface="Calibri" panose="020F0502020204030204"/>
            </a:endParaRPr>
          </a:p>
        </p:txBody>
      </p:sp>
      <p:sp>
        <p:nvSpPr>
          <p:cNvPr id="9" name="TextBox 8">
            <a:extLst>
              <a:ext uri="{FF2B5EF4-FFF2-40B4-BE49-F238E27FC236}">
                <a16:creationId xmlns:a16="http://schemas.microsoft.com/office/drawing/2014/main" id="{7D2F5BF6-AD8A-439C-A46F-9D6F56B072AC}"/>
              </a:ext>
            </a:extLst>
          </p:cNvPr>
          <p:cNvSpPr txBox="1"/>
          <p:nvPr/>
        </p:nvSpPr>
        <p:spPr>
          <a:xfrm>
            <a:off x="2208253" y="6199217"/>
            <a:ext cx="7376845" cy="584775"/>
          </a:xfrm>
          <a:prstGeom prst="rect">
            <a:avLst/>
          </a:prstGeom>
          <a:solidFill>
            <a:srgbClr val="CC99FF"/>
          </a:solidFill>
          <a:ln w="28575">
            <a:solidFill>
              <a:sysClr val="windowText" lastClr="00000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black"/>
                </a:solidFill>
                <a:effectLst/>
                <a:uLnTx/>
                <a:uFillTx/>
                <a:latin typeface="Calibri" panose="020F0502020204030204"/>
              </a:rPr>
              <a:t>Please encourage your child to </a:t>
            </a:r>
            <a:r>
              <a:rPr kumimoji="0" lang="en-GB" sz="1600" b="1" i="0" u="none" strike="noStrike" kern="0" cap="none" spc="0" normalizeH="0" baseline="0" noProof="0">
                <a:ln>
                  <a:noFill/>
                </a:ln>
                <a:solidFill>
                  <a:prstClr val="black"/>
                </a:solidFill>
                <a:effectLst/>
                <a:uLnTx/>
                <a:uFillTx/>
                <a:latin typeface="Calibri" panose="020F0502020204030204"/>
              </a:rPr>
              <a:t>read</a:t>
            </a:r>
            <a:r>
              <a:rPr kumimoji="0" lang="en-GB" sz="1600" b="0" i="0" u="none" strike="noStrike" kern="0" cap="none" spc="0" normalizeH="0" baseline="0" noProof="0">
                <a:ln>
                  <a:noFill/>
                </a:ln>
                <a:solidFill>
                  <a:prstClr val="black"/>
                </a:solidFill>
                <a:effectLst/>
                <a:uLnTx/>
                <a:uFillTx/>
                <a:latin typeface="Calibri" panose="020F0502020204030204"/>
              </a:rPr>
              <a:t> at home- worth 50% of GCSE Language and is THE most important thing your child can do to prepare for GCSE English Language</a:t>
            </a:r>
          </a:p>
        </p:txBody>
      </p:sp>
      <p:sp>
        <p:nvSpPr>
          <p:cNvPr id="10" name="Star: 5 Points 9">
            <a:extLst>
              <a:ext uri="{FF2B5EF4-FFF2-40B4-BE49-F238E27FC236}">
                <a16:creationId xmlns:a16="http://schemas.microsoft.com/office/drawing/2014/main" id="{980B7707-6897-4EBF-BAD7-C88DF372ABD4}"/>
              </a:ext>
            </a:extLst>
          </p:cNvPr>
          <p:cNvSpPr/>
          <p:nvPr/>
        </p:nvSpPr>
        <p:spPr>
          <a:xfrm>
            <a:off x="1383840" y="6172639"/>
            <a:ext cx="611998" cy="646331"/>
          </a:xfrm>
          <a:prstGeom prst="star5">
            <a:avLst/>
          </a:prstGeom>
          <a:solidFill>
            <a:srgbClr val="FFFF0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35F68D9A-AE67-44AC-BF7A-EC31C718F950}"/>
              </a:ext>
            </a:extLst>
          </p:cNvPr>
          <p:cNvPicPr>
            <a:picLocks noChangeAspect="1"/>
          </p:cNvPicPr>
          <p:nvPr/>
        </p:nvPicPr>
        <p:blipFill>
          <a:blip r:embed="rId4"/>
          <a:stretch>
            <a:fillRect/>
          </a:stretch>
        </p:blipFill>
        <p:spPr>
          <a:xfrm>
            <a:off x="9778299" y="6071157"/>
            <a:ext cx="664522" cy="707197"/>
          </a:xfrm>
          <a:prstGeom prst="rect">
            <a:avLst/>
          </a:prstGeom>
        </p:spPr>
      </p:pic>
      <p:pic>
        <p:nvPicPr>
          <p:cNvPr id="12" name="Picture 11" descr="A qr code with a dinosaur&#10;&#10;AI-generated content may be incorrect.">
            <a:extLst>
              <a:ext uri="{FF2B5EF4-FFF2-40B4-BE49-F238E27FC236}">
                <a16:creationId xmlns:a16="http://schemas.microsoft.com/office/drawing/2014/main" id="{D1946F88-708D-74D9-AADF-19816DC59FED}"/>
              </a:ext>
            </a:extLst>
          </p:cNvPr>
          <p:cNvPicPr>
            <a:picLocks noChangeAspect="1"/>
          </p:cNvPicPr>
          <p:nvPr/>
        </p:nvPicPr>
        <p:blipFill>
          <a:blip r:embed="rId5"/>
          <a:stretch>
            <a:fillRect/>
          </a:stretch>
        </p:blipFill>
        <p:spPr>
          <a:xfrm>
            <a:off x="10463491" y="5185521"/>
            <a:ext cx="1585634" cy="1585633"/>
          </a:xfrm>
          <a:prstGeom prst="rect">
            <a:avLst/>
          </a:prstGeom>
        </p:spPr>
      </p:pic>
    </p:spTree>
    <p:extLst>
      <p:ext uri="{BB962C8B-B14F-4D97-AF65-F5344CB8AC3E}">
        <p14:creationId xmlns:p14="http://schemas.microsoft.com/office/powerpoint/2010/main" val="797515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34EAF-275A-4176-B830-48A84ECDA4BD}"/>
              </a:ext>
            </a:extLst>
          </p:cNvPr>
          <p:cNvSpPr>
            <a:spLocks noGrp="1"/>
          </p:cNvSpPr>
          <p:nvPr>
            <p:ph type="title"/>
          </p:nvPr>
        </p:nvSpPr>
        <p:spPr>
          <a:xfrm>
            <a:off x="197170" y="108559"/>
            <a:ext cx="11678919" cy="1027638"/>
          </a:xfrm>
          <a:solidFill>
            <a:schemeClr val="accent2">
              <a:lumMod val="20000"/>
              <a:lumOff val="80000"/>
            </a:schemeClr>
          </a:solidFill>
        </p:spPr>
        <p:txBody>
          <a:bodyPr>
            <a:normAutofit fontScale="90000"/>
          </a:bodyPr>
          <a:lstStyle/>
          <a:p>
            <a:r>
              <a:rPr lang="en-GB" sz="5300" b="1"/>
              <a:t>Tuesday</a:t>
            </a:r>
            <a:r>
              <a:rPr lang="en-GB" sz="4000" b="1"/>
              <a:t> </a:t>
            </a:r>
            <a:r>
              <a:rPr lang="en-GB" sz="5300" b="1"/>
              <a:t>Test Day= </a:t>
            </a:r>
            <a:r>
              <a:rPr lang="en-GB" sz="4900" b="1">
                <a:solidFill>
                  <a:schemeClr val="accent1">
                    <a:lumMod val="40000"/>
                    <a:lumOff val="60000"/>
                  </a:schemeClr>
                </a:solidFill>
              </a:rPr>
              <a:t>pink</a:t>
            </a:r>
            <a:r>
              <a:rPr lang="en-GB" sz="4900" b="1"/>
              <a:t> homework books</a:t>
            </a:r>
          </a:p>
        </p:txBody>
      </p:sp>
      <p:pic>
        <p:nvPicPr>
          <p:cNvPr id="4" name="Picture 3">
            <a:extLst>
              <a:ext uri="{FF2B5EF4-FFF2-40B4-BE49-F238E27FC236}">
                <a16:creationId xmlns:a16="http://schemas.microsoft.com/office/drawing/2014/main" id="{BFBAFC19-88DC-494B-A6C4-F90D5AECB58C}"/>
              </a:ext>
            </a:extLst>
          </p:cNvPr>
          <p:cNvPicPr>
            <a:picLocks noChangeAspect="1"/>
          </p:cNvPicPr>
          <p:nvPr/>
        </p:nvPicPr>
        <p:blipFill rotWithShape="1">
          <a:blip r:embed="rId2"/>
          <a:srcRect l="13201" t="-2133" r="11733"/>
          <a:stretch/>
        </p:blipFill>
        <p:spPr>
          <a:xfrm>
            <a:off x="4719970" y="2700817"/>
            <a:ext cx="1882310" cy="2579612"/>
          </a:xfrm>
          <a:prstGeom prst="rect">
            <a:avLst/>
          </a:prstGeom>
        </p:spPr>
      </p:pic>
      <p:graphicFrame>
        <p:nvGraphicFramePr>
          <p:cNvPr id="3266" name="Diagram 3265">
            <a:extLst>
              <a:ext uri="{FF2B5EF4-FFF2-40B4-BE49-F238E27FC236}">
                <a16:creationId xmlns:a16="http://schemas.microsoft.com/office/drawing/2014/main" id="{21F146C1-B0DB-FA05-FA85-FE7EFEE7B66D}"/>
              </a:ext>
            </a:extLst>
          </p:cNvPr>
          <p:cNvGraphicFramePr/>
          <p:nvPr>
            <p:extLst>
              <p:ext uri="{D42A27DB-BD31-4B8C-83A1-F6EECF244321}">
                <p14:modId xmlns:p14="http://schemas.microsoft.com/office/powerpoint/2010/main" val="4127444512"/>
              </p:ext>
            </p:extLst>
          </p:nvPr>
        </p:nvGraphicFramePr>
        <p:xfrm>
          <a:off x="1053353" y="1264025"/>
          <a:ext cx="8964705" cy="5596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5606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8ED2D1-2425-9555-5D2B-4C08F440A51D}"/>
              </a:ext>
            </a:extLst>
          </p:cNvPr>
          <p:cNvSpPr>
            <a:spLocks noGrp="1"/>
          </p:cNvSpPr>
          <p:nvPr>
            <p:ph idx="1"/>
          </p:nvPr>
        </p:nvSpPr>
        <p:spPr>
          <a:xfrm>
            <a:off x="471851" y="1184544"/>
            <a:ext cx="10557319" cy="5113671"/>
          </a:xfrm>
        </p:spPr>
        <p:txBody>
          <a:bodyPr vert="horz" lIns="91440" tIns="45720" rIns="91440" bIns="45720" rtlCol="0" anchor="t">
            <a:normAutofit/>
          </a:bodyPr>
          <a:lstStyle/>
          <a:p>
            <a:pPr marL="0" indent="0">
              <a:buNone/>
            </a:pPr>
            <a:r>
              <a:rPr lang="en-GB" sz="2800"/>
              <a:t>What can you do to help?</a:t>
            </a:r>
            <a:endParaRPr lang="en-US" sz="2800"/>
          </a:p>
          <a:p>
            <a:r>
              <a:rPr lang="en-GB"/>
              <a:t>Ask them about the pink book essay that they're currently planning</a:t>
            </a:r>
          </a:p>
          <a:p>
            <a:r>
              <a:rPr lang="en-GB"/>
              <a:t>Get them to dig out their Yr10 exercise book and booklets</a:t>
            </a:r>
          </a:p>
          <a:p>
            <a:r>
              <a:rPr lang="en-GB"/>
              <a:t>Remind them about our weekly Thursday revision opportunity</a:t>
            </a:r>
          </a:p>
          <a:p>
            <a:r>
              <a:rPr lang="en-GB"/>
              <a:t>Test them using their flashcards</a:t>
            </a:r>
          </a:p>
          <a:p>
            <a:r>
              <a:rPr lang="en-GB"/>
              <a:t>Encourage them to continue reading </a:t>
            </a:r>
          </a:p>
          <a:p>
            <a:r>
              <a:rPr lang="en-GB"/>
              <a:t>Talk to them about current affairs/topical issues</a:t>
            </a:r>
          </a:p>
          <a:p>
            <a:r>
              <a:rPr lang="en-GB"/>
              <a:t>Monitor their revision schedule</a:t>
            </a:r>
          </a:p>
          <a:p>
            <a:r>
              <a:rPr lang="en-GB" b="1"/>
              <a:t>Talk to us</a:t>
            </a:r>
          </a:p>
        </p:txBody>
      </p:sp>
      <p:sp>
        <p:nvSpPr>
          <p:cNvPr id="5" name="Title 1">
            <a:extLst>
              <a:ext uri="{FF2B5EF4-FFF2-40B4-BE49-F238E27FC236}">
                <a16:creationId xmlns:a16="http://schemas.microsoft.com/office/drawing/2014/main" id="{BCAD46ED-0D09-A009-49DD-35E8D75C8DDC}"/>
              </a:ext>
            </a:extLst>
          </p:cNvPr>
          <p:cNvSpPr txBox="1">
            <a:spLocks/>
          </p:cNvSpPr>
          <p:nvPr/>
        </p:nvSpPr>
        <p:spPr>
          <a:xfrm>
            <a:off x="349641" y="272791"/>
            <a:ext cx="8717398" cy="67376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b="1"/>
              <a:t>Core Subject Information – English  </a:t>
            </a:r>
          </a:p>
        </p:txBody>
      </p:sp>
      <p:pic>
        <p:nvPicPr>
          <p:cNvPr id="8" name="Picture 7" descr="A person wearing a hat and coat&#10;&#10;AI-generated content may be incorrect.">
            <a:extLst>
              <a:ext uri="{FF2B5EF4-FFF2-40B4-BE49-F238E27FC236}">
                <a16:creationId xmlns:a16="http://schemas.microsoft.com/office/drawing/2014/main" id="{EC6595EB-AE7C-24B7-A8F6-29D1565E87BD}"/>
              </a:ext>
            </a:extLst>
          </p:cNvPr>
          <p:cNvPicPr>
            <a:picLocks noChangeAspect="1"/>
          </p:cNvPicPr>
          <p:nvPr/>
        </p:nvPicPr>
        <p:blipFill>
          <a:blip r:embed="rId2"/>
          <a:stretch>
            <a:fillRect/>
          </a:stretch>
        </p:blipFill>
        <p:spPr>
          <a:xfrm>
            <a:off x="10538234" y="217416"/>
            <a:ext cx="1492429" cy="2073775"/>
          </a:xfrm>
          <a:prstGeom prst="rect">
            <a:avLst/>
          </a:prstGeom>
        </p:spPr>
      </p:pic>
      <p:pic>
        <p:nvPicPr>
          <p:cNvPr id="9" name="Picture 8">
            <a:extLst>
              <a:ext uri="{FF2B5EF4-FFF2-40B4-BE49-F238E27FC236}">
                <a16:creationId xmlns:a16="http://schemas.microsoft.com/office/drawing/2014/main" id="{91C22737-32BD-3F5F-BA37-AFCF19A519B4}"/>
              </a:ext>
            </a:extLst>
          </p:cNvPr>
          <p:cNvPicPr>
            <a:picLocks noChangeAspect="1"/>
          </p:cNvPicPr>
          <p:nvPr/>
        </p:nvPicPr>
        <p:blipFill>
          <a:blip r:embed="rId3"/>
          <a:stretch>
            <a:fillRect/>
          </a:stretch>
        </p:blipFill>
        <p:spPr>
          <a:xfrm>
            <a:off x="8956799" y="613257"/>
            <a:ext cx="1371600" cy="1885950"/>
          </a:xfrm>
          <a:prstGeom prst="rect">
            <a:avLst/>
          </a:prstGeom>
        </p:spPr>
      </p:pic>
      <p:pic>
        <p:nvPicPr>
          <p:cNvPr id="10" name="Picture 9" descr="A cover of a book&#10;&#10;AI-generated content may be incorrect.">
            <a:extLst>
              <a:ext uri="{FF2B5EF4-FFF2-40B4-BE49-F238E27FC236}">
                <a16:creationId xmlns:a16="http://schemas.microsoft.com/office/drawing/2014/main" id="{5E8D331D-7D6B-A611-E7BD-8261F9C2B9F4}"/>
              </a:ext>
            </a:extLst>
          </p:cNvPr>
          <p:cNvPicPr>
            <a:picLocks noChangeAspect="1"/>
          </p:cNvPicPr>
          <p:nvPr/>
        </p:nvPicPr>
        <p:blipFill>
          <a:blip r:embed="rId4"/>
          <a:stretch>
            <a:fillRect/>
          </a:stretch>
        </p:blipFill>
        <p:spPr>
          <a:xfrm>
            <a:off x="10536736" y="2554412"/>
            <a:ext cx="1495425" cy="2057400"/>
          </a:xfrm>
          <a:prstGeom prst="rect">
            <a:avLst/>
          </a:prstGeom>
        </p:spPr>
      </p:pic>
      <p:pic>
        <p:nvPicPr>
          <p:cNvPr id="11" name="Picture 10" descr="A cover of a book&#10;&#10;AI-generated content may be incorrect.">
            <a:extLst>
              <a:ext uri="{FF2B5EF4-FFF2-40B4-BE49-F238E27FC236}">
                <a16:creationId xmlns:a16="http://schemas.microsoft.com/office/drawing/2014/main" id="{BCE63BC6-1DE3-7D7C-D065-0ECC0A9BEAF0}"/>
              </a:ext>
            </a:extLst>
          </p:cNvPr>
          <p:cNvPicPr>
            <a:picLocks noChangeAspect="1"/>
          </p:cNvPicPr>
          <p:nvPr/>
        </p:nvPicPr>
        <p:blipFill>
          <a:blip r:embed="rId5"/>
          <a:stretch>
            <a:fillRect/>
          </a:stretch>
        </p:blipFill>
        <p:spPr>
          <a:xfrm>
            <a:off x="8913706" y="3076638"/>
            <a:ext cx="1466850" cy="2038350"/>
          </a:xfrm>
          <a:prstGeom prst="rect">
            <a:avLst/>
          </a:prstGeom>
        </p:spPr>
      </p:pic>
      <p:sp>
        <p:nvSpPr>
          <p:cNvPr id="13" name="TextBox 12">
            <a:extLst>
              <a:ext uri="{FF2B5EF4-FFF2-40B4-BE49-F238E27FC236}">
                <a16:creationId xmlns:a16="http://schemas.microsoft.com/office/drawing/2014/main" id="{43CE8F17-2B97-FC66-6B09-026AD1621415}"/>
              </a:ext>
            </a:extLst>
          </p:cNvPr>
          <p:cNvSpPr txBox="1"/>
          <p:nvPr/>
        </p:nvSpPr>
        <p:spPr>
          <a:xfrm>
            <a:off x="1326388" y="5848184"/>
            <a:ext cx="7385406" cy="584775"/>
          </a:xfrm>
          <a:prstGeom prst="rect">
            <a:avLst/>
          </a:prstGeom>
          <a:solidFill>
            <a:srgbClr val="CC99FF"/>
          </a:solidFill>
          <a:ln w="28575">
            <a:solidFill>
              <a:sysClr val="windowText" lastClr="00000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black"/>
                </a:solidFill>
                <a:effectLst/>
                <a:uLnTx/>
                <a:uFillTx/>
                <a:latin typeface="Calibri" panose="020F0502020204030204"/>
              </a:rPr>
              <a:t>Please encourage your child to </a:t>
            </a:r>
            <a:r>
              <a:rPr kumimoji="0" lang="en-GB" sz="1600" b="1" i="0" u="none" strike="noStrike" kern="0" cap="none" spc="0" normalizeH="0" baseline="0" noProof="0">
                <a:ln>
                  <a:noFill/>
                </a:ln>
                <a:solidFill>
                  <a:prstClr val="black"/>
                </a:solidFill>
                <a:effectLst/>
                <a:uLnTx/>
                <a:uFillTx/>
                <a:latin typeface="Calibri" panose="020F0502020204030204"/>
              </a:rPr>
              <a:t>read</a:t>
            </a:r>
            <a:r>
              <a:rPr kumimoji="0" lang="en-GB" sz="1600" b="0" i="0" u="none" strike="noStrike" kern="0" cap="none" spc="0" normalizeH="0" baseline="0" noProof="0">
                <a:ln>
                  <a:noFill/>
                </a:ln>
                <a:solidFill>
                  <a:prstClr val="black"/>
                </a:solidFill>
                <a:effectLst/>
                <a:uLnTx/>
                <a:uFillTx/>
                <a:latin typeface="Calibri" panose="020F0502020204030204"/>
              </a:rPr>
              <a:t> at home- worth 50% of GCSE Language and is THE most important thing your child can do to prepare for GCSE English Language</a:t>
            </a:r>
          </a:p>
        </p:txBody>
      </p:sp>
      <p:sp>
        <p:nvSpPr>
          <p:cNvPr id="15" name="Star: 5 Points 14">
            <a:extLst>
              <a:ext uri="{FF2B5EF4-FFF2-40B4-BE49-F238E27FC236}">
                <a16:creationId xmlns:a16="http://schemas.microsoft.com/office/drawing/2014/main" id="{9B4479E9-3C59-F197-6B74-CF9F227BCA55}"/>
              </a:ext>
            </a:extLst>
          </p:cNvPr>
          <p:cNvSpPr/>
          <p:nvPr/>
        </p:nvSpPr>
        <p:spPr>
          <a:xfrm>
            <a:off x="613279" y="5727425"/>
            <a:ext cx="611998" cy="646331"/>
          </a:xfrm>
          <a:prstGeom prst="star5">
            <a:avLst/>
          </a:prstGeom>
          <a:solidFill>
            <a:srgbClr val="FFFF0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Star: 5 Points 16">
            <a:extLst>
              <a:ext uri="{FF2B5EF4-FFF2-40B4-BE49-F238E27FC236}">
                <a16:creationId xmlns:a16="http://schemas.microsoft.com/office/drawing/2014/main" id="{850B34E1-4922-F48B-5412-B82EB8986A23}"/>
              </a:ext>
            </a:extLst>
          </p:cNvPr>
          <p:cNvSpPr/>
          <p:nvPr/>
        </p:nvSpPr>
        <p:spPr>
          <a:xfrm>
            <a:off x="8839454" y="5785645"/>
            <a:ext cx="611998" cy="646331"/>
          </a:xfrm>
          <a:prstGeom prst="star5">
            <a:avLst/>
          </a:prstGeom>
          <a:solidFill>
            <a:srgbClr val="FFFF0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CF5024C-335F-A146-006E-E24082848E1B}"/>
              </a:ext>
            </a:extLst>
          </p:cNvPr>
          <p:cNvPicPr>
            <a:picLocks noChangeAspect="1"/>
          </p:cNvPicPr>
          <p:nvPr/>
        </p:nvPicPr>
        <p:blipFill>
          <a:blip r:embed="rId6"/>
          <a:stretch>
            <a:fillRect/>
          </a:stretch>
        </p:blipFill>
        <p:spPr>
          <a:xfrm>
            <a:off x="10127315" y="4849345"/>
            <a:ext cx="1921810" cy="1888192"/>
          </a:xfrm>
          <a:prstGeom prst="rect">
            <a:avLst/>
          </a:prstGeom>
        </p:spPr>
      </p:pic>
    </p:spTree>
    <p:extLst>
      <p:ext uri="{BB962C8B-B14F-4D97-AF65-F5344CB8AC3E}">
        <p14:creationId xmlns:p14="http://schemas.microsoft.com/office/powerpoint/2010/main" val="3743740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D58D-119E-20CC-9386-F604E7F2514A}"/>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F90AD01-B982-71FF-C193-6CAE426F258C}"/>
              </a:ext>
            </a:extLst>
          </p:cNvPr>
          <p:cNvPicPr>
            <a:picLocks noGrp="1" noChangeAspect="1"/>
          </p:cNvPicPr>
          <p:nvPr>
            <p:ph idx="1"/>
          </p:nvPr>
        </p:nvPicPr>
        <p:blipFill>
          <a:blip r:embed="rId2"/>
          <a:stretch>
            <a:fillRect/>
          </a:stretch>
        </p:blipFill>
        <p:spPr>
          <a:xfrm>
            <a:off x="99411" y="1392117"/>
            <a:ext cx="4142788" cy="2035262"/>
          </a:xfrm>
          <a:prstGeom prst="rect">
            <a:avLst/>
          </a:prstGeom>
        </p:spPr>
      </p:pic>
      <p:sp>
        <p:nvSpPr>
          <p:cNvPr id="5" name="Title 1">
            <a:extLst>
              <a:ext uri="{FF2B5EF4-FFF2-40B4-BE49-F238E27FC236}">
                <a16:creationId xmlns:a16="http://schemas.microsoft.com/office/drawing/2014/main" id="{38AA119B-EA19-B809-74A3-641B71966DE5}"/>
              </a:ext>
            </a:extLst>
          </p:cNvPr>
          <p:cNvSpPr txBox="1">
            <a:spLocks/>
          </p:cNvSpPr>
          <p:nvPr/>
        </p:nvSpPr>
        <p:spPr>
          <a:xfrm>
            <a:off x="99376" y="126253"/>
            <a:ext cx="6939398" cy="12013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a:t>Core Subject Information – English  </a:t>
            </a:r>
          </a:p>
        </p:txBody>
      </p:sp>
      <p:sp>
        <p:nvSpPr>
          <p:cNvPr id="13" name="TextBox 12">
            <a:extLst>
              <a:ext uri="{FF2B5EF4-FFF2-40B4-BE49-F238E27FC236}">
                <a16:creationId xmlns:a16="http://schemas.microsoft.com/office/drawing/2014/main" id="{5C924936-5F57-D168-7BF6-C9C4797FBC10}"/>
              </a:ext>
            </a:extLst>
          </p:cNvPr>
          <p:cNvSpPr txBox="1"/>
          <p:nvPr/>
        </p:nvSpPr>
        <p:spPr>
          <a:xfrm>
            <a:off x="1326388" y="5848184"/>
            <a:ext cx="7385406" cy="584775"/>
          </a:xfrm>
          <a:prstGeom prst="rect">
            <a:avLst/>
          </a:prstGeom>
          <a:solidFill>
            <a:srgbClr val="CC99FF"/>
          </a:solidFill>
          <a:ln w="28575">
            <a:solidFill>
              <a:sysClr val="windowText" lastClr="00000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black"/>
                </a:solidFill>
                <a:effectLst/>
                <a:uLnTx/>
                <a:uFillTx/>
                <a:latin typeface="Calibri" panose="020F0502020204030204"/>
              </a:rPr>
              <a:t>Please encourage your child to </a:t>
            </a:r>
            <a:r>
              <a:rPr kumimoji="0" lang="en-GB" sz="1600" b="1" i="0" u="none" strike="noStrike" kern="0" cap="none" spc="0" normalizeH="0" baseline="0" noProof="0">
                <a:ln>
                  <a:noFill/>
                </a:ln>
                <a:solidFill>
                  <a:prstClr val="black"/>
                </a:solidFill>
                <a:effectLst/>
                <a:uLnTx/>
                <a:uFillTx/>
                <a:latin typeface="Calibri" panose="020F0502020204030204"/>
              </a:rPr>
              <a:t>read</a:t>
            </a:r>
            <a:r>
              <a:rPr kumimoji="0" lang="en-GB" sz="1600" b="0" i="0" u="none" strike="noStrike" kern="0" cap="none" spc="0" normalizeH="0" baseline="0" noProof="0">
                <a:ln>
                  <a:noFill/>
                </a:ln>
                <a:solidFill>
                  <a:prstClr val="black"/>
                </a:solidFill>
                <a:effectLst/>
                <a:uLnTx/>
                <a:uFillTx/>
                <a:latin typeface="Calibri" panose="020F0502020204030204"/>
              </a:rPr>
              <a:t> at home- worth 50% of GCSE Language and is THE most important thing your child can do to prepare for GCSE English Language</a:t>
            </a:r>
          </a:p>
        </p:txBody>
      </p:sp>
      <p:sp>
        <p:nvSpPr>
          <p:cNvPr id="15" name="Star: 5 Points 14">
            <a:extLst>
              <a:ext uri="{FF2B5EF4-FFF2-40B4-BE49-F238E27FC236}">
                <a16:creationId xmlns:a16="http://schemas.microsoft.com/office/drawing/2014/main" id="{587903E4-32F7-C312-30FB-928A6AE82078}"/>
              </a:ext>
            </a:extLst>
          </p:cNvPr>
          <p:cNvSpPr/>
          <p:nvPr/>
        </p:nvSpPr>
        <p:spPr>
          <a:xfrm>
            <a:off x="613279" y="5727425"/>
            <a:ext cx="611998" cy="646331"/>
          </a:xfrm>
          <a:prstGeom prst="star5">
            <a:avLst/>
          </a:prstGeom>
          <a:solidFill>
            <a:srgbClr val="FFFF0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Star: 5 Points 16">
            <a:extLst>
              <a:ext uri="{FF2B5EF4-FFF2-40B4-BE49-F238E27FC236}">
                <a16:creationId xmlns:a16="http://schemas.microsoft.com/office/drawing/2014/main" id="{A8CDCBF8-85B1-A184-6444-4E076212B032}"/>
              </a:ext>
            </a:extLst>
          </p:cNvPr>
          <p:cNvSpPr/>
          <p:nvPr/>
        </p:nvSpPr>
        <p:spPr>
          <a:xfrm>
            <a:off x="8839454" y="5785645"/>
            <a:ext cx="611998" cy="646331"/>
          </a:xfrm>
          <a:prstGeom prst="star5">
            <a:avLst/>
          </a:prstGeom>
          <a:solidFill>
            <a:srgbClr val="FFFF0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1C453DD8-B071-37A2-2F01-B9C5EF317F4D}"/>
              </a:ext>
            </a:extLst>
          </p:cNvPr>
          <p:cNvPicPr>
            <a:picLocks noChangeAspect="1"/>
          </p:cNvPicPr>
          <p:nvPr/>
        </p:nvPicPr>
        <p:blipFill>
          <a:blip r:embed="rId3"/>
          <a:stretch>
            <a:fillRect/>
          </a:stretch>
        </p:blipFill>
        <p:spPr>
          <a:xfrm>
            <a:off x="10479007" y="5386652"/>
            <a:ext cx="1462657" cy="1438808"/>
          </a:xfrm>
          <a:prstGeom prst="rect">
            <a:avLst/>
          </a:prstGeom>
        </p:spPr>
      </p:pic>
      <p:pic>
        <p:nvPicPr>
          <p:cNvPr id="4" name="Picture 3">
            <a:extLst>
              <a:ext uri="{FF2B5EF4-FFF2-40B4-BE49-F238E27FC236}">
                <a16:creationId xmlns:a16="http://schemas.microsoft.com/office/drawing/2014/main" id="{736B012B-E2E7-FB21-BB4C-E6DB81CC40B9}"/>
              </a:ext>
            </a:extLst>
          </p:cNvPr>
          <p:cNvPicPr>
            <a:picLocks noChangeAspect="1"/>
          </p:cNvPicPr>
          <p:nvPr/>
        </p:nvPicPr>
        <p:blipFill>
          <a:blip r:embed="rId4"/>
          <a:srcRect r="-251"/>
          <a:stretch>
            <a:fillRect/>
          </a:stretch>
        </p:blipFill>
        <p:spPr>
          <a:xfrm>
            <a:off x="7612766" y="124313"/>
            <a:ext cx="4436500" cy="4981360"/>
          </a:xfrm>
          <a:prstGeom prst="rect">
            <a:avLst/>
          </a:prstGeom>
        </p:spPr>
      </p:pic>
      <p:pic>
        <p:nvPicPr>
          <p:cNvPr id="3" name="Picture 2">
            <a:extLst>
              <a:ext uri="{FF2B5EF4-FFF2-40B4-BE49-F238E27FC236}">
                <a16:creationId xmlns:a16="http://schemas.microsoft.com/office/drawing/2014/main" id="{80F7ED1B-3FB0-F36E-2E49-8D393BC84745}"/>
              </a:ext>
            </a:extLst>
          </p:cNvPr>
          <p:cNvPicPr>
            <a:picLocks noChangeAspect="1"/>
          </p:cNvPicPr>
          <p:nvPr/>
        </p:nvPicPr>
        <p:blipFill>
          <a:blip r:embed="rId5"/>
          <a:stretch>
            <a:fillRect/>
          </a:stretch>
        </p:blipFill>
        <p:spPr>
          <a:xfrm>
            <a:off x="2904004" y="2765330"/>
            <a:ext cx="2114551" cy="3030632"/>
          </a:xfrm>
          <a:prstGeom prst="rect">
            <a:avLst/>
          </a:prstGeom>
        </p:spPr>
      </p:pic>
      <p:pic>
        <p:nvPicPr>
          <p:cNvPr id="7" name="Picture 6">
            <a:extLst>
              <a:ext uri="{FF2B5EF4-FFF2-40B4-BE49-F238E27FC236}">
                <a16:creationId xmlns:a16="http://schemas.microsoft.com/office/drawing/2014/main" id="{CD28679F-E40A-8B76-CBEE-125F991DF568}"/>
              </a:ext>
            </a:extLst>
          </p:cNvPr>
          <p:cNvPicPr>
            <a:picLocks noChangeAspect="1"/>
          </p:cNvPicPr>
          <p:nvPr/>
        </p:nvPicPr>
        <p:blipFill>
          <a:blip r:embed="rId6"/>
          <a:srcRect l="-1482" r="-370" b="401"/>
          <a:stretch>
            <a:fillRect/>
          </a:stretch>
        </p:blipFill>
        <p:spPr>
          <a:xfrm>
            <a:off x="4531658" y="986118"/>
            <a:ext cx="3083901" cy="3281307"/>
          </a:xfrm>
          <a:prstGeom prst="rect">
            <a:avLst/>
          </a:prstGeom>
        </p:spPr>
      </p:pic>
    </p:spTree>
    <p:extLst>
      <p:ext uri="{BB962C8B-B14F-4D97-AF65-F5344CB8AC3E}">
        <p14:creationId xmlns:p14="http://schemas.microsoft.com/office/powerpoint/2010/main" val="2940499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51E2-D3D5-F242-C662-BC76F653B500}"/>
              </a:ext>
            </a:extLst>
          </p:cNvPr>
          <p:cNvSpPr>
            <a:spLocks noGrp="1"/>
          </p:cNvSpPr>
          <p:nvPr>
            <p:ph type="title"/>
          </p:nvPr>
        </p:nvSpPr>
        <p:spPr>
          <a:xfrm>
            <a:off x="677334" y="235789"/>
            <a:ext cx="8596668" cy="1320800"/>
          </a:xfrm>
        </p:spPr>
        <p:txBody>
          <a:bodyPr vert="horz" lIns="91440" tIns="45720" rIns="91440" bIns="45720" rtlCol="0" anchor="t">
            <a:noAutofit/>
          </a:bodyPr>
          <a:lstStyle/>
          <a:p>
            <a:pPr algn="ctr"/>
            <a:r>
              <a:rPr lang="en-GB" dirty="0"/>
              <a:t>Coming to this theatre... 2nd November</a:t>
            </a:r>
            <a:br>
              <a:rPr lang="en-GB" dirty="0"/>
            </a:br>
            <a:r>
              <a:rPr lang="en-GB" dirty="0"/>
              <a:t>(during the school day)</a:t>
            </a:r>
            <a:br>
              <a:rPr lang="en-GB" dirty="0"/>
            </a:br>
            <a:endParaRPr lang="en-GB"/>
          </a:p>
        </p:txBody>
      </p:sp>
      <p:pic>
        <p:nvPicPr>
          <p:cNvPr id="7" name="Content Placeholder 6">
            <a:extLst>
              <a:ext uri="{FF2B5EF4-FFF2-40B4-BE49-F238E27FC236}">
                <a16:creationId xmlns:a16="http://schemas.microsoft.com/office/drawing/2014/main" id="{C173771B-97D7-F6EB-83DC-9EF360DA8F67}"/>
              </a:ext>
            </a:extLst>
          </p:cNvPr>
          <p:cNvPicPr>
            <a:picLocks noGrp="1" noChangeAspect="1"/>
          </p:cNvPicPr>
          <p:nvPr>
            <p:ph idx="1"/>
          </p:nvPr>
        </p:nvPicPr>
        <p:blipFill>
          <a:blip r:embed="rId2"/>
          <a:stretch>
            <a:fillRect/>
          </a:stretch>
        </p:blipFill>
        <p:spPr>
          <a:xfrm>
            <a:off x="560982" y="1815532"/>
            <a:ext cx="8584957" cy="4743415"/>
          </a:xfrm>
          <a:prstGeom prst="rect">
            <a:avLst/>
          </a:prstGeom>
        </p:spPr>
      </p:pic>
      <p:sp>
        <p:nvSpPr>
          <p:cNvPr id="8" name="TextBox 7">
            <a:extLst>
              <a:ext uri="{FF2B5EF4-FFF2-40B4-BE49-F238E27FC236}">
                <a16:creationId xmlns:a16="http://schemas.microsoft.com/office/drawing/2014/main" id="{B4966DA2-A54D-87F7-F51D-DC94E4415439}"/>
              </a:ext>
            </a:extLst>
          </p:cNvPr>
          <p:cNvSpPr txBox="1"/>
          <p:nvPr/>
        </p:nvSpPr>
        <p:spPr>
          <a:xfrm>
            <a:off x="10006641" y="251604"/>
            <a:ext cx="195532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0" i="0" u="none" strike="noStrike" baseline="0" dirty="0">
                <a:solidFill>
                  <a:schemeClr val="bg1"/>
                </a:solidFill>
                <a:latin typeface="Trebuchet MS"/>
              </a:rPr>
              <a:t>£10 per student</a:t>
            </a:r>
            <a:r>
              <a:rPr sz="3600" b="0" i="0" dirty="0">
                <a:solidFill>
                  <a:schemeClr val="bg1"/>
                </a:solidFill>
                <a:latin typeface="Trebuchet MS"/>
                <a:ea typeface="Trebuchet MS"/>
                <a:cs typeface="Trebuchet MS"/>
              </a:rPr>
              <a:t>​</a:t>
            </a:r>
            <a:endParaRPr lang="en-GB" dirty="0">
              <a:solidFill>
                <a:schemeClr val="bg1"/>
              </a:solidFill>
            </a:endParaRPr>
          </a:p>
          <a:p>
            <a:pPr algn="ctr"/>
            <a:endParaRPr lang="en-GB" dirty="0">
              <a:solidFill>
                <a:schemeClr val="bg1"/>
              </a:solidFill>
            </a:endParaRPr>
          </a:p>
        </p:txBody>
      </p:sp>
    </p:spTree>
    <p:extLst>
      <p:ext uri="{BB962C8B-B14F-4D97-AF65-F5344CB8AC3E}">
        <p14:creationId xmlns:p14="http://schemas.microsoft.com/office/powerpoint/2010/main" val="1882557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7F3E3B-35A8-4364-903C-5E735093817E}"/>
              </a:ext>
            </a:extLst>
          </p:cNvPr>
          <p:cNvPicPr>
            <a:picLocks noChangeAspect="1"/>
          </p:cNvPicPr>
          <p:nvPr/>
        </p:nvPicPr>
        <p:blipFill>
          <a:blip r:embed="rId2"/>
          <a:stretch>
            <a:fillRect/>
          </a:stretch>
        </p:blipFill>
        <p:spPr>
          <a:xfrm>
            <a:off x="10092751" y="1879023"/>
            <a:ext cx="1267908" cy="1424539"/>
          </a:xfrm>
          <a:prstGeom prst="rect">
            <a:avLst/>
          </a:prstGeom>
        </p:spPr>
      </p:pic>
      <p:sp>
        <p:nvSpPr>
          <p:cNvPr id="10" name="TextBox 1">
            <a:extLst>
              <a:ext uri="{FF2B5EF4-FFF2-40B4-BE49-F238E27FC236}">
                <a16:creationId xmlns:a16="http://schemas.microsoft.com/office/drawing/2014/main" id="{6DEC0307-168F-7173-FC7F-458653F3B258}"/>
              </a:ext>
            </a:extLst>
          </p:cNvPr>
          <p:cNvSpPr txBox="1"/>
          <p:nvPr/>
        </p:nvSpPr>
        <p:spPr>
          <a:xfrm>
            <a:off x="2100617" y="2584920"/>
            <a:ext cx="7014934" cy="1631216"/>
          </a:xfrm>
          <a:prstGeom prst="rect">
            <a:avLst/>
          </a:prstGeom>
          <a:solidFill>
            <a:schemeClr val="bg2"/>
          </a:solidFill>
          <a:ln w="76200">
            <a:solidFill>
              <a:srgbClr val="7030A0"/>
            </a:solidFill>
          </a:ln>
        </p:spPr>
        <p:txBody>
          <a:bodyPr wrap="square" rtlCol="0" anchor="ctr">
            <a:spAutoFit/>
          </a:bodyPr>
          <a:lstStyle/>
          <a:p>
            <a:pPr algn="ctr" fontAlgn="base"/>
            <a:r>
              <a:rPr lang="en-US" sz="2000" b="1" u="sng">
                <a:solidFill>
                  <a:srgbClr val="000000"/>
                </a:solidFill>
                <a:latin typeface="Segoe UI" panose="020B0502040204020203" pitchFamily="34" charset="0"/>
                <a:ea typeface="Times New Roman" panose="02020603050405020304" pitchFamily="18" charset="0"/>
                <a:cs typeface="Times New Roman" panose="02020603050405020304" pitchFamily="18" charset="0"/>
              </a:rPr>
              <a:t>Key Facts</a:t>
            </a:r>
            <a:endParaRPr lang="en-GB" sz="2000">
              <a:latin typeface="Times New Roman" panose="02020603050405020304" pitchFamily="18" charset="0"/>
              <a:ea typeface="Times New Roman" panose="02020603050405020304" pitchFamily="18" charset="0"/>
            </a:endParaRPr>
          </a:p>
          <a:p>
            <a:pPr fontAlgn="base"/>
            <a:r>
              <a:rPr lang="en-US" sz="2000" b="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Qualification Name: </a:t>
            </a:r>
            <a:r>
              <a:rPr lang="en-US" sz="200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GCSE Combined Science - Trilogy</a:t>
            </a:r>
            <a:endParaRPr lang="en-GB" sz="2000">
              <a:latin typeface="Times New Roman" panose="02020603050405020304" pitchFamily="18" charset="0"/>
              <a:ea typeface="Times New Roman" panose="02020603050405020304" pitchFamily="18" charset="0"/>
            </a:endParaRPr>
          </a:p>
          <a:p>
            <a:pPr fontAlgn="base"/>
            <a:r>
              <a:rPr lang="en-US" sz="2000" b="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Assessment: </a:t>
            </a:r>
            <a:r>
              <a:rPr lang="en-US" sz="200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100% Examination</a:t>
            </a:r>
            <a:endParaRPr lang="en-GB" sz="2000">
              <a:latin typeface="Times New Roman" panose="02020603050405020304" pitchFamily="18" charset="0"/>
              <a:ea typeface="Times New Roman" panose="02020603050405020304" pitchFamily="18" charset="0"/>
            </a:endParaRPr>
          </a:p>
          <a:p>
            <a:pPr fontAlgn="base"/>
            <a:r>
              <a:rPr lang="en-US" sz="2000" b="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Examination Board: </a:t>
            </a:r>
            <a:r>
              <a:rPr lang="en-US" sz="200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AQA</a:t>
            </a:r>
          </a:p>
          <a:p>
            <a:pPr fontAlgn="base"/>
            <a:endParaRPr lang="en-GB" sz="2000">
              <a:latin typeface="Times New Roman" panose="02020603050405020304" pitchFamily="18" charset="0"/>
              <a:ea typeface="Times New Roman" panose="02020603050405020304" pitchFamily="18" charset="0"/>
            </a:endParaRPr>
          </a:p>
        </p:txBody>
      </p:sp>
      <p:sp>
        <p:nvSpPr>
          <p:cNvPr id="11" name="TextBox 1">
            <a:extLst>
              <a:ext uri="{FF2B5EF4-FFF2-40B4-BE49-F238E27FC236}">
                <a16:creationId xmlns:a16="http://schemas.microsoft.com/office/drawing/2014/main" id="{4D02C43B-3D89-4D15-BC42-8BE32B343F6B}"/>
              </a:ext>
            </a:extLst>
          </p:cNvPr>
          <p:cNvSpPr txBox="1"/>
          <p:nvPr/>
        </p:nvSpPr>
        <p:spPr>
          <a:xfrm>
            <a:off x="2099249" y="1048027"/>
            <a:ext cx="6980583" cy="1077218"/>
          </a:xfrm>
          <a:prstGeom prst="rect">
            <a:avLst/>
          </a:prstGeom>
          <a:solidFill>
            <a:schemeClr val="bg2"/>
          </a:solidFill>
          <a:ln w="76200">
            <a:solidFill>
              <a:srgbClr val="7030A0"/>
            </a:solidFill>
          </a:ln>
        </p:spPr>
        <p:txBody>
          <a:bodyPr wrap="square" rtlCol="0" anchor="ctr">
            <a:spAutoFit/>
          </a:bodyPr>
          <a:lstStyle/>
          <a:p>
            <a:pPr algn="ctr" fontAlgn="base"/>
            <a:r>
              <a:rPr lang="en-GB" sz="3200">
                <a:latin typeface="Times New Roman" panose="02020603050405020304" pitchFamily="18" charset="0"/>
                <a:ea typeface="Times New Roman" panose="02020603050405020304" pitchFamily="18" charset="0"/>
              </a:rPr>
              <a:t>2 Routes – No Decision until Year 11 Mocks</a:t>
            </a:r>
          </a:p>
        </p:txBody>
      </p:sp>
      <p:sp>
        <p:nvSpPr>
          <p:cNvPr id="7" name="TextBox 6">
            <a:extLst>
              <a:ext uri="{FF2B5EF4-FFF2-40B4-BE49-F238E27FC236}">
                <a16:creationId xmlns:a16="http://schemas.microsoft.com/office/drawing/2014/main" id="{678CD375-4169-42E2-AE27-420D0EA5A8E0}"/>
              </a:ext>
            </a:extLst>
          </p:cNvPr>
          <p:cNvSpPr txBox="1"/>
          <p:nvPr/>
        </p:nvSpPr>
        <p:spPr>
          <a:xfrm>
            <a:off x="198685" y="180145"/>
            <a:ext cx="7086600" cy="646331"/>
          </a:xfrm>
          <a:prstGeom prst="rect">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a:solidFill>
                  <a:prstClr val="black"/>
                </a:solidFill>
                <a:latin typeface="Calibri Light" panose="020F0302020204030204"/>
                <a:ea typeface="+mj-ea"/>
                <a:cs typeface="+mj-cs"/>
              </a:rPr>
              <a:t>Core Subject Information : Science</a:t>
            </a:r>
            <a:endParaRPr lang="en-GB" sz="3600"/>
          </a:p>
        </p:txBody>
      </p:sp>
      <p:sp>
        <p:nvSpPr>
          <p:cNvPr id="8" name="TextBox 1">
            <a:extLst>
              <a:ext uri="{FF2B5EF4-FFF2-40B4-BE49-F238E27FC236}">
                <a16:creationId xmlns:a16="http://schemas.microsoft.com/office/drawing/2014/main" id="{AC4005BA-6533-4F54-B2EC-1E5CCD0C8427}"/>
              </a:ext>
            </a:extLst>
          </p:cNvPr>
          <p:cNvSpPr txBox="1"/>
          <p:nvPr/>
        </p:nvSpPr>
        <p:spPr>
          <a:xfrm>
            <a:off x="9704984" y="3754483"/>
            <a:ext cx="2323729" cy="2062103"/>
          </a:xfrm>
          <a:prstGeom prst="rect">
            <a:avLst/>
          </a:prstGeom>
          <a:solidFill>
            <a:schemeClr val="bg2"/>
          </a:solidFill>
          <a:ln w="76200">
            <a:solidFill>
              <a:srgbClr val="7030A0"/>
            </a:solidFill>
          </a:ln>
        </p:spPr>
        <p:txBody>
          <a:bodyPr wrap="square" lIns="91440" tIns="45720" rIns="91440" bIns="45720" rtlCol="0" anchor="ctr">
            <a:spAutoFit/>
          </a:bodyPr>
          <a:lstStyle/>
          <a:p>
            <a:pPr algn="ctr" fontAlgn="base"/>
            <a:r>
              <a:rPr lang="en-GB" sz="3200">
                <a:latin typeface="Times New Roman"/>
                <a:ea typeface="Times New Roman" panose="02020603050405020304" pitchFamily="18" charset="0"/>
                <a:cs typeface="Times New Roman"/>
              </a:rPr>
              <a:t>11</a:t>
            </a:r>
            <a:r>
              <a:rPr lang="en-GB" sz="3200" baseline="30000">
                <a:latin typeface="Times New Roman"/>
                <a:ea typeface="Times New Roman" panose="02020603050405020304" pitchFamily="18" charset="0"/>
                <a:cs typeface="Times New Roman"/>
              </a:rPr>
              <a:t>th</a:t>
            </a:r>
            <a:r>
              <a:rPr lang="en-GB" sz="3200">
                <a:latin typeface="Times New Roman"/>
                <a:ea typeface="Times New Roman" panose="02020603050405020304" pitchFamily="18" charset="0"/>
                <a:cs typeface="Times New Roman"/>
              </a:rPr>
              <a:t> May</a:t>
            </a:r>
          </a:p>
          <a:p>
            <a:pPr algn="ctr" fontAlgn="base"/>
            <a:r>
              <a:rPr lang="en-GB" sz="3200">
                <a:latin typeface="Times New Roman"/>
                <a:ea typeface="Times New Roman" panose="02020603050405020304" pitchFamily="18" charset="0"/>
                <a:cs typeface="Times New Roman"/>
              </a:rPr>
              <a:t>To</a:t>
            </a:r>
          </a:p>
          <a:p>
            <a:pPr algn="ctr" fontAlgn="base"/>
            <a:r>
              <a:rPr lang="en-GB" sz="3200">
                <a:latin typeface="Times New Roman"/>
                <a:ea typeface="Times New Roman" panose="02020603050405020304" pitchFamily="18" charset="0"/>
                <a:cs typeface="Times New Roman"/>
              </a:rPr>
              <a:t>18</a:t>
            </a:r>
            <a:r>
              <a:rPr lang="en-GB" sz="3200" baseline="30000">
                <a:latin typeface="Times New Roman"/>
                <a:ea typeface="Times New Roman" panose="02020603050405020304" pitchFamily="18" charset="0"/>
                <a:cs typeface="Times New Roman"/>
              </a:rPr>
              <a:t>th</a:t>
            </a:r>
            <a:r>
              <a:rPr lang="en-GB" sz="3200">
                <a:latin typeface="Times New Roman"/>
                <a:ea typeface="Times New Roman" panose="02020603050405020304" pitchFamily="18" charset="0"/>
                <a:cs typeface="Times New Roman"/>
              </a:rPr>
              <a:t> June </a:t>
            </a:r>
          </a:p>
          <a:p>
            <a:pPr algn="ctr" fontAlgn="base"/>
            <a:r>
              <a:rPr lang="en-GB" sz="3200">
                <a:latin typeface="Times New Roman"/>
                <a:ea typeface="Times New Roman" panose="02020603050405020304" pitchFamily="18" charset="0"/>
                <a:cs typeface="Times New Roman"/>
              </a:rPr>
              <a:t>2027</a:t>
            </a:r>
            <a:endParaRPr lang="en-GB" sz="3200">
              <a:latin typeface="Times New Roman" panose="02020603050405020304" pitchFamily="18" charset="0"/>
              <a:ea typeface="Times New Roman" panose="02020603050405020304" pitchFamily="18" charset="0"/>
              <a:cs typeface="Times New Roman"/>
            </a:endParaRPr>
          </a:p>
        </p:txBody>
      </p:sp>
      <p:sp>
        <p:nvSpPr>
          <p:cNvPr id="13" name="TextBox 1">
            <a:extLst>
              <a:ext uri="{FF2B5EF4-FFF2-40B4-BE49-F238E27FC236}">
                <a16:creationId xmlns:a16="http://schemas.microsoft.com/office/drawing/2014/main" id="{626B25DA-21E1-499D-A215-3E5377F599B2}"/>
              </a:ext>
            </a:extLst>
          </p:cNvPr>
          <p:cNvSpPr txBox="1"/>
          <p:nvPr/>
        </p:nvSpPr>
        <p:spPr>
          <a:xfrm>
            <a:off x="2064898" y="4559223"/>
            <a:ext cx="7014934" cy="1631216"/>
          </a:xfrm>
          <a:prstGeom prst="rect">
            <a:avLst/>
          </a:prstGeom>
          <a:solidFill>
            <a:schemeClr val="bg2"/>
          </a:solidFill>
          <a:ln w="76200">
            <a:solidFill>
              <a:srgbClr val="7030A0"/>
            </a:solidFill>
          </a:ln>
        </p:spPr>
        <p:txBody>
          <a:bodyPr wrap="square" rtlCol="0" anchor="ctr">
            <a:spAutoFit/>
          </a:bodyPr>
          <a:lstStyle/>
          <a:p>
            <a:pPr algn="ctr" fontAlgn="base"/>
            <a:r>
              <a:rPr lang="en-US" sz="2000" b="1" u="sng">
                <a:solidFill>
                  <a:srgbClr val="000000"/>
                </a:solidFill>
                <a:latin typeface="Segoe UI" panose="020B0502040204020203" pitchFamily="34" charset="0"/>
                <a:ea typeface="Times New Roman" panose="02020603050405020304" pitchFamily="18" charset="0"/>
                <a:cs typeface="Times New Roman" panose="02020603050405020304" pitchFamily="18" charset="0"/>
              </a:rPr>
              <a:t>Key Facts</a:t>
            </a:r>
            <a:endParaRPr lang="en-GB" sz="2000">
              <a:latin typeface="Times New Roman" panose="02020603050405020304" pitchFamily="18" charset="0"/>
              <a:ea typeface="Times New Roman" panose="02020603050405020304" pitchFamily="18" charset="0"/>
            </a:endParaRPr>
          </a:p>
          <a:p>
            <a:pPr fontAlgn="base"/>
            <a:r>
              <a:rPr lang="en-US" sz="2000" b="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Qualification Name: </a:t>
            </a:r>
            <a:r>
              <a:rPr lang="en-US" sz="200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GCSE Biology, Chemistry &amp; Physics</a:t>
            </a:r>
            <a:endParaRPr lang="en-GB" sz="2000">
              <a:latin typeface="Times New Roman" panose="02020603050405020304" pitchFamily="18" charset="0"/>
              <a:ea typeface="Times New Roman" panose="02020603050405020304" pitchFamily="18" charset="0"/>
            </a:endParaRPr>
          </a:p>
          <a:p>
            <a:pPr fontAlgn="base"/>
            <a:r>
              <a:rPr lang="en-US" sz="2000" b="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Assessment: </a:t>
            </a:r>
            <a:r>
              <a:rPr lang="en-US" sz="200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100% Examination</a:t>
            </a:r>
            <a:endParaRPr lang="en-GB" sz="2000">
              <a:latin typeface="Times New Roman" panose="02020603050405020304" pitchFamily="18" charset="0"/>
              <a:ea typeface="Times New Roman" panose="02020603050405020304" pitchFamily="18" charset="0"/>
            </a:endParaRPr>
          </a:p>
          <a:p>
            <a:pPr fontAlgn="base"/>
            <a:r>
              <a:rPr lang="en-US" sz="2000" b="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Examination Board: </a:t>
            </a:r>
            <a:r>
              <a:rPr lang="en-US" sz="200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AQA</a:t>
            </a:r>
          </a:p>
          <a:p>
            <a:pPr fontAlgn="base"/>
            <a:endParaRPr lang="en-GB" sz="20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61404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9154E4F4-0512-85C2-B08C-1CDB63340508}"/>
              </a:ext>
            </a:extLst>
          </p:cNvPr>
          <p:cNvPicPr>
            <a:picLocks noChangeAspect="1"/>
          </p:cNvPicPr>
          <p:nvPr/>
        </p:nvPicPr>
        <p:blipFill>
          <a:blip r:embed="rId2"/>
          <a:stretch>
            <a:fillRect/>
          </a:stretch>
        </p:blipFill>
        <p:spPr>
          <a:xfrm>
            <a:off x="1067622" y="1407744"/>
            <a:ext cx="7556193" cy="4590386"/>
          </a:xfrm>
          <a:prstGeom prst="rect">
            <a:avLst/>
          </a:prstGeom>
        </p:spPr>
      </p:pic>
      <p:sp>
        <p:nvSpPr>
          <p:cNvPr id="8" name="TextBox 7">
            <a:extLst>
              <a:ext uri="{FF2B5EF4-FFF2-40B4-BE49-F238E27FC236}">
                <a16:creationId xmlns:a16="http://schemas.microsoft.com/office/drawing/2014/main" id="{C772F27E-0931-8634-55BB-4EB98C30A8EE}"/>
              </a:ext>
            </a:extLst>
          </p:cNvPr>
          <p:cNvSpPr txBox="1"/>
          <p:nvPr/>
        </p:nvSpPr>
        <p:spPr>
          <a:xfrm>
            <a:off x="2479430" y="281353"/>
            <a:ext cx="7086600" cy="646331"/>
          </a:xfrm>
          <a:prstGeom prst="rect">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t>Exam Information</a:t>
            </a:r>
          </a:p>
        </p:txBody>
      </p:sp>
      <p:pic>
        <p:nvPicPr>
          <p:cNvPr id="2" name="Picture 1">
            <a:extLst>
              <a:ext uri="{FF2B5EF4-FFF2-40B4-BE49-F238E27FC236}">
                <a16:creationId xmlns:a16="http://schemas.microsoft.com/office/drawing/2014/main" id="{7D59E5A8-585B-4236-AABA-EA9D65D19F49}"/>
              </a:ext>
            </a:extLst>
          </p:cNvPr>
          <p:cNvPicPr>
            <a:picLocks noChangeAspect="1"/>
          </p:cNvPicPr>
          <p:nvPr/>
        </p:nvPicPr>
        <p:blipFill>
          <a:blip r:embed="rId3"/>
          <a:stretch>
            <a:fillRect/>
          </a:stretch>
        </p:blipFill>
        <p:spPr>
          <a:xfrm>
            <a:off x="9065827" y="1407745"/>
            <a:ext cx="2438611" cy="1939604"/>
          </a:xfrm>
          <a:prstGeom prst="rect">
            <a:avLst/>
          </a:prstGeom>
        </p:spPr>
      </p:pic>
      <p:pic>
        <p:nvPicPr>
          <p:cNvPr id="30" name="Picture 29">
            <a:extLst>
              <a:ext uri="{FF2B5EF4-FFF2-40B4-BE49-F238E27FC236}">
                <a16:creationId xmlns:a16="http://schemas.microsoft.com/office/drawing/2014/main" id="{052C82D5-353A-4789-943A-FD96CEE9502E}"/>
              </a:ext>
            </a:extLst>
          </p:cNvPr>
          <p:cNvPicPr>
            <a:picLocks noChangeAspect="1"/>
          </p:cNvPicPr>
          <p:nvPr/>
        </p:nvPicPr>
        <p:blipFill>
          <a:blip r:embed="rId4"/>
          <a:stretch>
            <a:fillRect/>
          </a:stretch>
        </p:blipFill>
        <p:spPr>
          <a:xfrm>
            <a:off x="8735183" y="3889216"/>
            <a:ext cx="2900566" cy="2250336"/>
          </a:xfrm>
          <a:prstGeom prst="rect">
            <a:avLst/>
          </a:prstGeom>
        </p:spPr>
      </p:pic>
    </p:spTree>
    <p:extLst>
      <p:ext uri="{BB962C8B-B14F-4D97-AF65-F5344CB8AC3E}">
        <p14:creationId xmlns:p14="http://schemas.microsoft.com/office/powerpoint/2010/main" val="2937483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B415D38-45A4-822F-5CF6-F6CFEC6E556F}"/>
              </a:ext>
            </a:extLst>
          </p:cNvPr>
          <p:cNvSpPr>
            <a:spLocks noGrp="1"/>
          </p:cNvSpPr>
          <p:nvPr>
            <p:ph type="title"/>
          </p:nvPr>
        </p:nvSpPr>
        <p:spPr>
          <a:xfrm>
            <a:off x="-3300" y="2059"/>
            <a:ext cx="12220074" cy="1320800"/>
          </a:xfrm>
          <a:solidFill>
            <a:schemeClr val="accent1">
              <a:lumMod val="20000"/>
              <a:lumOff val="80000"/>
            </a:schemeClr>
          </a:solidFill>
          <a:ln w="28575">
            <a:solidFill>
              <a:schemeClr val="tx1"/>
            </a:solidFill>
          </a:ln>
        </p:spPr>
        <p:txBody>
          <a:bodyPr anchor="ctr">
            <a:normAutofit/>
          </a:bodyPr>
          <a:lstStyle/>
          <a:p>
            <a:r>
              <a:rPr lang="en-US">
                <a:solidFill>
                  <a:schemeClr val="tx1"/>
                </a:solidFill>
              </a:rPr>
              <a:t>   </a:t>
            </a:r>
            <a:r>
              <a:rPr lang="en-US" sz="3200">
                <a:solidFill>
                  <a:schemeClr val="tx1"/>
                </a:solidFill>
              </a:rPr>
              <a:t>Science Homework Platform: </a:t>
            </a:r>
            <a:r>
              <a:rPr lang="en-US" sz="3200" err="1">
                <a:solidFill>
                  <a:schemeClr val="tx1"/>
                </a:solidFill>
              </a:rPr>
              <a:t>Tassomai</a:t>
            </a:r>
            <a:r>
              <a:rPr lang="en-US" sz="3200">
                <a:solidFill>
                  <a:schemeClr val="tx1"/>
                </a:solidFill>
              </a:rPr>
              <a:t> 45 minutes per week</a:t>
            </a:r>
          </a:p>
        </p:txBody>
      </p:sp>
      <p:pic>
        <p:nvPicPr>
          <p:cNvPr id="16" name="Content Placeholder 15" descr="GCSE science revision website and app — Tassomai">
            <a:extLst>
              <a:ext uri="{FF2B5EF4-FFF2-40B4-BE49-F238E27FC236}">
                <a16:creationId xmlns:a16="http://schemas.microsoft.com/office/drawing/2014/main" id="{4F083B5B-D390-2496-F483-97A8C5B44BFA}"/>
              </a:ext>
            </a:extLst>
          </p:cNvPr>
          <p:cNvPicPr>
            <a:picLocks noGrp="1" noChangeAspect="1"/>
          </p:cNvPicPr>
          <p:nvPr>
            <p:ph idx="1"/>
          </p:nvPr>
        </p:nvPicPr>
        <p:blipFill>
          <a:blip r:embed="rId2"/>
          <a:stretch>
            <a:fillRect/>
          </a:stretch>
        </p:blipFill>
        <p:spPr>
          <a:xfrm>
            <a:off x="6591209" y="1791878"/>
            <a:ext cx="5544910" cy="4016630"/>
          </a:xfrm>
        </p:spPr>
      </p:pic>
      <p:sp>
        <p:nvSpPr>
          <p:cNvPr id="17" name="TextBox 16">
            <a:extLst>
              <a:ext uri="{FF2B5EF4-FFF2-40B4-BE49-F238E27FC236}">
                <a16:creationId xmlns:a16="http://schemas.microsoft.com/office/drawing/2014/main" id="{15FFD26D-E2D1-8A38-253B-27D87286A004}"/>
              </a:ext>
            </a:extLst>
          </p:cNvPr>
          <p:cNvSpPr txBox="1"/>
          <p:nvPr/>
        </p:nvSpPr>
        <p:spPr>
          <a:xfrm>
            <a:off x="774889" y="5953432"/>
            <a:ext cx="811407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525252"/>
                </a:solidFill>
                <a:latin typeface="Open Sans"/>
                <a:ea typeface="Open Sans"/>
                <a:cs typeface="Open Sans"/>
              </a:rPr>
              <a:t>Students learn through quizzes and short videos, using our </a:t>
            </a:r>
            <a:r>
              <a:rPr lang="en-US" sz="2400" b="1">
                <a:solidFill>
                  <a:srgbClr val="525252"/>
                </a:solidFill>
                <a:latin typeface="Open Sans"/>
                <a:ea typeface="Open Sans"/>
                <a:cs typeface="Open Sans"/>
              </a:rPr>
              <a:t>mobile app</a:t>
            </a:r>
            <a:r>
              <a:rPr lang="en-US" sz="2400">
                <a:solidFill>
                  <a:srgbClr val="525252"/>
                </a:solidFill>
                <a:latin typeface="Open Sans"/>
                <a:ea typeface="Open Sans"/>
                <a:cs typeface="Open Sans"/>
              </a:rPr>
              <a:t> or other online devices. </a:t>
            </a:r>
          </a:p>
        </p:txBody>
      </p:sp>
      <p:pic>
        <p:nvPicPr>
          <p:cNvPr id="18" name="Picture 17" descr="Tassomai on X: &quot;Parents who tried our GCSE science quiz scored an average  of 6/15 (the average for Tassomai students was 9/15). Could you do better?  Find out at: https://t.co/j314EStNVS #GCSEscience #GCSEs2018">
            <a:extLst>
              <a:ext uri="{FF2B5EF4-FFF2-40B4-BE49-F238E27FC236}">
                <a16:creationId xmlns:a16="http://schemas.microsoft.com/office/drawing/2014/main" id="{4879212C-FFCB-17D9-6535-703857AEDBEC}"/>
              </a:ext>
            </a:extLst>
          </p:cNvPr>
          <p:cNvPicPr>
            <a:picLocks noChangeAspect="1"/>
          </p:cNvPicPr>
          <p:nvPr/>
        </p:nvPicPr>
        <p:blipFill>
          <a:blip r:embed="rId3"/>
          <a:stretch>
            <a:fillRect/>
          </a:stretch>
        </p:blipFill>
        <p:spPr>
          <a:xfrm>
            <a:off x="447369" y="1787013"/>
            <a:ext cx="5385618" cy="3640393"/>
          </a:xfrm>
          <a:prstGeom prst="rect">
            <a:avLst/>
          </a:prstGeom>
        </p:spPr>
      </p:pic>
    </p:spTree>
    <p:extLst>
      <p:ext uri="{BB962C8B-B14F-4D97-AF65-F5344CB8AC3E}">
        <p14:creationId xmlns:p14="http://schemas.microsoft.com/office/powerpoint/2010/main" val="1454530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7A92D6-D310-41D9-B3EE-E7F1AE728A82}"/>
              </a:ext>
            </a:extLst>
          </p:cNvPr>
          <p:cNvPicPr>
            <a:picLocks noChangeAspect="1"/>
          </p:cNvPicPr>
          <p:nvPr/>
        </p:nvPicPr>
        <p:blipFill>
          <a:blip r:embed="rId2"/>
          <a:stretch>
            <a:fillRect/>
          </a:stretch>
        </p:blipFill>
        <p:spPr>
          <a:xfrm>
            <a:off x="3462724" y="1578841"/>
            <a:ext cx="2202157" cy="3228975"/>
          </a:xfrm>
          <a:prstGeom prst="rect">
            <a:avLst/>
          </a:prstGeom>
        </p:spPr>
      </p:pic>
      <p:pic>
        <p:nvPicPr>
          <p:cNvPr id="1028" name="Picture 4" descr="GCSE Combined Science AQA Revision Guide - Higher Includes Online Edition, Videos &amp; Quizzes: For The 2025 And 2026 Exams (CGP AQA GCSE Combined">
            <a:extLst>
              <a:ext uri="{FF2B5EF4-FFF2-40B4-BE49-F238E27FC236}">
                <a16:creationId xmlns:a16="http://schemas.microsoft.com/office/drawing/2014/main" id="{9971C668-AC63-495B-8A94-88B8BD90A7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087" y="1578841"/>
            <a:ext cx="2286000" cy="32289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747C830-9C5F-4C78-9094-94EC0B1E9E8C}"/>
              </a:ext>
            </a:extLst>
          </p:cNvPr>
          <p:cNvSpPr/>
          <p:nvPr/>
        </p:nvSpPr>
        <p:spPr>
          <a:xfrm>
            <a:off x="3534934" y="218898"/>
            <a:ext cx="5063635" cy="736384"/>
          </a:xfrm>
          <a:prstGeom prst="rect">
            <a:avLst/>
          </a:prstGeom>
          <a:solidFill>
            <a:schemeClr val="accent1">
              <a:lumMod val="20000"/>
              <a:lumOff val="80000"/>
            </a:schemeClr>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solidFill>
                <a:latin typeface="+mj-lt"/>
              </a:rPr>
              <a:t>Science Revision</a:t>
            </a:r>
          </a:p>
        </p:txBody>
      </p:sp>
      <p:sp>
        <p:nvSpPr>
          <p:cNvPr id="14" name="TextBox 1">
            <a:extLst>
              <a:ext uri="{FF2B5EF4-FFF2-40B4-BE49-F238E27FC236}">
                <a16:creationId xmlns:a16="http://schemas.microsoft.com/office/drawing/2014/main" id="{50C21709-1B2F-9F36-83EA-00069258E27A}"/>
              </a:ext>
            </a:extLst>
          </p:cNvPr>
          <p:cNvSpPr txBox="1"/>
          <p:nvPr/>
        </p:nvSpPr>
        <p:spPr>
          <a:xfrm>
            <a:off x="6527120" y="1161687"/>
            <a:ext cx="5349570" cy="5447749"/>
          </a:xfrm>
          <a:prstGeom prst="rect">
            <a:avLst/>
          </a:prstGeom>
          <a:solidFill>
            <a:schemeClr val="bg2"/>
          </a:solidFill>
          <a:ln w="76200">
            <a:solidFill>
              <a:srgbClr val="7030A0"/>
            </a:solidFill>
          </a:ln>
        </p:spPr>
        <p:txBody>
          <a:bodyPr wrap="square" lIns="91440" tIns="45720" rIns="91440" bIns="45720" rtlCol="0" anchor="ctr">
            <a:noAutofit/>
          </a:bodyPr>
          <a:lstStyle/>
          <a:p>
            <a:endParaRPr lang="en-US" sz="1600">
              <a:solidFill>
                <a:srgbClr val="000000"/>
              </a:solidFill>
              <a:latin typeface="Segoe UI" panose="020B0502040204020203" pitchFamily="34" charset="0"/>
            </a:endParaRPr>
          </a:p>
          <a:p>
            <a:r>
              <a:rPr lang="en-US" sz="1600">
                <a:solidFill>
                  <a:srgbClr val="000000"/>
                </a:solidFill>
                <a:latin typeface="Segoe UI" panose="020B0502040204020203" pitchFamily="34" charset="0"/>
              </a:rPr>
              <a:t> </a:t>
            </a:r>
            <a:endParaRPr lang="en-GB" sz="1200">
              <a:latin typeface="Times New Roman" panose="02020603050405020304" pitchFamily="18" charset="0"/>
              <a:ea typeface="Times New Roman" panose="02020603050405020304" pitchFamily="18" charset="0"/>
            </a:endParaRPr>
          </a:p>
          <a:p>
            <a:r>
              <a:rPr lang="en-US" sz="1400">
                <a:solidFill>
                  <a:srgbClr val="000000"/>
                </a:solidFill>
                <a:latin typeface="Calibri Light" panose="020F0302020204030204" pitchFamily="34" charset="0"/>
                <a:cs typeface="Segoe UI" panose="020B0502040204020203" pitchFamily="34" charset="0"/>
              </a:rPr>
              <a:t> </a:t>
            </a:r>
            <a:endParaRPr lang="en-GB" sz="1200">
              <a:latin typeface="Times New Roman" panose="02020603050405020304" pitchFamily="18" charset="0"/>
              <a:ea typeface="Times New Roman" panose="02020603050405020304" pitchFamily="18" charset="0"/>
            </a:endParaRPr>
          </a:p>
          <a:p>
            <a:r>
              <a:rPr lang="en-US" sz="1400">
                <a:solidFill>
                  <a:srgbClr val="000000"/>
                </a:solidFill>
                <a:latin typeface="Calibri Light" panose="020F0302020204030204" pitchFamily="34" charset="0"/>
                <a:cs typeface="Segoe UI" panose="020B0502040204020203" pitchFamily="34" charset="0"/>
              </a:rPr>
              <a:t> </a:t>
            </a:r>
            <a:endParaRPr lang="en-GB" sz="1200">
              <a:latin typeface="Times New Roman" panose="02020603050405020304" pitchFamily="18" charset="0"/>
              <a:ea typeface="Times New Roman" panose="02020603050405020304" pitchFamily="18" charset="0"/>
            </a:endParaRPr>
          </a:p>
          <a:p>
            <a:r>
              <a:rPr lang="en-GB" sz="1000">
                <a:latin typeface="Times New Roman" panose="02020603050405020304" pitchFamily="18" charset="0"/>
                <a:ea typeface="Times New Roman" panose="02020603050405020304" pitchFamily="18" charset="0"/>
              </a:rPr>
              <a:t> </a:t>
            </a:r>
            <a:endParaRPr lang="en-GB" sz="1200">
              <a:latin typeface="Times New Roman" panose="02020603050405020304" pitchFamily="18" charset="0"/>
              <a:ea typeface="Times New Roman" panose="02020603050405020304" pitchFamily="18" charset="0"/>
            </a:endParaRPr>
          </a:p>
          <a:p>
            <a:pPr algn="ctr"/>
            <a:r>
              <a:rPr lang="en-GB" sz="1000">
                <a:latin typeface="Times New Roman" panose="02020603050405020304" pitchFamily="18" charset="0"/>
                <a:ea typeface="Times New Roman" panose="02020603050405020304" pitchFamily="18" charset="0"/>
              </a:rPr>
              <a:t> </a:t>
            </a:r>
            <a:endParaRPr lang="en-GB" sz="1200">
              <a:latin typeface="Times New Roman" panose="02020603050405020304" pitchFamily="18" charset="0"/>
              <a:ea typeface="Times New Roman" panose="02020603050405020304" pitchFamily="18" charset="0"/>
            </a:endParaRPr>
          </a:p>
        </p:txBody>
      </p:sp>
      <p:pic>
        <p:nvPicPr>
          <p:cNvPr id="10" name="Picture 9">
            <a:extLst>
              <a:ext uri="{FF2B5EF4-FFF2-40B4-BE49-F238E27FC236}">
                <a16:creationId xmlns:a16="http://schemas.microsoft.com/office/drawing/2014/main" id="{A5FECECF-F7E4-4591-A921-C32B036F8940}"/>
              </a:ext>
            </a:extLst>
          </p:cNvPr>
          <p:cNvPicPr>
            <a:picLocks noChangeAspect="1"/>
          </p:cNvPicPr>
          <p:nvPr/>
        </p:nvPicPr>
        <p:blipFill>
          <a:blip r:embed="rId4"/>
          <a:stretch>
            <a:fillRect/>
          </a:stretch>
        </p:blipFill>
        <p:spPr>
          <a:xfrm>
            <a:off x="7583333" y="1578841"/>
            <a:ext cx="3056486" cy="1290483"/>
          </a:xfrm>
          <a:prstGeom prst="rect">
            <a:avLst/>
          </a:prstGeom>
        </p:spPr>
      </p:pic>
      <p:pic>
        <p:nvPicPr>
          <p:cNvPr id="15" name="Picture 14">
            <a:extLst>
              <a:ext uri="{FF2B5EF4-FFF2-40B4-BE49-F238E27FC236}">
                <a16:creationId xmlns:a16="http://schemas.microsoft.com/office/drawing/2014/main" id="{60A6F828-C2C7-4957-A93F-059B11669A4A}"/>
              </a:ext>
            </a:extLst>
          </p:cNvPr>
          <p:cNvPicPr>
            <a:picLocks noChangeAspect="1"/>
          </p:cNvPicPr>
          <p:nvPr/>
        </p:nvPicPr>
        <p:blipFill>
          <a:blip r:embed="rId5"/>
          <a:stretch>
            <a:fillRect/>
          </a:stretch>
        </p:blipFill>
        <p:spPr>
          <a:xfrm>
            <a:off x="7583332" y="3286478"/>
            <a:ext cx="3056487" cy="1174531"/>
          </a:xfrm>
          <a:prstGeom prst="rect">
            <a:avLst/>
          </a:prstGeom>
        </p:spPr>
      </p:pic>
      <p:sp>
        <p:nvSpPr>
          <p:cNvPr id="2" name="Rectangle 1">
            <a:extLst>
              <a:ext uri="{FF2B5EF4-FFF2-40B4-BE49-F238E27FC236}">
                <a16:creationId xmlns:a16="http://schemas.microsoft.com/office/drawing/2014/main" id="{0E2AA0C9-736E-44F8-95C9-324DE4D2482D}"/>
              </a:ext>
            </a:extLst>
          </p:cNvPr>
          <p:cNvSpPr/>
          <p:nvPr/>
        </p:nvSpPr>
        <p:spPr>
          <a:xfrm>
            <a:off x="1177159" y="5444359"/>
            <a:ext cx="4614041" cy="945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a:t>See Mrs Hockin tonight</a:t>
            </a:r>
          </a:p>
        </p:txBody>
      </p:sp>
      <p:sp>
        <p:nvSpPr>
          <p:cNvPr id="11" name="Rectangle 10">
            <a:extLst>
              <a:ext uri="{FF2B5EF4-FFF2-40B4-BE49-F238E27FC236}">
                <a16:creationId xmlns:a16="http://schemas.microsoft.com/office/drawing/2014/main" id="{FF0BE277-780E-47B0-96AC-9DEA30FBA088}"/>
              </a:ext>
            </a:extLst>
          </p:cNvPr>
          <p:cNvSpPr/>
          <p:nvPr/>
        </p:nvSpPr>
        <p:spPr>
          <a:xfrm>
            <a:off x="6804554" y="5223347"/>
            <a:ext cx="4614041" cy="945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a:t>Tuesday 3.30pm to 4.30pm</a:t>
            </a:r>
          </a:p>
        </p:txBody>
      </p:sp>
    </p:spTree>
    <p:extLst>
      <p:ext uri="{BB962C8B-B14F-4D97-AF65-F5344CB8AC3E}">
        <p14:creationId xmlns:p14="http://schemas.microsoft.com/office/powerpoint/2010/main" val="1666425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5B6D-0818-4366-B885-D21B1BF0D95C}"/>
              </a:ext>
            </a:extLst>
          </p:cNvPr>
          <p:cNvSpPr>
            <a:spLocks noGrp="1"/>
          </p:cNvSpPr>
          <p:nvPr>
            <p:ph type="title"/>
          </p:nvPr>
        </p:nvSpPr>
        <p:spPr/>
        <p:txBody>
          <a:bodyPr/>
          <a:lstStyle/>
          <a:p>
            <a:br>
              <a:rPr lang="en-GB"/>
            </a:br>
            <a:endParaRPr lang="en-GB"/>
          </a:p>
        </p:txBody>
      </p:sp>
      <p:sp>
        <p:nvSpPr>
          <p:cNvPr id="3" name="Content Placeholder 2">
            <a:extLst>
              <a:ext uri="{FF2B5EF4-FFF2-40B4-BE49-F238E27FC236}">
                <a16:creationId xmlns:a16="http://schemas.microsoft.com/office/drawing/2014/main" id="{03944055-542D-459B-92C6-B5476E22F144}"/>
              </a:ext>
            </a:extLst>
          </p:cNvPr>
          <p:cNvSpPr>
            <a:spLocks noGrp="1"/>
          </p:cNvSpPr>
          <p:nvPr>
            <p:ph idx="1"/>
          </p:nvPr>
        </p:nvSpPr>
        <p:spPr>
          <a:xfrm>
            <a:off x="471954" y="1099045"/>
            <a:ext cx="9654335" cy="2043549"/>
          </a:xfrm>
        </p:spPr>
        <p:txBody>
          <a:bodyPr>
            <a:normAutofit/>
          </a:bodyPr>
          <a:lstStyle/>
          <a:p>
            <a:r>
              <a:rPr lang="en-GB"/>
              <a:t>● Skills for managing stress</a:t>
            </a:r>
          </a:p>
          <a:p>
            <a:endParaRPr lang="en-GB"/>
          </a:p>
          <a:p>
            <a:r>
              <a:rPr lang="en-GB"/>
              <a:t>● Exam preparation technique/support – use </a:t>
            </a:r>
            <a:r>
              <a:rPr lang="en-GB" err="1"/>
              <a:t>Tassomai</a:t>
            </a:r>
            <a:r>
              <a:rPr lang="en-GB"/>
              <a:t>/Retrieval Grids</a:t>
            </a:r>
          </a:p>
          <a:p>
            <a:endParaRPr lang="en-GB"/>
          </a:p>
          <a:p>
            <a:r>
              <a:rPr lang="en-GB"/>
              <a:t>● Recognising your areas of strength and weakness in Biology, Chemistry and Physics</a:t>
            </a:r>
          </a:p>
          <a:p>
            <a:endParaRPr lang="en-GB"/>
          </a:p>
        </p:txBody>
      </p:sp>
      <p:sp>
        <p:nvSpPr>
          <p:cNvPr id="4" name="TextBox 3">
            <a:extLst>
              <a:ext uri="{FF2B5EF4-FFF2-40B4-BE49-F238E27FC236}">
                <a16:creationId xmlns:a16="http://schemas.microsoft.com/office/drawing/2014/main" id="{536A8B4E-278F-47A6-9FC4-930125AF7A7A}"/>
              </a:ext>
            </a:extLst>
          </p:cNvPr>
          <p:cNvSpPr txBox="1"/>
          <p:nvPr/>
        </p:nvSpPr>
        <p:spPr>
          <a:xfrm>
            <a:off x="471954" y="171340"/>
            <a:ext cx="7086600" cy="646331"/>
          </a:xfrm>
          <a:prstGeom prst="rect">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t>SUCCESS in SCIENCE</a:t>
            </a:r>
            <a:endParaRPr lang="en-US"/>
          </a:p>
        </p:txBody>
      </p:sp>
      <p:graphicFrame>
        <p:nvGraphicFramePr>
          <p:cNvPr id="6" name="Table 5">
            <a:extLst>
              <a:ext uri="{FF2B5EF4-FFF2-40B4-BE49-F238E27FC236}">
                <a16:creationId xmlns:a16="http://schemas.microsoft.com/office/drawing/2014/main" id="{B55EE60D-D37D-49BC-9E15-2A4F211DCD7B}"/>
              </a:ext>
            </a:extLst>
          </p:cNvPr>
          <p:cNvGraphicFramePr>
            <a:graphicFrameLocks noGrp="1"/>
          </p:cNvGraphicFramePr>
          <p:nvPr>
            <p:extLst>
              <p:ext uri="{D42A27DB-BD31-4B8C-83A1-F6EECF244321}">
                <p14:modId xmlns:p14="http://schemas.microsoft.com/office/powerpoint/2010/main" val="4057625060"/>
              </p:ext>
            </p:extLst>
          </p:nvPr>
        </p:nvGraphicFramePr>
        <p:xfrm>
          <a:off x="303789" y="3216390"/>
          <a:ext cx="10905067" cy="3706686"/>
        </p:xfrm>
        <a:graphic>
          <a:graphicData uri="http://schemas.openxmlformats.org/drawingml/2006/table">
            <a:tbl>
              <a:tblPr firstRow="1" bandRow="1">
                <a:noFill/>
                <a:tableStyleId>{5C22544A-7EE6-4342-B048-85BDC9FD1C3A}</a:tableStyleId>
              </a:tblPr>
              <a:tblGrid>
                <a:gridCol w="3496573">
                  <a:extLst>
                    <a:ext uri="{9D8B030D-6E8A-4147-A177-3AD203B41FA5}">
                      <a16:colId xmlns:a16="http://schemas.microsoft.com/office/drawing/2014/main" val="3564768773"/>
                    </a:ext>
                  </a:extLst>
                </a:gridCol>
                <a:gridCol w="4301202">
                  <a:extLst>
                    <a:ext uri="{9D8B030D-6E8A-4147-A177-3AD203B41FA5}">
                      <a16:colId xmlns:a16="http://schemas.microsoft.com/office/drawing/2014/main" val="3458724552"/>
                    </a:ext>
                  </a:extLst>
                </a:gridCol>
                <a:gridCol w="3107292">
                  <a:extLst>
                    <a:ext uri="{9D8B030D-6E8A-4147-A177-3AD203B41FA5}">
                      <a16:colId xmlns:a16="http://schemas.microsoft.com/office/drawing/2014/main" val="841149115"/>
                    </a:ext>
                  </a:extLst>
                </a:gridCol>
              </a:tblGrid>
              <a:tr h="465675">
                <a:tc>
                  <a:txBody>
                    <a:bodyPr/>
                    <a:lstStyle/>
                    <a:p>
                      <a:pPr marL="0" algn="ctr" rtl="0" eaLnBrk="1" latinLnBrk="0" hangingPunct="1">
                        <a:spcBef>
                          <a:spcPts val="0"/>
                        </a:spcBef>
                        <a:spcAft>
                          <a:spcPts val="0"/>
                        </a:spcAft>
                      </a:pPr>
                      <a:r>
                        <a:rPr lang="en-US" sz="2000" b="0" kern="1200" cap="none" spc="60">
                          <a:solidFill>
                            <a:schemeClr val="bg1"/>
                          </a:solidFill>
                          <a:effectLst/>
                          <a:latin typeface="Calibri"/>
                        </a:rPr>
                        <a:t>Revision</a:t>
                      </a:r>
                      <a:endParaRPr lang="en-US" sz="2000" b="0" cap="none" spc="60">
                        <a:solidFill>
                          <a:schemeClr val="bg1"/>
                        </a:solidFill>
                        <a:effectLst/>
                        <a:latin typeface="Calibri"/>
                      </a:endParaRPr>
                    </a:p>
                  </a:txBody>
                  <a:tcPr marL="0" marR="0" marT="192501" marB="0" anchor="ctr">
                    <a:lnL w="12700" cmpd="sng">
                      <a:noFill/>
                    </a:lnL>
                    <a:lnR w="12700" cmpd="sng">
                      <a:noFill/>
                    </a:lnR>
                    <a:lnT w="19050" cap="flat" cmpd="sng" algn="ctr">
                      <a:noFill/>
                      <a:prstDash val="solid"/>
                    </a:lnT>
                    <a:lnB w="38100" cmpd="sng">
                      <a:noFill/>
                    </a:lnB>
                    <a:solidFill>
                      <a:schemeClr val="accent1"/>
                    </a:solidFill>
                  </a:tcPr>
                </a:tc>
                <a:tc>
                  <a:txBody>
                    <a:bodyPr/>
                    <a:lstStyle/>
                    <a:p>
                      <a:pPr marL="0" algn="ctr" rtl="0" eaLnBrk="1" latinLnBrk="0" hangingPunct="1">
                        <a:spcBef>
                          <a:spcPts val="0"/>
                        </a:spcBef>
                        <a:spcAft>
                          <a:spcPts val="0"/>
                        </a:spcAft>
                      </a:pPr>
                      <a:r>
                        <a:rPr lang="en-US" sz="2000" b="0" kern="1200" cap="none" spc="60">
                          <a:solidFill>
                            <a:schemeClr val="bg1"/>
                          </a:solidFill>
                          <a:effectLst/>
                          <a:latin typeface="Calibri"/>
                        </a:rPr>
                        <a:t>Details</a:t>
                      </a:r>
                      <a:endParaRPr lang="en-US" sz="2000" b="0" cap="none" spc="60">
                        <a:solidFill>
                          <a:schemeClr val="bg1"/>
                        </a:solidFill>
                        <a:effectLst/>
                        <a:latin typeface="Calibri"/>
                      </a:endParaRPr>
                    </a:p>
                  </a:txBody>
                  <a:tcPr marL="0" marR="0" marT="192501" marB="0" anchor="ctr">
                    <a:lnL w="12700" cmpd="sng">
                      <a:noFill/>
                    </a:lnL>
                    <a:lnR w="12700" cmpd="sng">
                      <a:noFill/>
                    </a:lnR>
                    <a:lnT w="19050" cap="flat" cmpd="sng" algn="ctr">
                      <a:noFill/>
                      <a:prstDash val="solid"/>
                    </a:lnT>
                    <a:lnB w="38100" cmpd="sng">
                      <a:noFill/>
                    </a:lnB>
                    <a:solidFill>
                      <a:schemeClr val="accent1"/>
                    </a:solidFill>
                  </a:tcPr>
                </a:tc>
                <a:tc>
                  <a:txBody>
                    <a:bodyPr/>
                    <a:lstStyle/>
                    <a:p>
                      <a:pPr marL="0" algn="ctr" rtl="0" eaLnBrk="1" latinLnBrk="0" hangingPunct="1">
                        <a:spcBef>
                          <a:spcPts val="0"/>
                        </a:spcBef>
                        <a:spcAft>
                          <a:spcPts val="0"/>
                        </a:spcAft>
                      </a:pPr>
                      <a:r>
                        <a:rPr lang="en-US" sz="2000" b="0" kern="1200" cap="none" spc="60">
                          <a:solidFill>
                            <a:schemeClr val="bg1"/>
                          </a:solidFill>
                          <a:effectLst/>
                          <a:latin typeface="Calibri"/>
                        </a:rPr>
                        <a:t>What to bring?</a:t>
                      </a:r>
                      <a:endParaRPr lang="en-US" sz="2000" b="0" cap="none" spc="60">
                        <a:solidFill>
                          <a:schemeClr val="bg1"/>
                        </a:solidFill>
                        <a:effectLst/>
                        <a:latin typeface="Calibri"/>
                      </a:endParaRPr>
                    </a:p>
                  </a:txBody>
                  <a:tcPr marL="0" marR="0" marT="192501" marB="0"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670463044"/>
                  </a:ext>
                </a:extLst>
              </a:tr>
              <a:tr h="1043756">
                <a:tc>
                  <a:txBody>
                    <a:bodyPr/>
                    <a:lstStyle/>
                    <a:p>
                      <a:pPr marL="0" algn="ctr" rtl="0" eaLnBrk="1" latinLnBrk="0" hangingPunct="1">
                        <a:spcBef>
                          <a:spcPts val="0"/>
                        </a:spcBef>
                        <a:spcAft>
                          <a:spcPts val="0"/>
                        </a:spcAft>
                      </a:pPr>
                      <a:r>
                        <a:rPr lang="en-US" sz="2000" kern="1200" cap="none" spc="0">
                          <a:solidFill>
                            <a:schemeClr val="tx1"/>
                          </a:solidFill>
                          <a:effectLst/>
                          <a:latin typeface="Calibri"/>
                        </a:rPr>
                        <a:t>Science Revision</a:t>
                      </a:r>
                      <a:r>
                        <a:rPr lang="en-US" sz="2000" kern="1200" cap="none" spc="0" baseline="0">
                          <a:solidFill>
                            <a:schemeClr val="tx1"/>
                          </a:solidFill>
                          <a:effectLst/>
                          <a:latin typeface="Calibri"/>
                        </a:rPr>
                        <a:t> Café</a:t>
                      </a:r>
                      <a:endParaRPr lang="en-US" sz="2000" cap="none" spc="0">
                        <a:solidFill>
                          <a:schemeClr val="tx1"/>
                        </a:solidFill>
                        <a:effectLst/>
                        <a:latin typeface="Calibri"/>
                      </a:endParaRPr>
                    </a:p>
                    <a:p>
                      <a:pPr marL="0" algn="ctr" rtl="0" eaLnBrk="1" latinLnBrk="0" hangingPunct="1">
                        <a:spcBef>
                          <a:spcPts val="0"/>
                        </a:spcBef>
                        <a:spcAft>
                          <a:spcPts val="0"/>
                        </a:spcAft>
                      </a:pPr>
                      <a:r>
                        <a:rPr lang="en-US" sz="2000" kern="1200" cap="none" spc="0" baseline="0">
                          <a:solidFill>
                            <a:schemeClr val="tx1"/>
                          </a:solidFill>
                          <a:effectLst/>
                          <a:latin typeface="Calibri"/>
                        </a:rPr>
                        <a:t>Tuesday</a:t>
                      </a:r>
                    </a:p>
                    <a:p>
                      <a:pPr marL="0" algn="ctr" rtl="0" eaLnBrk="1" latinLnBrk="0" hangingPunct="1">
                        <a:spcBef>
                          <a:spcPts val="0"/>
                        </a:spcBef>
                        <a:spcAft>
                          <a:spcPts val="0"/>
                        </a:spcAft>
                      </a:pPr>
                      <a:r>
                        <a:rPr lang="en-US" sz="2000" kern="1200" cap="none" spc="0" baseline="0">
                          <a:solidFill>
                            <a:schemeClr val="tx1"/>
                          </a:solidFill>
                          <a:effectLst/>
                          <a:latin typeface="Calibri"/>
                        </a:rPr>
                        <a:t>3.pm– 4.30pm</a:t>
                      </a:r>
                      <a:endParaRPr lang="en-US" sz="2000" cap="none" spc="0">
                        <a:solidFill>
                          <a:schemeClr val="tx1"/>
                        </a:solidFill>
                        <a:effectLst/>
                        <a:latin typeface="Calibri"/>
                      </a:endParaRPr>
                    </a:p>
                  </a:txBody>
                  <a:tcPr marL="0" marR="0" marT="192501" marB="0" anchor="ctr">
                    <a:lnL w="12700" cmpd="sng">
                      <a:noFill/>
                      <a:prstDash val="solid"/>
                    </a:lnL>
                    <a:lnR w="12700" cmpd="sng">
                      <a:noFill/>
                      <a:prstDash val="solid"/>
                    </a:lnR>
                    <a:lnT w="38100" cmpd="sng">
                      <a:noFill/>
                    </a:lnT>
                    <a:lnB w="12700" cap="flat" cmpd="sng" algn="ctr">
                      <a:noFill/>
                      <a:prstDash val="solid"/>
                    </a:lnB>
                    <a:solidFill>
                      <a:schemeClr val="tx2">
                        <a:lumMod val="20000"/>
                        <a:lumOff val="80000"/>
                      </a:schemeClr>
                    </a:solidFill>
                  </a:tcPr>
                </a:tc>
                <a:tc>
                  <a:txBody>
                    <a:bodyPr/>
                    <a:lstStyle/>
                    <a:p>
                      <a:pPr marL="0" algn="ctr" rtl="0" eaLnBrk="1" latinLnBrk="0" hangingPunct="1">
                        <a:spcBef>
                          <a:spcPts val="0"/>
                        </a:spcBef>
                        <a:spcAft>
                          <a:spcPts val="0"/>
                        </a:spcAft>
                      </a:pPr>
                      <a:r>
                        <a:rPr lang="en-US" sz="2000" kern="1200" cap="none" spc="0">
                          <a:solidFill>
                            <a:schemeClr val="tx1"/>
                          </a:solidFill>
                          <a:effectLst/>
                          <a:latin typeface="Calibri"/>
                        </a:rPr>
                        <a:t>Drop-in Science support session that runs throughout the year</a:t>
                      </a:r>
                      <a:endParaRPr lang="en-US" sz="2000" cap="none" spc="0">
                        <a:solidFill>
                          <a:schemeClr val="tx1"/>
                        </a:solidFill>
                        <a:effectLst/>
                        <a:latin typeface="Calibri"/>
                      </a:endParaRPr>
                    </a:p>
                  </a:txBody>
                  <a:tcPr marL="0" marR="0" marT="192501" marB="0" anchor="ctr">
                    <a:lnL w="12700" cmpd="sng">
                      <a:noFill/>
                      <a:prstDash val="solid"/>
                    </a:lnL>
                    <a:lnR w="12700" cmpd="sng">
                      <a:noFill/>
                      <a:prstDash val="solid"/>
                    </a:lnR>
                    <a:lnT w="38100" cmpd="sng">
                      <a:noFill/>
                    </a:lnT>
                    <a:lnB w="12700" cap="flat" cmpd="sng" algn="ctr">
                      <a:noFill/>
                      <a:prstDash val="solid"/>
                    </a:lnB>
                    <a:solidFill>
                      <a:schemeClr val="tx2">
                        <a:lumMod val="20000"/>
                        <a:lumOff val="80000"/>
                      </a:schemeClr>
                    </a:solidFill>
                  </a:tcPr>
                </a:tc>
                <a:tc>
                  <a:txBody>
                    <a:bodyPr/>
                    <a:lstStyle/>
                    <a:p>
                      <a:pPr marL="0" algn="ctr" rtl="0" eaLnBrk="1" latinLnBrk="0" hangingPunct="1">
                        <a:spcBef>
                          <a:spcPts val="0"/>
                        </a:spcBef>
                        <a:spcAft>
                          <a:spcPts val="0"/>
                        </a:spcAft>
                      </a:pPr>
                      <a:r>
                        <a:rPr lang="en-US" sz="2000" kern="1200" cap="none" spc="0">
                          <a:solidFill>
                            <a:schemeClr val="tx1"/>
                          </a:solidFill>
                          <a:effectLst/>
                          <a:latin typeface="Calibri"/>
                        </a:rPr>
                        <a:t>Pen and Paper</a:t>
                      </a:r>
                      <a:endParaRPr lang="en-US" sz="2000" cap="none" spc="0">
                        <a:solidFill>
                          <a:schemeClr val="tx1"/>
                        </a:solidFill>
                        <a:effectLst/>
                        <a:latin typeface="Calibri"/>
                      </a:endParaRPr>
                    </a:p>
                    <a:p>
                      <a:pPr marL="0" algn="ctr" rtl="0" eaLnBrk="1" latinLnBrk="0" hangingPunct="1">
                        <a:spcBef>
                          <a:spcPts val="0"/>
                        </a:spcBef>
                        <a:spcAft>
                          <a:spcPts val="0"/>
                        </a:spcAft>
                      </a:pPr>
                      <a:r>
                        <a:rPr lang="en-US" sz="2000" kern="1200" cap="none" spc="0">
                          <a:solidFill>
                            <a:schemeClr val="tx1"/>
                          </a:solidFill>
                          <a:effectLst/>
                          <a:latin typeface="Calibri"/>
                        </a:rPr>
                        <a:t>Revision Guide</a:t>
                      </a:r>
                      <a:endParaRPr lang="en-US" sz="2000" cap="none" spc="0">
                        <a:solidFill>
                          <a:schemeClr val="tx1"/>
                        </a:solidFill>
                        <a:effectLst/>
                        <a:latin typeface="Calibri"/>
                      </a:endParaRPr>
                    </a:p>
                    <a:p>
                      <a:pPr marL="0" algn="ctr" rtl="0" eaLnBrk="1" latinLnBrk="0" hangingPunct="1">
                        <a:spcBef>
                          <a:spcPts val="0"/>
                        </a:spcBef>
                        <a:spcAft>
                          <a:spcPts val="0"/>
                        </a:spcAft>
                      </a:pPr>
                      <a:r>
                        <a:rPr lang="en-US" sz="2000" kern="1200" cap="none" spc="0">
                          <a:solidFill>
                            <a:schemeClr val="tx1"/>
                          </a:solidFill>
                          <a:effectLst/>
                          <a:latin typeface="Calibri"/>
                        </a:rPr>
                        <a:t>Questions</a:t>
                      </a:r>
                    </a:p>
                  </a:txBody>
                  <a:tcPr marL="0" marR="0" marT="192501" marB="0" anchor="ctr">
                    <a:lnL w="12700" cmpd="sng">
                      <a:noFill/>
                      <a:prstDash val="solid"/>
                    </a:lnL>
                    <a:lnR w="12700" cmpd="sng">
                      <a:noFill/>
                      <a:prstDash val="solid"/>
                    </a:lnR>
                    <a:lnT w="38100" cmpd="sng">
                      <a:noFill/>
                    </a:lnT>
                    <a:lnB w="12700" cap="flat" cmpd="sng" algn="ctr">
                      <a:noFill/>
                      <a:prstDash val="solid"/>
                    </a:lnB>
                    <a:solidFill>
                      <a:schemeClr val="tx2">
                        <a:lumMod val="20000"/>
                        <a:lumOff val="80000"/>
                      </a:schemeClr>
                    </a:solidFill>
                  </a:tcPr>
                </a:tc>
                <a:extLst>
                  <a:ext uri="{0D108BD9-81ED-4DB2-BD59-A6C34878D82A}">
                    <a16:rowId xmlns:a16="http://schemas.microsoft.com/office/drawing/2014/main" val="3103045708"/>
                  </a:ext>
                </a:extLst>
              </a:tr>
              <a:tr h="1043756">
                <a:tc>
                  <a:txBody>
                    <a:bodyPr/>
                    <a:lstStyle/>
                    <a:p>
                      <a:pPr marL="0" algn="ctr" rtl="0" eaLnBrk="1" latinLnBrk="0" hangingPunct="1">
                        <a:spcBef>
                          <a:spcPts val="0"/>
                        </a:spcBef>
                        <a:spcAft>
                          <a:spcPts val="0"/>
                        </a:spcAft>
                      </a:pPr>
                      <a:r>
                        <a:rPr lang="en-US" sz="2000" kern="1200" cap="none" spc="0">
                          <a:solidFill>
                            <a:schemeClr val="tx1"/>
                          </a:solidFill>
                          <a:effectLst/>
                          <a:latin typeface="Calibri"/>
                        </a:rPr>
                        <a:t>Focused Science Intervention</a:t>
                      </a:r>
                    </a:p>
                    <a:p>
                      <a:pPr marL="0" algn="ctr" rtl="0" eaLnBrk="1" latinLnBrk="0" hangingPunct="1">
                        <a:spcBef>
                          <a:spcPts val="0"/>
                        </a:spcBef>
                        <a:spcAft>
                          <a:spcPts val="0"/>
                        </a:spcAft>
                      </a:pPr>
                      <a:r>
                        <a:rPr lang="en-US" sz="2000" kern="1200" cap="none" spc="0">
                          <a:solidFill>
                            <a:schemeClr val="tx1"/>
                          </a:solidFill>
                          <a:effectLst/>
                          <a:latin typeface="Calibri"/>
                        </a:rPr>
                        <a:t>Terms</a:t>
                      </a:r>
                      <a:r>
                        <a:rPr lang="en-US" sz="2000" kern="1200" cap="none" spc="0" baseline="0">
                          <a:solidFill>
                            <a:schemeClr val="tx1"/>
                          </a:solidFill>
                          <a:effectLst/>
                          <a:latin typeface="Calibri"/>
                        </a:rPr>
                        <a:t> 1 to 5</a:t>
                      </a:r>
                    </a:p>
                    <a:p>
                      <a:pPr marL="0" algn="ctr" rtl="0" eaLnBrk="1" latinLnBrk="0" hangingPunct="1">
                        <a:spcBef>
                          <a:spcPts val="0"/>
                        </a:spcBef>
                        <a:spcAft>
                          <a:spcPts val="0"/>
                        </a:spcAft>
                      </a:pPr>
                      <a:r>
                        <a:rPr lang="en-US" sz="2000" kern="1200" cap="none" spc="0" baseline="0">
                          <a:solidFill>
                            <a:schemeClr val="tx1"/>
                          </a:solidFill>
                          <a:effectLst/>
                          <a:latin typeface="Calibri"/>
                        </a:rPr>
                        <a:t>8.45am to 9.05am</a:t>
                      </a:r>
                    </a:p>
                  </a:txBody>
                  <a:tcPr marL="0" marR="0" marT="192501" marB="0" anchor="ctr">
                    <a:lnL w="12700" cmpd="sng">
                      <a:noFill/>
                      <a:prstDash val="solid"/>
                    </a:lnL>
                    <a:lnR w="12700" cmpd="sng">
                      <a:noFill/>
                      <a:prstDash val="solid"/>
                    </a:lnR>
                    <a:lnT w="12700" cap="flat" cmpd="sng" algn="ctr">
                      <a:noFill/>
                      <a:prstDash val="solid"/>
                    </a:lnT>
                    <a:lnB w="12700" cap="flat" cmpd="sng" algn="ctr">
                      <a:noFill/>
                      <a:prstDash val="solid"/>
                    </a:lnB>
                    <a:solidFill>
                      <a:schemeClr val="bg1">
                        <a:lumMod val="85000"/>
                      </a:schemeClr>
                    </a:solidFill>
                  </a:tcPr>
                </a:tc>
                <a:tc>
                  <a:txBody>
                    <a:bodyPr/>
                    <a:lstStyle/>
                    <a:p>
                      <a:pPr marL="0" algn="ctr" rtl="0" eaLnBrk="1" latinLnBrk="0" hangingPunct="1">
                        <a:spcBef>
                          <a:spcPts val="0"/>
                        </a:spcBef>
                        <a:spcAft>
                          <a:spcPts val="0"/>
                        </a:spcAft>
                      </a:pPr>
                      <a:r>
                        <a:rPr lang="en-US" sz="2000" kern="1200" cap="none" spc="0">
                          <a:solidFill>
                            <a:schemeClr val="tx1"/>
                          </a:solidFill>
                          <a:effectLst/>
                          <a:latin typeface="Calibri"/>
                        </a:rPr>
                        <a:t>Structured</a:t>
                      </a:r>
                      <a:r>
                        <a:rPr lang="en-US" sz="2000" kern="1200" cap="none" spc="0" baseline="0">
                          <a:solidFill>
                            <a:schemeClr val="tx1"/>
                          </a:solidFill>
                          <a:effectLst/>
                          <a:latin typeface="Calibri"/>
                        </a:rPr>
                        <a:t> questions/walking talking mock style revision sessions that cover key areas of the specification</a:t>
                      </a:r>
                      <a:endParaRPr lang="en-US" sz="2000" cap="none" spc="0">
                        <a:solidFill>
                          <a:schemeClr val="tx1"/>
                        </a:solidFill>
                        <a:effectLst/>
                        <a:latin typeface="Calibri"/>
                      </a:endParaRPr>
                    </a:p>
                  </a:txBody>
                  <a:tcPr marL="0" marR="0" marT="192501" marB="0" anchor="ctr">
                    <a:lnL w="12700" cmpd="sng">
                      <a:noFill/>
                      <a:prstDash val="solid"/>
                    </a:lnL>
                    <a:lnR w="12700" cmpd="sng">
                      <a:noFill/>
                      <a:prstDash val="solid"/>
                    </a:lnR>
                    <a:lnT w="12700" cap="flat" cmpd="sng" algn="ctr">
                      <a:noFill/>
                      <a:prstDash val="solid"/>
                    </a:lnT>
                    <a:lnB w="12700" cap="flat" cmpd="sng" algn="ctr">
                      <a:noFill/>
                      <a:prstDash val="solid"/>
                    </a:lnB>
                    <a:solidFill>
                      <a:schemeClr val="bg1">
                        <a:lumMod val="85000"/>
                      </a:schemeClr>
                    </a:solidFill>
                  </a:tcPr>
                </a:tc>
                <a:tc>
                  <a:txBody>
                    <a:bodyPr/>
                    <a:lstStyle/>
                    <a:p>
                      <a:pPr marL="0" algn="ctr" rtl="0" eaLnBrk="1" latinLnBrk="0" hangingPunct="1">
                        <a:spcBef>
                          <a:spcPts val="0"/>
                        </a:spcBef>
                        <a:spcAft>
                          <a:spcPts val="0"/>
                        </a:spcAft>
                      </a:pPr>
                      <a:r>
                        <a:rPr lang="en-US" sz="2000" kern="1200" cap="none" spc="0">
                          <a:solidFill>
                            <a:schemeClr val="tx1"/>
                          </a:solidFill>
                          <a:effectLst/>
                          <a:latin typeface="Calibri"/>
                        </a:rPr>
                        <a:t>Pen and Paper</a:t>
                      </a:r>
                      <a:endParaRPr lang="en-US" sz="2000" cap="none" spc="0">
                        <a:solidFill>
                          <a:schemeClr val="tx1"/>
                        </a:solidFill>
                        <a:effectLst/>
                        <a:latin typeface="Calibri"/>
                      </a:endParaRPr>
                    </a:p>
                    <a:p>
                      <a:pPr marL="0" algn="ctr" rtl="0" eaLnBrk="1" latinLnBrk="0" hangingPunct="1">
                        <a:spcBef>
                          <a:spcPts val="0"/>
                        </a:spcBef>
                        <a:spcAft>
                          <a:spcPts val="0"/>
                        </a:spcAft>
                      </a:pPr>
                      <a:r>
                        <a:rPr lang="en-US" sz="2000" kern="1200" cap="none" spc="0">
                          <a:solidFill>
                            <a:schemeClr val="tx1"/>
                          </a:solidFill>
                          <a:effectLst/>
                          <a:latin typeface="Calibri"/>
                        </a:rPr>
                        <a:t>Revision Guide</a:t>
                      </a:r>
                      <a:endParaRPr lang="en-US" sz="2000" cap="none" spc="0">
                        <a:solidFill>
                          <a:schemeClr val="tx1"/>
                        </a:solidFill>
                        <a:effectLst/>
                        <a:latin typeface="Calibri"/>
                      </a:endParaRPr>
                    </a:p>
                    <a:p>
                      <a:pPr marL="0" algn="ctr" rtl="0" eaLnBrk="1" latinLnBrk="0" hangingPunct="1">
                        <a:spcBef>
                          <a:spcPts val="0"/>
                        </a:spcBef>
                        <a:spcAft>
                          <a:spcPts val="0"/>
                        </a:spcAft>
                      </a:pPr>
                      <a:r>
                        <a:rPr lang="en-US" sz="2000" kern="1200" cap="none" spc="0">
                          <a:solidFill>
                            <a:schemeClr val="tx1"/>
                          </a:solidFill>
                          <a:effectLst/>
                          <a:latin typeface="Calibri"/>
                        </a:rPr>
                        <a:t>Questions</a:t>
                      </a:r>
                      <a:endParaRPr lang="en-US" sz="2000" cap="none" spc="0">
                        <a:solidFill>
                          <a:schemeClr val="tx1"/>
                        </a:solidFill>
                        <a:effectLst/>
                        <a:latin typeface="Calibri"/>
                      </a:endParaRPr>
                    </a:p>
                  </a:txBody>
                  <a:tcPr marL="0" marR="0" marT="192501" marB="0" anchor="ctr">
                    <a:lnL w="12700" cmpd="sng">
                      <a:noFill/>
                      <a:prstDash val="solid"/>
                    </a:lnL>
                    <a:lnR w="12700" cmpd="sng">
                      <a:noFill/>
                      <a:prstDash val="solid"/>
                    </a:lnR>
                    <a:lnT w="12700" cap="flat" cmpd="sng" algn="ctr">
                      <a:noFill/>
                      <a:prstDash val="solid"/>
                    </a:lnT>
                    <a:lnB w="12700" cap="flat" cmpd="sng" algn="ctr">
                      <a:noFill/>
                      <a:prstDash val="solid"/>
                    </a:lnB>
                    <a:solidFill>
                      <a:schemeClr val="bg1">
                        <a:lumMod val="85000"/>
                      </a:schemeClr>
                    </a:solidFill>
                  </a:tcPr>
                </a:tc>
                <a:extLst>
                  <a:ext uri="{0D108BD9-81ED-4DB2-BD59-A6C34878D82A}">
                    <a16:rowId xmlns:a16="http://schemas.microsoft.com/office/drawing/2014/main" val="2047937503"/>
                  </a:ext>
                </a:extLst>
              </a:tr>
              <a:tr h="995583">
                <a:tc>
                  <a:txBody>
                    <a:bodyPr/>
                    <a:lstStyle/>
                    <a:p>
                      <a:pPr marL="0" lvl="0" algn="ctr">
                        <a:spcBef>
                          <a:spcPts val="0"/>
                        </a:spcBef>
                        <a:spcAft>
                          <a:spcPts val="0"/>
                        </a:spcAft>
                        <a:buNone/>
                      </a:pPr>
                      <a:r>
                        <a:rPr lang="en-US" sz="2000" kern="1200" cap="none" spc="0" baseline="0">
                          <a:solidFill>
                            <a:schemeClr val="tx1"/>
                          </a:solidFill>
                          <a:effectLst/>
                          <a:latin typeface="Calibri"/>
                        </a:rPr>
                        <a:t>Revision Materials</a:t>
                      </a:r>
                    </a:p>
                  </a:txBody>
                  <a:tcPr marL="0" marR="0" marT="192500" marB="0" anchor="ctr">
                    <a:lnL w="0">
                      <a:noFill/>
                    </a:lnL>
                    <a:lnR w="0">
                      <a:noFill/>
                    </a:lnR>
                    <a:lnT w="0">
                      <a:noFill/>
                    </a:lnT>
                    <a:lnB w="0">
                      <a:noFill/>
                    </a:lnB>
                    <a:solidFill>
                      <a:schemeClr val="tx2">
                        <a:lumMod val="20000"/>
                        <a:lumOff val="80000"/>
                      </a:schemeClr>
                    </a:solidFill>
                  </a:tcPr>
                </a:tc>
                <a:tc>
                  <a:txBody>
                    <a:bodyPr/>
                    <a:lstStyle/>
                    <a:p>
                      <a:pPr marL="0" lvl="0" algn="ctr">
                        <a:spcBef>
                          <a:spcPts val="0"/>
                        </a:spcBef>
                        <a:spcAft>
                          <a:spcPts val="0"/>
                        </a:spcAft>
                        <a:buNone/>
                      </a:pPr>
                      <a:r>
                        <a:rPr lang="en-US" sz="2000" kern="1200" cap="none" spc="0" baseline="0">
                          <a:solidFill>
                            <a:schemeClr val="tx1"/>
                          </a:solidFill>
                          <a:effectLst/>
                          <a:latin typeface="Calibri"/>
                        </a:rPr>
                        <a:t>On the Science Table</a:t>
                      </a:r>
                    </a:p>
                  </a:txBody>
                  <a:tcPr marL="0" marR="0" marT="192500" marB="0" anchor="ctr">
                    <a:lnL w="0">
                      <a:noFill/>
                    </a:lnL>
                    <a:lnR w="0">
                      <a:noFill/>
                    </a:lnR>
                    <a:lnT w="0">
                      <a:noFill/>
                    </a:lnT>
                    <a:lnB w="0">
                      <a:noFill/>
                    </a:lnB>
                    <a:solidFill>
                      <a:schemeClr val="tx2">
                        <a:lumMod val="20000"/>
                        <a:lumOff val="80000"/>
                      </a:schemeClr>
                    </a:solidFill>
                  </a:tcPr>
                </a:tc>
                <a:tc>
                  <a:txBody>
                    <a:bodyPr/>
                    <a:lstStyle/>
                    <a:p>
                      <a:pPr marL="0" lvl="0" algn="ctr">
                        <a:spcBef>
                          <a:spcPts val="0"/>
                        </a:spcBef>
                        <a:spcAft>
                          <a:spcPts val="0"/>
                        </a:spcAft>
                        <a:buNone/>
                      </a:pPr>
                      <a:r>
                        <a:rPr lang="en-US" sz="2000" kern="1200" cap="none" spc="0">
                          <a:solidFill>
                            <a:schemeClr val="tx1"/>
                          </a:solidFill>
                          <a:effectLst/>
                          <a:latin typeface="Calibri"/>
                        </a:rPr>
                        <a:t>Collect </a:t>
                      </a:r>
                    </a:p>
                  </a:txBody>
                  <a:tcPr marL="0" marR="0" marT="192500" marB="0" anchor="ctr">
                    <a:lnL w="0">
                      <a:noFill/>
                    </a:lnL>
                    <a:lnR w="0">
                      <a:noFill/>
                    </a:lnR>
                    <a:lnT w="0">
                      <a:noFill/>
                    </a:lnT>
                    <a:lnB w="0">
                      <a:noFill/>
                    </a:lnB>
                    <a:solidFill>
                      <a:schemeClr val="tx2">
                        <a:lumMod val="20000"/>
                        <a:lumOff val="80000"/>
                      </a:schemeClr>
                    </a:solidFill>
                  </a:tcPr>
                </a:tc>
                <a:extLst>
                  <a:ext uri="{0D108BD9-81ED-4DB2-BD59-A6C34878D82A}">
                    <a16:rowId xmlns:a16="http://schemas.microsoft.com/office/drawing/2014/main" val="3446917288"/>
                  </a:ext>
                </a:extLst>
              </a:tr>
            </a:tbl>
          </a:graphicData>
        </a:graphic>
      </p:graphicFrame>
      <p:pic>
        <p:nvPicPr>
          <p:cNvPr id="7" name="Picture 6">
            <a:extLst>
              <a:ext uri="{FF2B5EF4-FFF2-40B4-BE49-F238E27FC236}">
                <a16:creationId xmlns:a16="http://schemas.microsoft.com/office/drawing/2014/main" id="{23C46344-F027-4119-AFE5-C3C235ADEB09}"/>
              </a:ext>
            </a:extLst>
          </p:cNvPr>
          <p:cNvPicPr>
            <a:picLocks noChangeAspect="1"/>
          </p:cNvPicPr>
          <p:nvPr/>
        </p:nvPicPr>
        <p:blipFill>
          <a:blip r:embed="rId2"/>
          <a:stretch>
            <a:fillRect/>
          </a:stretch>
        </p:blipFill>
        <p:spPr>
          <a:xfrm>
            <a:off x="8173664" y="37885"/>
            <a:ext cx="3905250" cy="1219200"/>
          </a:xfrm>
          <a:prstGeom prst="rect">
            <a:avLst/>
          </a:prstGeom>
        </p:spPr>
      </p:pic>
      <p:pic>
        <p:nvPicPr>
          <p:cNvPr id="8" name="Picture 7">
            <a:extLst>
              <a:ext uri="{FF2B5EF4-FFF2-40B4-BE49-F238E27FC236}">
                <a16:creationId xmlns:a16="http://schemas.microsoft.com/office/drawing/2014/main" id="{2626E5D8-DB7D-4CB1-8B30-B71612617B8B}"/>
              </a:ext>
            </a:extLst>
          </p:cNvPr>
          <p:cNvPicPr>
            <a:picLocks noChangeAspect="1"/>
          </p:cNvPicPr>
          <p:nvPr/>
        </p:nvPicPr>
        <p:blipFill>
          <a:blip r:embed="rId3"/>
          <a:stretch>
            <a:fillRect/>
          </a:stretch>
        </p:blipFill>
        <p:spPr>
          <a:xfrm>
            <a:off x="10276025" y="1327476"/>
            <a:ext cx="1865661" cy="1885509"/>
          </a:xfrm>
          <a:prstGeom prst="rect">
            <a:avLst/>
          </a:prstGeom>
        </p:spPr>
      </p:pic>
    </p:spTree>
    <p:extLst>
      <p:ext uri="{BB962C8B-B14F-4D97-AF65-F5344CB8AC3E}">
        <p14:creationId xmlns:p14="http://schemas.microsoft.com/office/powerpoint/2010/main" val="360623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6161E-6C6A-FBBC-D7B2-DF9CC7F013D0}"/>
            </a:ext>
          </a:extLst>
        </p:cNvPr>
        <p:cNvGrpSpPr/>
        <p:nvPr/>
      </p:nvGrpSpPr>
      <p:grpSpPr>
        <a:xfrm>
          <a:off x="0" y="0"/>
          <a:ext cx="0" cy="0"/>
          <a:chOff x="0" y="0"/>
          <a:chExt cx="0" cy="0"/>
        </a:xfrm>
      </p:grpSpPr>
      <p:sp>
        <p:nvSpPr>
          <p:cNvPr id="10" name="TextBox 4">
            <a:extLst>
              <a:ext uri="{FF2B5EF4-FFF2-40B4-BE49-F238E27FC236}">
                <a16:creationId xmlns:a16="http://schemas.microsoft.com/office/drawing/2014/main" id="{77CDCD2B-9B19-563C-5686-BBECF51196B5}"/>
              </a:ext>
            </a:extLst>
          </p:cNvPr>
          <p:cNvSpPr txBox="1"/>
          <p:nvPr/>
        </p:nvSpPr>
        <p:spPr>
          <a:xfrm>
            <a:off x="359648" y="169338"/>
            <a:ext cx="8497584" cy="1484312"/>
          </a:xfrm>
          <a:prstGeom prst="rect">
            <a:avLst/>
          </a:prstGeom>
          <a:solidFill>
            <a:schemeClr val="accent2">
              <a:lumMod val="20000"/>
              <a:lumOff val="80000"/>
            </a:schemeClr>
          </a:solidFill>
          <a:ln cap="flat">
            <a:noFill/>
          </a:ln>
        </p:spPr>
        <p:txBody>
          <a:bodyPr vert="horz" wrap="square" lIns="91440" tIns="45720" rIns="91440" bIns="45720" anchor="b" anchorCtr="1" compatLnSpc="1">
            <a:normAutofit/>
          </a:bodyPr>
          <a:lstStyle/>
          <a:p>
            <a:pPr algn="ctr" defTabSz="914400">
              <a:lnSpc>
                <a:spcPct val="90000"/>
              </a:lnSpc>
              <a:spcAft>
                <a:spcPts val="600"/>
              </a:spcAft>
              <a:defRPr sz="1800" b="0" i="0" u="none" strike="noStrike" kern="0" cap="none" spc="0" baseline="0">
                <a:solidFill>
                  <a:srgbClr val="000000"/>
                </a:solidFill>
                <a:uFillTx/>
              </a:defRPr>
            </a:pPr>
            <a:r>
              <a:rPr lang="en-US" sz="4400" b="1">
                <a:solidFill>
                  <a:srgbClr val="000000"/>
                </a:solidFill>
                <a:latin typeface="Tahoma"/>
                <a:ea typeface="Tahoma"/>
                <a:cs typeface="Tahoma"/>
              </a:rPr>
              <a:t>Key to Success:</a:t>
            </a:r>
            <a:r>
              <a:rPr lang="en-US" sz="4400">
                <a:solidFill>
                  <a:srgbClr val="000000"/>
                </a:solidFill>
                <a:latin typeface="Tahoma"/>
                <a:ea typeface="Tahoma"/>
                <a:cs typeface="Tahoma"/>
              </a:rPr>
              <a:t> What</a:t>
            </a:r>
            <a:r>
              <a:rPr lang="en-US" sz="4400" b="0" i="0" u="none" strike="noStrike" kern="1200" cap="none" spc="0" baseline="0">
                <a:solidFill>
                  <a:srgbClr val="000000"/>
                </a:solidFill>
                <a:uFillTx/>
                <a:latin typeface="Tahoma"/>
                <a:ea typeface="Tahoma"/>
                <a:cs typeface="Tahoma"/>
              </a:rPr>
              <a:t> can I do to help my child at home?</a:t>
            </a:r>
          </a:p>
        </p:txBody>
      </p:sp>
      <p:pic>
        <p:nvPicPr>
          <p:cNvPr id="12" name="Picture 11" descr="A red sign with white text&#10;&#10;AI-generated content may be incorrect.">
            <a:extLst>
              <a:ext uri="{FF2B5EF4-FFF2-40B4-BE49-F238E27FC236}">
                <a16:creationId xmlns:a16="http://schemas.microsoft.com/office/drawing/2014/main" id="{799CB286-BFDD-54DB-7A28-DD2B076B2930}"/>
              </a:ext>
            </a:extLst>
          </p:cNvPr>
          <p:cNvPicPr>
            <a:picLocks noChangeAspect="1"/>
          </p:cNvPicPr>
          <p:nvPr/>
        </p:nvPicPr>
        <p:blipFill>
          <a:blip r:embed="rId2"/>
          <a:stretch>
            <a:fillRect/>
          </a:stretch>
        </p:blipFill>
        <p:spPr>
          <a:xfrm>
            <a:off x="363265" y="2537355"/>
            <a:ext cx="2500197" cy="2918324"/>
          </a:xfrm>
          <a:prstGeom prst="rect">
            <a:avLst/>
          </a:prstGeom>
        </p:spPr>
      </p:pic>
      <p:sp>
        <p:nvSpPr>
          <p:cNvPr id="14" name="TextBox 2">
            <a:extLst>
              <a:ext uri="{FF2B5EF4-FFF2-40B4-BE49-F238E27FC236}">
                <a16:creationId xmlns:a16="http://schemas.microsoft.com/office/drawing/2014/main" id="{C12A2A72-72D2-DCB7-D2F1-C22EADBB023D}"/>
              </a:ext>
            </a:extLst>
          </p:cNvPr>
          <p:cNvSpPr txBox="1"/>
          <p:nvPr/>
        </p:nvSpPr>
        <p:spPr>
          <a:xfrm>
            <a:off x="2924087" y="2009424"/>
            <a:ext cx="7474378" cy="4535905"/>
          </a:xfrm>
          <a:prstGeom prst="rect">
            <a:avLst/>
          </a:prstGeom>
          <a:noFill/>
          <a:ln cap="flat">
            <a:noFill/>
          </a:ln>
        </p:spPr>
        <p:txBody>
          <a:bodyPr vert="horz" wrap="square" lIns="91440" tIns="45720" rIns="91440" bIns="45720" anchor="t" anchorCtr="1" compatLnSpc="1">
            <a:noAutofit/>
          </a:bodyPr>
          <a:lstStyle/>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a:solidFill>
                  <a:srgbClr val="000000"/>
                </a:solidFill>
                <a:latin typeface="Tahoma"/>
                <a:ea typeface="Tahoma"/>
                <a:cs typeface="Tahoma"/>
              </a:rPr>
              <a:t>If possible, provide a calm, quiet area that is free from distractions.</a:t>
            </a:r>
            <a:endParaRPr lang="en-US" sz="2000"/>
          </a:p>
          <a:p>
            <a:pPr marL="285750" indent="-285750" defTabSz="914400">
              <a:lnSpc>
                <a:spcPct val="90000"/>
              </a:lnSpc>
              <a:spcAft>
                <a:spcPts val="600"/>
              </a:spcAft>
              <a:buFont typeface="Wingdings"/>
              <a:buChar char="Ø"/>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Tahoma"/>
                <a:ea typeface="Tahoma"/>
                <a:cs typeface="Tahoma"/>
              </a:rPr>
              <a:t>Help them plan an allocated time to revise</a:t>
            </a:r>
            <a:r>
              <a:rPr lang="en-US" sz="2000">
                <a:solidFill>
                  <a:srgbClr val="000000"/>
                </a:solidFill>
                <a:latin typeface="Tahoma"/>
                <a:ea typeface="Tahoma"/>
                <a:cs typeface="Tahoma"/>
              </a:rPr>
              <a:t> – including breaks.</a:t>
            </a:r>
          </a:p>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a:solidFill>
                  <a:srgbClr val="000000"/>
                </a:solidFill>
                <a:latin typeface="Tahoma"/>
                <a:ea typeface="Tahoma"/>
                <a:cs typeface="Tahoma"/>
              </a:rPr>
              <a:t>Praise them.</a:t>
            </a:r>
          </a:p>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a:solidFill>
                  <a:srgbClr val="000000"/>
                </a:solidFill>
                <a:latin typeface="Tahoma"/>
                <a:ea typeface="Tahoma"/>
                <a:cs typeface="Tahoma"/>
              </a:rPr>
              <a:t>Encourage them.</a:t>
            </a:r>
          </a:p>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Tahoma"/>
                <a:ea typeface="Tahoma"/>
                <a:cs typeface="Tahoma"/>
              </a:rPr>
              <a:t>Take an interest (not an over in</a:t>
            </a:r>
            <a:r>
              <a:rPr lang="en-US" sz="2000">
                <a:solidFill>
                  <a:srgbClr val="000000"/>
                </a:solidFill>
                <a:latin typeface="Tahoma"/>
                <a:ea typeface="Tahoma"/>
                <a:cs typeface="Tahoma"/>
              </a:rPr>
              <a:t>terest) in what they are doing.</a:t>
            </a:r>
          </a:p>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a:solidFill>
                  <a:srgbClr val="000000"/>
                </a:solidFill>
                <a:latin typeface="Tahoma"/>
                <a:ea typeface="Tahoma"/>
                <a:cs typeface="Tahoma"/>
              </a:rPr>
              <a:t>Maybe ask if they want you to quiz them or even revise with them.</a:t>
            </a:r>
          </a:p>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a:solidFill>
                  <a:srgbClr val="000000"/>
                </a:solidFill>
                <a:latin typeface="Tahoma"/>
                <a:ea typeface="Tahoma"/>
                <a:cs typeface="Tahoma"/>
              </a:rPr>
              <a:t>Provide revision resources such as revision guides or printed past papers (school can help).</a:t>
            </a:r>
          </a:p>
          <a:p>
            <a:pPr marL="285750" marR="0" lvl="0" indent="-285750" defTabSz="914400" rtl="0" fontAlgn="auto" hangingPunct="1">
              <a:lnSpc>
                <a:spcPct val="90000"/>
              </a:lnSpc>
              <a:spcBef>
                <a:spcPts val="0"/>
              </a:spcBef>
              <a:spcAft>
                <a:spcPts val="600"/>
              </a:spcAft>
              <a:buFont typeface="Wingdings"/>
              <a:buChar char="Ø"/>
              <a:tabLst/>
              <a:defRPr sz="1800" b="0" i="0" u="none" strike="noStrike" kern="0" cap="none" spc="0" baseline="0">
                <a:solidFill>
                  <a:srgbClr val="000000"/>
                </a:solidFill>
                <a:uFillTx/>
              </a:defRPr>
            </a:pPr>
            <a:r>
              <a:rPr lang="en-US" sz="2000" b="0" i="0" u="none" strike="noStrike" kern="1200" cap="none" spc="0" baseline="0">
                <a:solidFill>
                  <a:srgbClr val="000000"/>
                </a:solidFill>
                <a:uFillTx/>
                <a:latin typeface="Tahoma"/>
                <a:ea typeface="Tahoma"/>
                <a:cs typeface="Tahoma"/>
              </a:rPr>
              <a:t>Support them doing what they enjoy in </a:t>
            </a:r>
            <a:r>
              <a:rPr lang="en-US" sz="2000">
                <a:solidFill>
                  <a:srgbClr val="000000"/>
                </a:solidFill>
                <a:latin typeface="Tahoma"/>
                <a:ea typeface="Tahoma"/>
                <a:cs typeface="Tahoma"/>
              </a:rPr>
              <a:t>parallel to revision such as </a:t>
            </a:r>
            <a:r>
              <a:rPr lang="en-US" sz="2000" b="0" i="0" u="none" strike="noStrike" kern="1200" cap="none" spc="0" baseline="0">
                <a:solidFill>
                  <a:srgbClr val="000000"/>
                </a:solidFill>
                <a:uFillTx/>
                <a:latin typeface="Tahoma"/>
                <a:ea typeface="Tahoma"/>
                <a:cs typeface="Tahoma"/>
              </a:rPr>
              <a:t>clubs and activities</a:t>
            </a:r>
            <a:r>
              <a:rPr lang="en-US" sz="2000">
                <a:solidFill>
                  <a:srgbClr val="000000"/>
                </a:solidFill>
                <a:latin typeface="Tahoma"/>
                <a:ea typeface="Tahoma"/>
                <a:cs typeface="Tahoma"/>
              </a:rPr>
              <a:t>.</a:t>
            </a:r>
          </a:p>
          <a:p>
            <a:pPr marL="285750" indent="-285750" defTabSz="914400">
              <a:lnSpc>
                <a:spcPct val="90000"/>
              </a:lnSpc>
              <a:spcAft>
                <a:spcPts val="600"/>
              </a:spcAft>
              <a:buFont typeface="Wingdings"/>
              <a:buChar char="Ø"/>
              <a:defRPr sz="1800" b="0" i="0" u="none" strike="noStrike" kern="0" cap="none" spc="0" baseline="0">
                <a:solidFill>
                  <a:srgbClr val="000000"/>
                </a:solidFill>
                <a:uFillTx/>
              </a:defRPr>
            </a:pPr>
            <a:r>
              <a:rPr lang="en-US" sz="2000">
                <a:solidFill>
                  <a:srgbClr val="000000"/>
                </a:solidFill>
                <a:latin typeface="Tahoma"/>
                <a:ea typeface="Tahoma"/>
                <a:cs typeface="Tahoma"/>
              </a:rPr>
              <a:t>Ensure stable routines: meal-times and bed-times.</a:t>
            </a:r>
            <a:endParaRPr lang="en-US" sz="2000" b="0" i="0" u="none" strike="noStrike" kern="1200" cap="none" spc="0" baseline="0">
              <a:solidFill>
                <a:srgbClr val="000000"/>
              </a:solidFill>
              <a:uFillTx/>
              <a:latin typeface="Tahoma"/>
              <a:ea typeface="Tahoma"/>
              <a:cs typeface="Tahoma"/>
            </a:endParaRPr>
          </a:p>
        </p:txBody>
      </p:sp>
      <p:pic>
        <p:nvPicPr>
          <p:cNvPr id="3" name="Picture 2" descr="A logo for a company&#10;&#10;AI-generated content may be incorrect.">
            <a:extLst>
              <a:ext uri="{FF2B5EF4-FFF2-40B4-BE49-F238E27FC236}">
                <a16:creationId xmlns:a16="http://schemas.microsoft.com/office/drawing/2014/main" id="{770DD2D4-B1A6-D20A-FA0A-4B9B71AFB39D}"/>
              </a:ext>
            </a:extLst>
          </p:cNvPr>
          <p:cNvPicPr>
            <a:picLocks noChangeAspect="1"/>
          </p:cNvPicPr>
          <p:nvPr/>
        </p:nvPicPr>
        <p:blipFill>
          <a:blip r:embed="rId3"/>
          <a:stretch>
            <a:fillRect/>
          </a:stretch>
        </p:blipFill>
        <p:spPr>
          <a:xfrm>
            <a:off x="10067655" y="173869"/>
            <a:ext cx="1947643" cy="867070"/>
          </a:xfrm>
          <a:prstGeom prst="rect">
            <a:avLst/>
          </a:prstGeom>
        </p:spPr>
      </p:pic>
      <p:pic>
        <p:nvPicPr>
          <p:cNvPr id="5" name="Picture 4" descr="A logo for a company&#10;&#10;AI-generated content may be incorrect.">
            <a:extLst>
              <a:ext uri="{FF2B5EF4-FFF2-40B4-BE49-F238E27FC236}">
                <a16:creationId xmlns:a16="http://schemas.microsoft.com/office/drawing/2014/main" id="{863ADFBF-D083-C172-8B33-D3D4FA916AB3}"/>
              </a:ext>
            </a:extLst>
          </p:cNvPr>
          <p:cNvPicPr>
            <a:picLocks noChangeAspect="1"/>
          </p:cNvPicPr>
          <p:nvPr/>
        </p:nvPicPr>
        <p:blipFill>
          <a:blip r:embed="rId4"/>
          <a:stretch>
            <a:fillRect/>
          </a:stretch>
        </p:blipFill>
        <p:spPr>
          <a:xfrm>
            <a:off x="10395859" y="5454368"/>
            <a:ext cx="1701020" cy="1281758"/>
          </a:xfrm>
          <a:prstGeom prst="rect">
            <a:avLst/>
          </a:prstGeom>
        </p:spPr>
      </p:pic>
    </p:spTree>
    <p:extLst>
      <p:ext uri="{BB962C8B-B14F-4D97-AF65-F5344CB8AC3E}">
        <p14:creationId xmlns:p14="http://schemas.microsoft.com/office/powerpoint/2010/main" val="1051989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F00F9-6D62-D2AA-5E5E-457E59DBCA4F}"/>
            </a:ext>
          </a:extLst>
        </p:cNvPr>
        <p:cNvGrpSpPr/>
        <p:nvPr/>
      </p:nvGrpSpPr>
      <p:grpSpPr>
        <a:xfrm>
          <a:off x="0" y="0"/>
          <a:ext cx="0" cy="0"/>
          <a:chOff x="0" y="0"/>
          <a:chExt cx="0" cy="0"/>
        </a:xfrm>
      </p:grpSpPr>
      <p:sp>
        <p:nvSpPr>
          <p:cNvPr id="3" name="TextBox 4">
            <a:extLst>
              <a:ext uri="{FF2B5EF4-FFF2-40B4-BE49-F238E27FC236}">
                <a16:creationId xmlns:a16="http://schemas.microsoft.com/office/drawing/2014/main" id="{45ED3952-639B-4758-ABAF-27E40BFF66E1}"/>
              </a:ext>
            </a:extLst>
          </p:cNvPr>
          <p:cNvSpPr txBox="1"/>
          <p:nvPr/>
        </p:nvSpPr>
        <p:spPr>
          <a:xfrm>
            <a:off x="300015" y="182793"/>
            <a:ext cx="7699855" cy="1529092"/>
          </a:xfrm>
          <a:prstGeom prst="rect">
            <a:avLst/>
          </a:prstGeom>
          <a:solidFill>
            <a:schemeClr val="accent1">
              <a:lumMod val="20000"/>
              <a:lumOff val="80000"/>
            </a:schemeClr>
          </a:solidFill>
          <a:ln cap="flat">
            <a:noFill/>
          </a:ln>
        </p:spPr>
        <p:txBody>
          <a:bodyPr vert="horz" wrap="square" lIns="91440" tIns="45720" rIns="91440" bIns="45720" anchor="b" anchorCtr="0" compatLnSpc="1">
            <a:noAutofit/>
          </a:bodyPr>
          <a:lstStyle/>
          <a:p>
            <a:pPr defTabSz="914400">
              <a:lnSpc>
                <a:spcPct val="90000"/>
              </a:lnSpc>
              <a:spcAft>
                <a:spcPts val="600"/>
              </a:spcAft>
              <a:defRPr sz="1800" b="0" i="0" u="none" strike="noStrike" kern="0" cap="none" spc="0" baseline="0">
                <a:solidFill>
                  <a:srgbClr val="000000"/>
                </a:solidFill>
                <a:uFillTx/>
              </a:defRPr>
            </a:pPr>
            <a:r>
              <a:rPr lang="en-US" sz="5400">
                <a:solidFill>
                  <a:srgbClr val="000000"/>
                </a:solidFill>
                <a:latin typeface="Tahoma"/>
                <a:ea typeface="Tahoma"/>
                <a:cs typeface="Tahoma"/>
              </a:rPr>
              <a:t>Key To Success: Revision</a:t>
            </a:r>
            <a:r>
              <a:rPr lang="en-US" sz="5400" b="0" i="0" u="none" strike="noStrike" kern="1200" cap="none" spc="0" baseline="0">
                <a:solidFill>
                  <a:srgbClr val="000000"/>
                </a:solidFill>
                <a:uFillTx/>
                <a:latin typeface="Tahoma"/>
                <a:ea typeface="Tahoma"/>
                <a:cs typeface="Tahoma"/>
              </a:rPr>
              <a:t> </a:t>
            </a:r>
            <a:r>
              <a:rPr lang="en-US" sz="5400">
                <a:solidFill>
                  <a:srgbClr val="000000"/>
                </a:solidFill>
                <a:latin typeface="Tahoma"/>
                <a:ea typeface="Tahoma"/>
                <a:cs typeface="Tahoma"/>
              </a:rPr>
              <a:t>Techniques</a:t>
            </a:r>
            <a:endParaRPr lang="en-US" sz="5400" b="0" i="0" u="none" strike="noStrike" kern="0" cap="none" spc="0" baseline="0">
              <a:solidFill>
                <a:srgbClr val="000000"/>
              </a:solidFill>
              <a:uFillTx/>
              <a:latin typeface="Tahoma" pitchFamily="34"/>
              <a:ea typeface="Tahoma" pitchFamily="34"/>
              <a:cs typeface="Tahoma" pitchFamily="34"/>
            </a:endParaRPr>
          </a:p>
        </p:txBody>
      </p:sp>
      <p:pic>
        <p:nvPicPr>
          <p:cNvPr id="5" name="Picture 4" descr="C:\Documents and Settings\Home\My Documents\MADE\images photos\revision notes.png">
            <a:extLst>
              <a:ext uri="{FF2B5EF4-FFF2-40B4-BE49-F238E27FC236}">
                <a16:creationId xmlns:a16="http://schemas.microsoft.com/office/drawing/2014/main" id="{EAF63016-2FDF-96FF-BC24-DA1E351E162E}"/>
              </a:ext>
            </a:extLst>
          </p:cNvPr>
          <p:cNvPicPr>
            <a:picLocks noChangeAspect="1"/>
          </p:cNvPicPr>
          <p:nvPr/>
        </p:nvPicPr>
        <p:blipFill>
          <a:blip r:embed="rId2"/>
          <a:stretch>
            <a:fillRect/>
          </a:stretch>
        </p:blipFill>
        <p:spPr>
          <a:xfrm>
            <a:off x="8349452" y="189639"/>
            <a:ext cx="3588093" cy="2713080"/>
          </a:xfrm>
          <a:prstGeom prst="rect">
            <a:avLst/>
          </a:prstGeom>
        </p:spPr>
      </p:pic>
      <p:pic>
        <p:nvPicPr>
          <p:cNvPr id="7" name="Picture 6" descr="A close-up of a question and answer&#10;&#10;Description automatically generated">
            <a:extLst>
              <a:ext uri="{FF2B5EF4-FFF2-40B4-BE49-F238E27FC236}">
                <a16:creationId xmlns:a16="http://schemas.microsoft.com/office/drawing/2014/main" id="{294F601B-6DE1-9666-6FA7-1FC17CE356D1}"/>
              </a:ext>
            </a:extLst>
          </p:cNvPr>
          <p:cNvPicPr>
            <a:picLocks noChangeAspect="1"/>
          </p:cNvPicPr>
          <p:nvPr/>
        </p:nvPicPr>
        <p:blipFill>
          <a:blip r:embed="rId3"/>
          <a:stretch>
            <a:fillRect/>
          </a:stretch>
        </p:blipFill>
        <p:spPr>
          <a:xfrm>
            <a:off x="9599268" y="4717320"/>
            <a:ext cx="2487570" cy="1933575"/>
          </a:xfrm>
          <a:prstGeom prst="rect">
            <a:avLst/>
          </a:prstGeom>
        </p:spPr>
      </p:pic>
      <p:sp>
        <p:nvSpPr>
          <p:cNvPr id="9" name="TextBox 2">
            <a:extLst>
              <a:ext uri="{FF2B5EF4-FFF2-40B4-BE49-F238E27FC236}">
                <a16:creationId xmlns:a16="http://schemas.microsoft.com/office/drawing/2014/main" id="{E4208482-4F3B-EDC1-FD4A-0707FB465F2A}"/>
              </a:ext>
            </a:extLst>
          </p:cNvPr>
          <p:cNvSpPr txBox="1"/>
          <p:nvPr/>
        </p:nvSpPr>
        <p:spPr>
          <a:xfrm>
            <a:off x="296390" y="2048860"/>
            <a:ext cx="10438704" cy="3639284"/>
          </a:xfrm>
          <a:prstGeom prst="rect">
            <a:avLst/>
          </a:prstGeom>
          <a:noFill/>
          <a:ln cap="flat">
            <a:noFill/>
          </a:ln>
        </p:spPr>
        <p:txBody>
          <a:bodyPr vert="horz" wrap="square" lIns="91440" tIns="45720" rIns="91440" bIns="45720" anchor="ctr" anchorCtr="0" compatLnSpc="1">
            <a:noAutofit/>
          </a:bodyPr>
          <a:lstStyle/>
          <a:p>
            <a:pPr>
              <a:lnSpc>
                <a:spcPct val="90000"/>
              </a:lnSpc>
              <a:spcAft>
                <a:spcPts val="600"/>
              </a:spcAft>
              <a:buSzPct val="100000"/>
              <a:defRPr sz="1800" b="0" i="0" u="none" strike="noStrike" kern="0" cap="none" spc="0" baseline="0">
                <a:solidFill>
                  <a:srgbClr val="000000"/>
                </a:solidFill>
                <a:uFillTx/>
              </a:defRPr>
            </a:pPr>
            <a:r>
              <a:rPr lang="en-US" sz="2800">
                <a:highlight>
                  <a:srgbClr val="00FF00"/>
                </a:highlight>
                <a:latin typeface="Tahoma"/>
                <a:ea typeface="Tahoma"/>
                <a:cs typeface="Tahoma"/>
              </a:rPr>
              <a:t>AO1 – Knowledge recall </a:t>
            </a:r>
            <a:endParaRPr lang="en-US" sz="2800">
              <a:highlight>
                <a:srgbClr val="00FF00"/>
              </a:highlight>
              <a:latin typeface="Tahoma" panose="020B0604030504040204" pitchFamily="34" charset="0"/>
              <a:ea typeface="Tahoma" panose="020B0604030504040204" pitchFamily="34" charset="0"/>
              <a:cs typeface="Tahoma" panose="020B0604030504040204" pitchFamily="34" charset="0"/>
            </a:endParaRP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1.	Creating or using flash-cards</a:t>
            </a:r>
          </a:p>
          <a:p>
            <a:pPr>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2. Reading knowledge </a:t>
            </a:r>
            <a:r>
              <a:rPr lang="en-US" sz="2800" err="1">
                <a:latin typeface="Tahoma"/>
                <a:ea typeface="Tahoma"/>
                <a:cs typeface="Tahoma"/>
              </a:rPr>
              <a:t>organisers</a:t>
            </a:r>
            <a:r>
              <a:rPr lang="en-US" sz="2800">
                <a:latin typeface="Tahoma"/>
                <a:ea typeface="Tahoma"/>
                <a:cs typeface="Tahoma"/>
              </a:rPr>
              <a:t> and re-creating them from memory</a:t>
            </a:r>
          </a:p>
          <a:p>
            <a:pPr>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3.	Watching You-Tube clips and making notes</a:t>
            </a:r>
          </a:p>
          <a:p>
            <a:pPr>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4. Testing yourself with multiple choice quizzes</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5.	Reading revision guides or textbooks and making notes</a:t>
            </a:r>
          </a:p>
          <a:p>
            <a:pPr lvl="0">
              <a:lnSpc>
                <a:spcPct val="90000"/>
              </a:lnSpc>
              <a:spcAft>
                <a:spcPts val="600"/>
              </a:spcAft>
              <a:buSzPct val="100000"/>
              <a:defRPr sz="1800" b="0" i="0" u="none" strike="noStrike" kern="0" cap="none" spc="0" baseline="0">
                <a:solidFill>
                  <a:srgbClr val="000000"/>
                </a:solidFill>
                <a:uFillTx/>
              </a:defRPr>
            </a:pPr>
            <a:endParaRPr lang="en-US" sz="2200">
              <a:solidFill>
                <a:srgbClr val="44546A"/>
              </a:solidFill>
            </a:endParaRPr>
          </a:p>
        </p:txBody>
      </p:sp>
    </p:spTree>
    <p:extLst>
      <p:ext uri="{BB962C8B-B14F-4D97-AF65-F5344CB8AC3E}">
        <p14:creationId xmlns:p14="http://schemas.microsoft.com/office/powerpoint/2010/main" val="1320219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612BF-B707-7B6E-51CD-16CDF97B87E8}"/>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D64AC841-96CC-6245-71AF-4B6A3AF189D0}"/>
              </a:ext>
            </a:extLst>
          </p:cNvPr>
          <p:cNvSpPr txBox="1"/>
          <p:nvPr/>
        </p:nvSpPr>
        <p:spPr>
          <a:xfrm>
            <a:off x="300113" y="1956304"/>
            <a:ext cx="10630533" cy="3639284"/>
          </a:xfrm>
          <a:prstGeom prst="rect">
            <a:avLst/>
          </a:prstGeom>
          <a:noFill/>
          <a:ln cap="flat">
            <a:noFill/>
          </a:ln>
        </p:spPr>
        <p:txBody>
          <a:bodyPr vert="horz" wrap="square" lIns="91440" tIns="45720" rIns="91440" bIns="45720" anchor="ctr" anchorCtr="0" compatLnSpc="1">
            <a:noAutofit/>
          </a:bodyPr>
          <a:lstStyle/>
          <a:p>
            <a:pPr lvl="0">
              <a:lnSpc>
                <a:spcPct val="90000"/>
              </a:lnSpc>
              <a:spcAft>
                <a:spcPts val="600"/>
              </a:spcAft>
              <a:buSzPct val="100000"/>
              <a:defRPr sz="1800" b="0" i="0" u="none" strike="noStrike" kern="0" cap="none" spc="0" baseline="0">
                <a:solidFill>
                  <a:srgbClr val="000000"/>
                </a:solidFill>
                <a:uFillTx/>
              </a:defRPr>
            </a:pPr>
            <a:r>
              <a:rPr lang="en-US" sz="2800">
                <a:highlight>
                  <a:srgbClr val="00FFFF"/>
                </a:highlight>
                <a:latin typeface="Tahoma"/>
                <a:ea typeface="Tahoma"/>
                <a:cs typeface="Tahoma"/>
              </a:rPr>
              <a:t>AO2 – Applying knowledge</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1.	Try summary questions in revision guides or textbooks</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2.	Practice some past exam questions and check these with the mark scheme.</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3.	Try some online quizzes.</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4.	Ask friends and family to question you on a particular topic using key command works from the exam “describe or explain”. </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5.	Ask your teacher for subject specific advice.</a:t>
            </a:r>
          </a:p>
        </p:txBody>
      </p:sp>
      <p:pic>
        <p:nvPicPr>
          <p:cNvPr id="5" name="Picture 4" descr="A logo for a company&#10;&#10;AI-generated content may be incorrect.">
            <a:extLst>
              <a:ext uri="{FF2B5EF4-FFF2-40B4-BE49-F238E27FC236}">
                <a16:creationId xmlns:a16="http://schemas.microsoft.com/office/drawing/2014/main" id="{2FD6FBED-7D7E-B9B4-AF22-069EB592A33C}"/>
              </a:ext>
            </a:extLst>
          </p:cNvPr>
          <p:cNvPicPr>
            <a:picLocks noChangeAspect="1"/>
          </p:cNvPicPr>
          <p:nvPr/>
        </p:nvPicPr>
        <p:blipFill>
          <a:blip r:embed="rId2"/>
          <a:stretch>
            <a:fillRect/>
          </a:stretch>
        </p:blipFill>
        <p:spPr>
          <a:xfrm>
            <a:off x="10067655" y="173869"/>
            <a:ext cx="1947643" cy="867070"/>
          </a:xfrm>
          <a:prstGeom prst="rect">
            <a:avLst/>
          </a:prstGeom>
        </p:spPr>
      </p:pic>
      <p:pic>
        <p:nvPicPr>
          <p:cNvPr id="7" name="Picture 6" descr="A logo for a company&#10;&#10;AI-generated content may be incorrect.">
            <a:extLst>
              <a:ext uri="{FF2B5EF4-FFF2-40B4-BE49-F238E27FC236}">
                <a16:creationId xmlns:a16="http://schemas.microsoft.com/office/drawing/2014/main" id="{30F18E47-66BC-524F-A120-B2350AAC1305}"/>
              </a:ext>
            </a:extLst>
          </p:cNvPr>
          <p:cNvPicPr>
            <a:picLocks noChangeAspect="1"/>
          </p:cNvPicPr>
          <p:nvPr/>
        </p:nvPicPr>
        <p:blipFill>
          <a:blip r:embed="rId3"/>
          <a:stretch>
            <a:fillRect/>
          </a:stretch>
        </p:blipFill>
        <p:spPr>
          <a:xfrm>
            <a:off x="9976331" y="5180391"/>
            <a:ext cx="2120548" cy="1555735"/>
          </a:xfrm>
          <a:prstGeom prst="rect">
            <a:avLst/>
          </a:prstGeom>
        </p:spPr>
      </p:pic>
      <p:pic>
        <p:nvPicPr>
          <p:cNvPr id="2" name="Picture 1" descr="Amazon.co.uk: CGP Books: books, biography, latest update">
            <a:extLst>
              <a:ext uri="{FF2B5EF4-FFF2-40B4-BE49-F238E27FC236}">
                <a16:creationId xmlns:a16="http://schemas.microsoft.com/office/drawing/2014/main" id="{CF98FB42-127F-9584-2A04-9F60EE37EE60}"/>
              </a:ext>
            </a:extLst>
          </p:cNvPr>
          <p:cNvPicPr>
            <a:picLocks noChangeAspect="1"/>
          </p:cNvPicPr>
          <p:nvPr/>
        </p:nvPicPr>
        <p:blipFill>
          <a:blip r:embed="rId4"/>
          <a:stretch>
            <a:fillRect/>
          </a:stretch>
        </p:blipFill>
        <p:spPr>
          <a:xfrm>
            <a:off x="9907361" y="198059"/>
            <a:ext cx="2101850" cy="2204358"/>
          </a:xfrm>
          <a:prstGeom prst="rect">
            <a:avLst/>
          </a:prstGeom>
        </p:spPr>
      </p:pic>
      <p:sp>
        <p:nvSpPr>
          <p:cNvPr id="8" name="TextBox 4">
            <a:extLst>
              <a:ext uri="{FF2B5EF4-FFF2-40B4-BE49-F238E27FC236}">
                <a16:creationId xmlns:a16="http://schemas.microsoft.com/office/drawing/2014/main" id="{69BDF256-F59F-FED1-E356-D3E4BDBB9B1D}"/>
              </a:ext>
            </a:extLst>
          </p:cNvPr>
          <p:cNvSpPr txBox="1"/>
          <p:nvPr/>
        </p:nvSpPr>
        <p:spPr>
          <a:xfrm>
            <a:off x="300015" y="182793"/>
            <a:ext cx="7699855" cy="1529092"/>
          </a:xfrm>
          <a:prstGeom prst="rect">
            <a:avLst/>
          </a:prstGeom>
          <a:solidFill>
            <a:schemeClr val="accent1">
              <a:lumMod val="20000"/>
              <a:lumOff val="80000"/>
            </a:schemeClr>
          </a:solidFill>
          <a:ln cap="flat">
            <a:noFill/>
          </a:ln>
        </p:spPr>
        <p:txBody>
          <a:bodyPr vert="horz" wrap="square" lIns="91440" tIns="45720" rIns="91440" bIns="45720" anchor="b" anchorCtr="0" compatLnSpc="1">
            <a:noAutofit/>
          </a:bodyPr>
          <a:lstStyle/>
          <a:p>
            <a:pPr defTabSz="914400">
              <a:lnSpc>
                <a:spcPct val="90000"/>
              </a:lnSpc>
              <a:spcAft>
                <a:spcPts val="600"/>
              </a:spcAft>
              <a:defRPr sz="1800" b="0" i="0" u="none" strike="noStrike" kern="0" cap="none" spc="0" baseline="0">
                <a:solidFill>
                  <a:srgbClr val="000000"/>
                </a:solidFill>
                <a:uFillTx/>
              </a:defRPr>
            </a:pPr>
            <a:r>
              <a:rPr lang="en-US" sz="5400">
                <a:solidFill>
                  <a:srgbClr val="000000"/>
                </a:solidFill>
                <a:latin typeface="Tahoma"/>
                <a:ea typeface="Tahoma"/>
                <a:cs typeface="Tahoma"/>
              </a:rPr>
              <a:t>Key To Success: Revision</a:t>
            </a:r>
            <a:r>
              <a:rPr lang="en-US" sz="5400" b="0" i="0" u="none" strike="noStrike" kern="1200" cap="none" spc="0" baseline="0">
                <a:solidFill>
                  <a:srgbClr val="000000"/>
                </a:solidFill>
                <a:uFillTx/>
                <a:latin typeface="Tahoma"/>
                <a:ea typeface="Tahoma"/>
                <a:cs typeface="Tahoma"/>
              </a:rPr>
              <a:t> </a:t>
            </a:r>
            <a:r>
              <a:rPr lang="en-US" sz="5400">
                <a:solidFill>
                  <a:srgbClr val="000000"/>
                </a:solidFill>
                <a:latin typeface="Tahoma"/>
                <a:ea typeface="Tahoma"/>
                <a:cs typeface="Tahoma"/>
              </a:rPr>
              <a:t>Techniques</a:t>
            </a:r>
            <a:endParaRPr lang="en-US" sz="5400" b="0" i="0" u="none" strike="noStrike" kern="0" cap="none" spc="0" baseline="0">
              <a:solidFill>
                <a:srgbClr val="000000"/>
              </a:solidFill>
              <a:uFillTx/>
              <a:latin typeface="Tahoma" pitchFamily="34"/>
              <a:ea typeface="Tahoma" pitchFamily="34"/>
              <a:cs typeface="Tahoma" pitchFamily="34"/>
            </a:endParaRPr>
          </a:p>
        </p:txBody>
      </p:sp>
    </p:spTree>
    <p:extLst>
      <p:ext uri="{BB962C8B-B14F-4D97-AF65-F5344CB8AC3E}">
        <p14:creationId xmlns:p14="http://schemas.microsoft.com/office/powerpoint/2010/main" val="473838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D4A3F-5C02-AAD4-D2F9-5BD9C4556ABB}"/>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677D7504-454F-F01C-7C67-59642F93A2DC}"/>
              </a:ext>
            </a:extLst>
          </p:cNvPr>
          <p:cNvSpPr txBox="1"/>
          <p:nvPr/>
        </p:nvSpPr>
        <p:spPr>
          <a:xfrm>
            <a:off x="297186" y="2125681"/>
            <a:ext cx="10630533" cy="3639284"/>
          </a:xfrm>
          <a:prstGeom prst="rect">
            <a:avLst/>
          </a:prstGeom>
          <a:noFill/>
          <a:ln cap="flat">
            <a:noFill/>
          </a:ln>
        </p:spPr>
        <p:txBody>
          <a:bodyPr vert="horz" wrap="square" lIns="91440" tIns="45720" rIns="91440" bIns="45720" anchor="ctr" anchorCtr="0" compatLnSpc="1">
            <a:noAutofit/>
          </a:bodyPr>
          <a:lstStyle/>
          <a:p>
            <a:pPr lvl="0">
              <a:lnSpc>
                <a:spcPct val="90000"/>
              </a:lnSpc>
              <a:spcAft>
                <a:spcPts val="600"/>
              </a:spcAft>
              <a:buSzPct val="100000"/>
              <a:defRPr sz="1800" b="0" i="0" u="none" strike="noStrike" kern="0" cap="none" spc="0" baseline="0">
                <a:solidFill>
                  <a:srgbClr val="000000"/>
                </a:solidFill>
                <a:uFillTx/>
              </a:defRPr>
            </a:pPr>
            <a:r>
              <a:rPr lang="en-US" sz="2800">
                <a:highlight>
                  <a:srgbClr val="FFFF00"/>
                </a:highlight>
                <a:latin typeface="Tahoma"/>
                <a:ea typeface="Tahoma"/>
                <a:cs typeface="Tahoma"/>
              </a:rPr>
              <a:t>AO3 – Linking your knowledge</a:t>
            </a: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1. Try whole past exam papers.</a:t>
            </a:r>
          </a:p>
          <a:p>
            <a:pPr>
              <a:lnSpc>
                <a:spcPct val="90000"/>
              </a:lnSpc>
              <a:spcAft>
                <a:spcPts val="600"/>
              </a:spcAft>
              <a:defRPr sz="1800" b="0" i="0" u="none" strike="noStrike" kern="0" cap="none" spc="0" baseline="0">
                <a:solidFill>
                  <a:srgbClr val="000000"/>
                </a:solidFill>
                <a:uFillTx/>
              </a:defRPr>
            </a:pPr>
            <a:r>
              <a:rPr lang="en-US" sz="2800">
                <a:latin typeface="Tahoma"/>
                <a:ea typeface="Tahoma"/>
                <a:cs typeface="Tahoma"/>
              </a:rPr>
              <a:t>2. Read model examples and check them against your own attempt</a:t>
            </a:r>
          </a:p>
          <a:p>
            <a:pPr>
              <a:lnSpc>
                <a:spcPct val="90000"/>
              </a:lnSpc>
              <a:spcAft>
                <a:spcPts val="600"/>
              </a:spcAft>
              <a:defRPr sz="1800" b="0" i="0" u="none" strike="noStrike" kern="0" cap="none" spc="0" baseline="0">
                <a:solidFill>
                  <a:srgbClr val="000000"/>
                </a:solidFill>
                <a:uFillTx/>
              </a:defRPr>
            </a:pPr>
            <a:r>
              <a:rPr lang="en-US" sz="2800">
                <a:latin typeface="Tahoma"/>
                <a:ea typeface="Tahoma"/>
                <a:cs typeface="Tahoma"/>
              </a:rPr>
              <a:t>3. Use the mark scheme to mark your own paper. </a:t>
            </a:r>
            <a:endParaRPr lang="en-US" sz="2800">
              <a:latin typeface="Tahoma" panose="020B0604030504040204" pitchFamily="34" charset="0"/>
              <a:ea typeface="Tahoma" panose="020B0604030504040204" pitchFamily="34" charset="0"/>
              <a:cs typeface="Tahoma" panose="020B0604030504040204" pitchFamily="34" charset="0"/>
            </a:endParaRPr>
          </a:p>
          <a:p>
            <a:pPr lvl="0">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4. Read the mark-scheme and annotate both the past paper and the mark-scheme.</a:t>
            </a:r>
          </a:p>
          <a:p>
            <a:pPr>
              <a:lnSpc>
                <a:spcPct val="90000"/>
              </a:lnSpc>
              <a:spcAft>
                <a:spcPts val="600"/>
              </a:spcAft>
              <a:buSzPct val="100000"/>
              <a:defRPr sz="1800" b="0" i="0" u="none" strike="noStrike" kern="0" cap="none" spc="0" baseline="0">
                <a:solidFill>
                  <a:srgbClr val="000000"/>
                </a:solidFill>
                <a:uFillTx/>
              </a:defRPr>
            </a:pPr>
            <a:r>
              <a:rPr lang="en-US" sz="2800">
                <a:latin typeface="Tahoma"/>
                <a:ea typeface="Tahoma"/>
                <a:cs typeface="Tahoma"/>
              </a:rPr>
              <a:t>5.  Ask your teacher for a past paper question to take home, bring it to them and ask them to go over it with you. </a:t>
            </a:r>
            <a:endParaRPr lang="en-US" sz="2800">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A logo for a company&#10;&#10;AI-generated content may be incorrect.">
            <a:extLst>
              <a:ext uri="{FF2B5EF4-FFF2-40B4-BE49-F238E27FC236}">
                <a16:creationId xmlns:a16="http://schemas.microsoft.com/office/drawing/2014/main" id="{167A0A74-5408-360B-CFC0-58A7670E5D9E}"/>
              </a:ext>
            </a:extLst>
          </p:cNvPr>
          <p:cNvPicPr>
            <a:picLocks noChangeAspect="1"/>
          </p:cNvPicPr>
          <p:nvPr/>
        </p:nvPicPr>
        <p:blipFill>
          <a:blip r:embed="rId2"/>
          <a:stretch>
            <a:fillRect/>
          </a:stretch>
        </p:blipFill>
        <p:spPr>
          <a:xfrm>
            <a:off x="10067655" y="173869"/>
            <a:ext cx="1947643" cy="867070"/>
          </a:xfrm>
          <a:prstGeom prst="rect">
            <a:avLst/>
          </a:prstGeom>
        </p:spPr>
      </p:pic>
      <p:pic>
        <p:nvPicPr>
          <p:cNvPr id="7" name="Picture 6" descr="A logo for a company&#10;&#10;AI-generated content may be incorrect.">
            <a:extLst>
              <a:ext uri="{FF2B5EF4-FFF2-40B4-BE49-F238E27FC236}">
                <a16:creationId xmlns:a16="http://schemas.microsoft.com/office/drawing/2014/main" id="{27A264CA-3868-1EDC-8A25-7CFB66288990}"/>
              </a:ext>
            </a:extLst>
          </p:cNvPr>
          <p:cNvPicPr>
            <a:picLocks noChangeAspect="1"/>
          </p:cNvPicPr>
          <p:nvPr/>
        </p:nvPicPr>
        <p:blipFill>
          <a:blip r:embed="rId3"/>
          <a:stretch>
            <a:fillRect/>
          </a:stretch>
        </p:blipFill>
        <p:spPr>
          <a:xfrm>
            <a:off x="9976331" y="5169185"/>
            <a:ext cx="2120548" cy="1555735"/>
          </a:xfrm>
          <a:prstGeom prst="rect">
            <a:avLst/>
          </a:prstGeom>
        </p:spPr>
      </p:pic>
      <p:pic>
        <p:nvPicPr>
          <p:cNvPr id="2" name="Picture 1" descr="Find past papers and mark schemes">
            <a:extLst>
              <a:ext uri="{FF2B5EF4-FFF2-40B4-BE49-F238E27FC236}">
                <a16:creationId xmlns:a16="http://schemas.microsoft.com/office/drawing/2014/main" id="{57F1C4D1-5A6D-F251-C6C6-C2D094AC67B7}"/>
              </a:ext>
            </a:extLst>
          </p:cNvPr>
          <p:cNvPicPr>
            <a:picLocks noChangeAspect="1"/>
          </p:cNvPicPr>
          <p:nvPr/>
        </p:nvPicPr>
        <p:blipFill>
          <a:blip r:embed="rId4"/>
          <a:stretch>
            <a:fillRect/>
          </a:stretch>
        </p:blipFill>
        <p:spPr>
          <a:xfrm>
            <a:off x="8291250" y="1179970"/>
            <a:ext cx="2743200" cy="1547887"/>
          </a:xfrm>
          <a:prstGeom prst="rect">
            <a:avLst/>
          </a:prstGeom>
        </p:spPr>
      </p:pic>
      <p:sp>
        <p:nvSpPr>
          <p:cNvPr id="8" name="TextBox 4">
            <a:extLst>
              <a:ext uri="{FF2B5EF4-FFF2-40B4-BE49-F238E27FC236}">
                <a16:creationId xmlns:a16="http://schemas.microsoft.com/office/drawing/2014/main" id="{D576F0C1-433B-3596-DEC8-868CC60BB92D}"/>
              </a:ext>
            </a:extLst>
          </p:cNvPr>
          <p:cNvSpPr txBox="1"/>
          <p:nvPr/>
        </p:nvSpPr>
        <p:spPr>
          <a:xfrm>
            <a:off x="300015" y="182793"/>
            <a:ext cx="7699855" cy="1529092"/>
          </a:xfrm>
          <a:prstGeom prst="rect">
            <a:avLst/>
          </a:prstGeom>
          <a:solidFill>
            <a:schemeClr val="accent1">
              <a:lumMod val="20000"/>
              <a:lumOff val="80000"/>
            </a:schemeClr>
          </a:solidFill>
          <a:ln cap="flat">
            <a:noFill/>
          </a:ln>
        </p:spPr>
        <p:txBody>
          <a:bodyPr vert="horz" wrap="square" lIns="91440" tIns="45720" rIns="91440" bIns="45720" anchor="b" anchorCtr="0" compatLnSpc="1">
            <a:noAutofit/>
          </a:bodyPr>
          <a:lstStyle/>
          <a:p>
            <a:pPr defTabSz="914400">
              <a:lnSpc>
                <a:spcPct val="90000"/>
              </a:lnSpc>
              <a:spcAft>
                <a:spcPts val="600"/>
              </a:spcAft>
              <a:defRPr sz="1800" b="0" i="0" u="none" strike="noStrike" kern="0" cap="none" spc="0" baseline="0">
                <a:solidFill>
                  <a:srgbClr val="000000"/>
                </a:solidFill>
                <a:uFillTx/>
              </a:defRPr>
            </a:pPr>
            <a:r>
              <a:rPr lang="en-US" sz="5400">
                <a:solidFill>
                  <a:srgbClr val="000000"/>
                </a:solidFill>
                <a:latin typeface="Tahoma"/>
                <a:ea typeface="Tahoma"/>
                <a:cs typeface="Tahoma"/>
              </a:rPr>
              <a:t>Key To Success: Revision</a:t>
            </a:r>
            <a:r>
              <a:rPr lang="en-US" sz="5400" b="0" i="0" u="none" strike="noStrike" kern="1200" cap="none" spc="0" baseline="0">
                <a:solidFill>
                  <a:srgbClr val="000000"/>
                </a:solidFill>
                <a:uFillTx/>
                <a:latin typeface="Tahoma"/>
                <a:ea typeface="Tahoma"/>
                <a:cs typeface="Tahoma"/>
              </a:rPr>
              <a:t> </a:t>
            </a:r>
            <a:r>
              <a:rPr lang="en-US" sz="5400">
                <a:solidFill>
                  <a:srgbClr val="000000"/>
                </a:solidFill>
                <a:latin typeface="Tahoma"/>
                <a:ea typeface="Tahoma"/>
                <a:cs typeface="Tahoma"/>
              </a:rPr>
              <a:t>Techniques</a:t>
            </a:r>
            <a:endParaRPr lang="en-US" sz="5400" b="0" i="0" u="none" strike="noStrike" kern="0" cap="none" spc="0" baseline="0">
              <a:solidFill>
                <a:srgbClr val="000000"/>
              </a:solidFill>
              <a:uFillTx/>
              <a:latin typeface="Tahoma" pitchFamily="34"/>
              <a:ea typeface="Tahoma" pitchFamily="34"/>
              <a:cs typeface="Tahoma" pitchFamily="34"/>
            </a:endParaRPr>
          </a:p>
        </p:txBody>
      </p:sp>
    </p:spTree>
    <p:extLst>
      <p:ext uri="{BB962C8B-B14F-4D97-AF65-F5344CB8AC3E}">
        <p14:creationId xmlns:p14="http://schemas.microsoft.com/office/powerpoint/2010/main" val="2221614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8842" b="13213"/>
          <a:stretch/>
        </p:blipFill>
        <p:spPr>
          <a:xfrm>
            <a:off x="677238" y="1932410"/>
            <a:ext cx="5062721" cy="4751746"/>
          </a:xfrm>
          <a:prstGeom prst="rect">
            <a:avLst/>
          </a:prstGeom>
        </p:spPr>
      </p:pic>
      <p:sp>
        <p:nvSpPr>
          <p:cNvPr id="6" name="TextBox 5"/>
          <p:cNvSpPr txBox="1"/>
          <p:nvPr/>
        </p:nvSpPr>
        <p:spPr>
          <a:xfrm>
            <a:off x="6168145" y="1716483"/>
            <a:ext cx="3596828" cy="5416868"/>
          </a:xfrm>
          <a:prstGeom prst="rect">
            <a:avLst/>
          </a:prstGeom>
          <a:noFill/>
        </p:spPr>
        <p:txBody>
          <a:bodyPr wrap="square" lIns="91440" tIns="45720" rIns="91440" bIns="45720" rtlCol="0" anchor="t">
            <a:spAutoFit/>
          </a:bodyPr>
          <a:lstStyle/>
          <a:p>
            <a:pPr algn="ctr"/>
            <a:endParaRPr lang="en-GB" sz="2000">
              <a:solidFill>
                <a:srgbClr val="202124"/>
              </a:solidFill>
              <a:latin typeface="arial" panose="020B0604020202020204" pitchFamily="34" charset="0"/>
            </a:endParaRPr>
          </a:p>
          <a:p>
            <a:pPr algn="ctr"/>
            <a:r>
              <a:rPr lang="en-GB" sz="2400" b="1">
                <a:solidFill>
                  <a:srgbClr val="202124"/>
                </a:solidFill>
                <a:latin typeface="arial"/>
                <a:cs typeface="arial"/>
              </a:rPr>
              <a:t>Attendance &gt;95%   </a:t>
            </a:r>
          </a:p>
          <a:p>
            <a:pPr algn="ctr"/>
            <a:endParaRPr lang="en-GB" sz="2000">
              <a:solidFill>
                <a:srgbClr val="202124"/>
              </a:solidFill>
              <a:latin typeface="arial" panose="020B0604020202020204" pitchFamily="34" charset="0"/>
              <a:cs typeface="arial"/>
            </a:endParaRPr>
          </a:p>
          <a:p>
            <a:pPr algn="ctr"/>
            <a:r>
              <a:rPr lang="en-GB" sz="2000">
                <a:solidFill>
                  <a:srgbClr val="202124"/>
                </a:solidFill>
                <a:latin typeface="arial"/>
                <a:cs typeface="arial"/>
              </a:rPr>
              <a:t>On average </a:t>
            </a:r>
            <a:r>
              <a:rPr lang="en-GB" sz="2000" b="1">
                <a:solidFill>
                  <a:srgbClr val="7030A0"/>
                </a:solidFill>
                <a:latin typeface="arial"/>
                <a:cs typeface="arial"/>
              </a:rPr>
              <a:t>half a grade </a:t>
            </a:r>
            <a:r>
              <a:rPr lang="en-GB" sz="2000">
                <a:solidFill>
                  <a:srgbClr val="202124"/>
                </a:solidFill>
                <a:latin typeface="arial"/>
                <a:cs typeface="arial"/>
              </a:rPr>
              <a:t>better in every subject.</a:t>
            </a:r>
          </a:p>
          <a:p>
            <a:pPr algn="ctr"/>
            <a:endParaRPr lang="en-GB" sz="2000">
              <a:solidFill>
                <a:srgbClr val="202124"/>
              </a:solidFill>
              <a:latin typeface="arial" panose="020B0604020202020204" pitchFamily="34" charset="0"/>
              <a:cs typeface="arial"/>
            </a:endParaRPr>
          </a:p>
          <a:p>
            <a:pPr algn="ctr"/>
            <a:endParaRPr lang="en-GB" sz="2000">
              <a:solidFill>
                <a:srgbClr val="202124"/>
              </a:solidFill>
              <a:latin typeface="arial" panose="020B0604020202020204" pitchFamily="34" charset="0"/>
              <a:cs typeface="arial"/>
            </a:endParaRPr>
          </a:p>
          <a:p>
            <a:pPr algn="ctr"/>
            <a:endParaRPr lang="en-GB" sz="2000">
              <a:solidFill>
                <a:srgbClr val="202124"/>
              </a:solidFill>
              <a:latin typeface="arial" panose="020B0604020202020204" pitchFamily="34" charset="0"/>
              <a:cs typeface="arial"/>
            </a:endParaRPr>
          </a:p>
          <a:p>
            <a:pPr algn="ctr"/>
            <a:endParaRPr lang="en-GB" sz="2000">
              <a:solidFill>
                <a:srgbClr val="202124"/>
              </a:solidFill>
              <a:latin typeface="arial" panose="020B0604020202020204" pitchFamily="34" charset="0"/>
              <a:cs typeface="arial"/>
            </a:endParaRPr>
          </a:p>
          <a:p>
            <a:pPr algn="ctr"/>
            <a:r>
              <a:rPr lang="en-GB" sz="2400" b="1">
                <a:solidFill>
                  <a:srgbClr val="202124"/>
                </a:solidFill>
                <a:latin typeface="arial"/>
                <a:cs typeface="arial"/>
              </a:rPr>
              <a:t>Attendance &lt;90%   </a:t>
            </a:r>
          </a:p>
          <a:p>
            <a:pPr algn="ctr"/>
            <a:endParaRPr lang="en-GB" sz="2000">
              <a:solidFill>
                <a:srgbClr val="202124"/>
              </a:solidFill>
              <a:latin typeface="arial" panose="020B0604020202020204" pitchFamily="34" charset="0"/>
              <a:cs typeface="arial"/>
            </a:endParaRPr>
          </a:p>
          <a:p>
            <a:pPr algn="ctr"/>
            <a:r>
              <a:rPr lang="en-GB" sz="2000">
                <a:solidFill>
                  <a:srgbClr val="202124"/>
                </a:solidFill>
                <a:latin typeface="arial"/>
                <a:cs typeface="arial"/>
              </a:rPr>
              <a:t>On average </a:t>
            </a:r>
            <a:r>
              <a:rPr lang="en-GB" sz="2000" b="1">
                <a:solidFill>
                  <a:srgbClr val="7030A0"/>
                </a:solidFill>
                <a:latin typeface="arial"/>
                <a:cs typeface="arial"/>
              </a:rPr>
              <a:t>one and a half grades</a:t>
            </a:r>
            <a:r>
              <a:rPr lang="en-GB" sz="2000">
                <a:solidFill>
                  <a:srgbClr val="7030A0"/>
                </a:solidFill>
                <a:latin typeface="arial"/>
                <a:cs typeface="arial"/>
              </a:rPr>
              <a:t> </a:t>
            </a:r>
            <a:r>
              <a:rPr lang="en-GB" sz="2000">
                <a:solidFill>
                  <a:srgbClr val="202124"/>
                </a:solidFill>
                <a:latin typeface="arial"/>
                <a:cs typeface="arial"/>
              </a:rPr>
              <a:t>worse in every subject.</a:t>
            </a:r>
            <a:endParaRPr lang="en-GB" sz="2000">
              <a:latin typeface="arial"/>
              <a:cs typeface="arial"/>
            </a:endParaRPr>
          </a:p>
          <a:p>
            <a:endParaRPr lang="en-GB" sz="2000"/>
          </a:p>
          <a:p>
            <a:pPr algn="ctr"/>
            <a:endParaRPr lang="en-GB" sz="2000"/>
          </a:p>
          <a:p>
            <a:endParaRPr lang="en-GB"/>
          </a:p>
        </p:txBody>
      </p:sp>
      <p:pic>
        <p:nvPicPr>
          <p:cNvPr id="7" name="Picture 6" descr="A logo for a company&#10;&#10;AI-generated content may be incorrect.">
            <a:extLst>
              <a:ext uri="{FF2B5EF4-FFF2-40B4-BE49-F238E27FC236}">
                <a16:creationId xmlns:a16="http://schemas.microsoft.com/office/drawing/2014/main" id="{471D79B5-CF99-C5C2-1919-796946B56A57}"/>
              </a:ext>
            </a:extLst>
          </p:cNvPr>
          <p:cNvPicPr>
            <a:picLocks noChangeAspect="1"/>
          </p:cNvPicPr>
          <p:nvPr/>
        </p:nvPicPr>
        <p:blipFill>
          <a:blip r:embed="rId3"/>
          <a:stretch>
            <a:fillRect/>
          </a:stretch>
        </p:blipFill>
        <p:spPr>
          <a:xfrm>
            <a:off x="10067655" y="173869"/>
            <a:ext cx="1947643" cy="867070"/>
          </a:xfrm>
          <a:prstGeom prst="rect">
            <a:avLst/>
          </a:prstGeom>
        </p:spPr>
      </p:pic>
      <p:pic>
        <p:nvPicPr>
          <p:cNvPr id="9" name="Picture 8" descr="A logo for a company&#10;&#10;AI-generated content may be incorrect.">
            <a:extLst>
              <a:ext uri="{FF2B5EF4-FFF2-40B4-BE49-F238E27FC236}">
                <a16:creationId xmlns:a16="http://schemas.microsoft.com/office/drawing/2014/main" id="{426F37D0-FF40-4EBC-C01C-37D86E90A300}"/>
              </a:ext>
            </a:extLst>
          </p:cNvPr>
          <p:cNvPicPr>
            <a:picLocks noChangeAspect="1"/>
          </p:cNvPicPr>
          <p:nvPr/>
        </p:nvPicPr>
        <p:blipFill>
          <a:blip r:embed="rId4"/>
          <a:stretch>
            <a:fillRect/>
          </a:stretch>
        </p:blipFill>
        <p:spPr>
          <a:xfrm>
            <a:off x="9976331" y="5180391"/>
            <a:ext cx="2120548" cy="1555735"/>
          </a:xfrm>
          <a:prstGeom prst="rect">
            <a:avLst/>
          </a:prstGeom>
        </p:spPr>
      </p:pic>
      <p:sp>
        <p:nvSpPr>
          <p:cNvPr id="11" name="TextBox 4">
            <a:extLst>
              <a:ext uri="{FF2B5EF4-FFF2-40B4-BE49-F238E27FC236}">
                <a16:creationId xmlns:a16="http://schemas.microsoft.com/office/drawing/2014/main" id="{6FFFA047-12BE-CA47-28C6-98511E5CD35E}"/>
              </a:ext>
            </a:extLst>
          </p:cNvPr>
          <p:cNvSpPr txBox="1"/>
          <p:nvPr/>
        </p:nvSpPr>
        <p:spPr>
          <a:xfrm>
            <a:off x="300015" y="171588"/>
            <a:ext cx="8887678" cy="1540297"/>
          </a:xfrm>
          <a:prstGeom prst="rect">
            <a:avLst/>
          </a:prstGeom>
          <a:solidFill>
            <a:schemeClr val="accent1">
              <a:lumMod val="20000"/>
              <a:lumOff val="80000"/>
            </a:schemeClr>
          </a:solidFill>
          <a:ln cap="flat">
            <a:noFill/>
          </a:ln>
        </p:spPr>
        <p:txBody>
          <a:bodyPr vert="horz" wrap="square" lIns="91440" tIns="45720" rIns="91440" bIns="45720" anchor="b" anchorCtr="0" compatLnSpc="1">
            <a:noAutofit/>
          </a:bodyPr>
          <a:lstStyle/>
          <a:p>
            <a:pPr defTabSz="914400">
              <a:lnSpc>
                <a:spcPct val="90000"/>
              </a:lnSpc>
              <a:spcAft>
                <a:spcPts val="600"/>
              </a:spcAft>
              <a:defRPr sz="1800" b="0" i="0" u="none" strike="noStrike" kern="0" cap="none" spc="0" baseline="0">
                <a:solidFill>
                  <a:srgbClr val="000000"/>
                </a:solidFill>
                <a:uFillTx/>
              </a:defRPr>
            </a:pPr>
            <a:r>
              <a:rPr lang="en-US" sz="5400">
                <a:solidFill>
                  <a:srgbClr val="000000"/>
                </a:solidFill>
                <a:latin typeface="Tahoma"/>
                <a:ea typeface="Tahoma"/>
                <a:cs typeface="Tahoma"/>
              </a:rPr>
              <a:t>Key To Success:  Attendance Matters</a:t>
            </a:r>
            <a:endParaRPr lang="en-US" sz="5400" b="0" i="0" u="none" strike="noStrike" kern="0" cap="none" spc="0" baseline="0">
              <a:solidFill>
                <a:srgbClr val="000000"/>
              </a:solidFill>
              <a:uFillTx/>
              <a:latin typeface="Tahoma" pitchFamily="34"/>
              <a:ea typeface="Tahoma" pitchFamily="34"/>
              <a:cs typeface="Tahoma" pitchFamily="34"/>
            </a:endParaRPr>
          </a:p>
        </p:txBody>
      </p:sp>
      <p:sp>
        <p:nvSpPr>
          <p:cNvPr id="5" name="Rectangle 4"/>
          <p:cNvSpPr/>
          <p:nvPr/>
        </p:nvSpPr>
        <p:spPr>
          <a:xfrm>
            <a:off x="6163236" y="278559"/>
            <a:ext cx="2756646" cy="646331"/>
          </a:xfrm>
          <a:prstGeom prst="rect">
            <a:avLst/>
          </a:prstGeom>
          <a:ln>
            <a:solidFill>
              <a:schemeClr val="tx1"/>
            </a:solidFill>
          </a:ln>
        </p:spPr>
        <p:txBody>
          <a:bodyPr wrap="square" lIns="91440" tIns="45720" rIns="91440" bIns="45720" anchor="t">
            <a:spAutoFit/>
          </a:bodyPr>
          <a:lstStyle/>
          <a:p>
            <a:pPr>
              <a:defRPr/>
            </a:pPr>
            <a:r>
              <a:rPr lang="en-GB"/>
              <a:t>Maximise your potential,</a:t>
            </a:r>
          </a:p>
          <a:p>
            <a:pPr>
              <a:defRPr/>
            </a:pPr>
            <a:r>
              <a:rPr lang="en-GB"/>
              <a:t>attend school every day!</a:t>
            </a:r>
          </a:p>
        </p:txBody>
      </p:sp>
    </p:spTree>
    <p:extLst>
      <p:ext uri="{BB962C8B-B14F-4D97-AF65-F5344CB8AC3E}">
        <p14:creationId xmlns:p14="http://schemas.microsoft.com/office/powerpoint/2010/main" val="2512868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78BA0-3B93-4F68-8733-176A27C813BE}"/>
              </a:ext>
            </a:extLst>
          </p:cNvPr>
          <p:cNvSpPr>
            <a:spLocks noGrp="1"/>
          </p:cNvSpPr>
          <p:nvPr>
            <p:ph type="title"/>
          </p:nvPr>
        </p:nvSpPr>
        <p:spPr>
          <a:xfrm>
            <a:off x="289112" y="174625"/>
            <a:ext cx="10515600" cy="1325563"/>
          </a:xfrm>
        </p:spPr>
        <p:txBody>
          <a:bodyPr>
            <a:normAutofit/>
          </a:bodyPr>
          <a:lstStyle/>
          <a:p>
            <a:r>
              <a:rPr lang="en-US" sz="4800" b="1"/>
              <a:t>Exam Stress Management</a:t>
            </a:r>
            <a:endParaRPr lang="en-GB" sz="4800" b="1"/>
          </a:p>
        </p:txBody>
      </p:sp>
      <p:sp>
        <p:nvSpPr>
          <p:cNvPr id="3" name="Content Placeholder 2">
            <a:extLst>
              <a:ext uri="{FF2B5EF4-FFF2-40B4-BE49-F238E27FC236}">
                <a16:creationId xmlns:a16="http://schemas.microsoft.com/office/drawing/2014/main" id="{1B0F61FF-70D1-441B-BBCB-0D951FB290F1}"/>
              </a:ext>
            </a:extLst>
          </p:cNvPr>
          <p:cNvSpPr>
            <a:spLocks noGrp="1"/>
          </p:cNvSpPr>
          <p:nvPr>
            <p:ph idx="1"/>
          </p:nvPr>
        </p:nvSpPr>
        <p:spPr>
          <a:xfrm>
            <a:off x="285128" y="1310287"/>
            <a:ext cx="9358668" cy="4764693"/>
          </a:xfrm>
        </p:spPr>
        <p:txBody>
          <a:bodyPr vert="horz" lIns="91440" tIns="45720" rIns="91440" bIns="45720" rtlCol="0" anchor="t">
            <a:normAutofit/>
          </a:bodyPr>
          <a:lstStyle/>
          <a:p>
            <a:r>
              <a:rPr lang="en-GB" sz="2400"/>
              <a:t>It's OK to feel anxious – it can be a good thing!</a:t>
            </a:r>
            <a:endParaRPr lang="en-US" sz="2400"/>
          </a:p>
          <a:p>
            <a:r>
              <a:rPr lang="en-GB" sz="2400">
                <a:solidFill>
                  <a:srgbClr val="202124"/>
                </a:solidFill>
                <a:ea typeface="+mn-lt"/>
                <a:cs typeface="+mn-lt"/>
              </a:rPr>
              <a:t>Anxiety isn't necessarily a bad thing. </a:t>
            </a:r>
            <a:r>
              <a:rPr lang="en-GB" sz="2400">
                <a:solidFill>
                  <a:srgbClr val="040C28"/>
                </a:solidFill>
                <a:ea typeface="+mn-lt"/>
                <a:cs typeface="+mn-lt"/>
              </a:rPr>
              <a:t>It can spur us on, help us stay alert, make us aware of risks and motivate us to solve problems</a:t>
            </a:r>
            <a:r>
              <a:rPr lang="en-GB" sz="2400">
                <a:solidFill>
                  <a:srgbClr val="202124"/>
                </a:solidFill>
                <a:ea typeface="+mn-lt"/>
                <a:cs typeface="+mn-lt"/>
              </a:rPr>
              <a:t>.</a:t>
            </a:r>
            <a:endParaRPr lang="en-GB" sz="2000"/>
          </a:p>
        </p:txBody>
      </p:sp>
      <p:pic>
        <p:nvPicPr>
          <p:cNvPr id="4" name="Picture 3" descr="A screenshot of a white box with colorful text&#10;&#10;Description automatically generated">
            <a:extLst>
              <a:ext uri="{FF2B5EF4-FFF2-40B4-BE49-F238E27FC236}">
                <a16:creationId xmlns:a16="http://schemas.microsoft.com/office/drawing/2014/main" id="{FC6A1DBD-4A87-4E7F-C0F8-D3DAFEE0AA9F}"/>
              </a:ext>
            </a:extLst>
          </p:cNvPr>
          <p:cNvPicPr>
            <a:picLocks noChangeAspect="1"/>
          </p:cNvPicPr>
          <p:nvPr/>
        </p:nvPicPr>
        <p:blipFill>
          <a:blip r:embed="rId2"/>
          <a:stretch>
            <a:fillRect/>
          </a:stretch>
        </p:blipFill>
        <p:spPr>
          <a:xfrm>
            <a:off x="1434127" y="3020108"/>
            <a:ext cx="7592291" cy="3726852"/>
          </a:xfrm>
          <a:prstGeom prst="rect">
            <a:avLst/>
          </a:prstGeom>
        </p:spPr>
      </p:pic>
      <p:pic>
        <p:nvPicPr>
          <p:cNvPr id="6" name="Picture 5" descr="A logo for a company&#10;&#10;AI-generated content may be incorrect.">
            <a:extLst>
              <a:ext uri="{FF2B5EF4-FFF2-40B4-BE49-F238E27FC236}">
                <a16:creationId xmlns:a16="http://schemas.microsoft.com/office/drawing/2014/main" id="{E0751332-EDD9-844B-E048-6ED561E5EAAC}"/>
              </a:ext>
            </a:extLst>
          </p:cNvPr>
          <p:cNvPicPr>
            <a:picLocks noChangeAspect="1"/>
          </p:cNvPicPr>
          <p:nvPr/>
        </p:nvPicPr>
        <p:blipFill>
          <a:blip r:embed="rId3"/>
          <a:stretch>
            <a:fillRect/>
          </a:stretch>
        </p:blipFill>
        <p:spPr>
          <a:xfrm>
            <a:off x="10067655" y="173869"/>
            <a:ext cx="1947643" cy="867070"/>
          </a:xfrm>
          <a:prstGeom prst="rect">
            <a:avLst/>
          </a:prstGeom>
        </p:spPr>
      </p:pic>
      <p:pic>
        <p:nvPicPr>
          <p:cNvPr id="8" name="Picture 7" descr="A logo for a company&#10;&#10;AI-generated content may be incorrect.">
            <a:extLst>
              <a:ext uri="{FF2B5EF4-FFF2-40B4-BE49-F238E27FC236}">
                <a16:creationId xmlns:a16="http://schemas.microsoft.com/office/drawing/2014/main" id="{A342CAF0-FD46-7CE2-B4D6-CF4241F9E5B2}"/>
              </a:ext>
            </a:extLst>
          </p:cNvPr>
          <p:cNvPicPr>
            <a:picLocks noChangeAspect="1"/>
          </p:cNvPicPr>
          <p:nvPr/>
        </p:nvPicPr>
        <p:blipFill>
          <a:blip r:embed="rId4"/>
          <a:stretch>
            <a:fillRect/>
          </a:stretch>
        </p:blipFill>
        <p:spPr>
          <a:xfrm>
            <a:off x="9976331" y="5180391"/>
            <a:ext cx="2120548" cy="1555735"/>
          </a:xfrm>
          <a:prstGeom prst="rect">
            <a:avLst/>
          </a:prstGeom>
        </p:spPr>
      </p:pic>
      <p:sp>
        <p:nvSpPr>
          <p:cNvPr id="7" name="TextBox 4">
            <a:extLst>
              <a:ext uri="{FF2B5EF4-FFF2-40B4-BE49-F238E27FC236}">
                <a16:creationId xmlns:a16="http://schemas.microsoft.com/office/drawing/2014/main" id="{60B777F7-A2A0-CFCD-F8A1-FA4E7F6CAC61}"/>
              </a:ext>
            </a:extLst>
          </p:cNvPr>
          <p:cNvSpPr txBox="1"/>
          <p:nvPr/>
        </p:nvSpPr>
        <p:spPr>
          <a:xfrm>
            <a:off x="300015" y="182793"/>
            <a:ext cx="7699855" cy="1529092"/>
          </a:xfrm>
          <a:prstGeom prst="rect">
            <a:avLst/>
          </a:prstGeom>
          <a:solidFill>
            <a:schemeClr val="accent1">
              <a:lumMod val="20000"/>
              <a:lumOff val="80000"/>
            </a:schemeClr>
          </a:solidFill>
          <a:ln cap="flat">
            <a:noFill/>
          </a:ln>
        </p:spPr>
        <p:txBody>
          <a:bodyPr vert="horz" wrap="square" lIns="91440" tIns="45720" rIns="91440" bIns="45720" anchor="b" anchorCtr="0" compatLnSpc="1">
            <a:noAutofit/>
          </a:bodyPr>
          <a:lstStyle/>
          <a:p>
            <a:pPr defTabSz="914400">
              <a:lnSpc>
                <a:spcPct val="90000"/>
              </a:lnSpc>
              <a:spcAft>
                <a:spcPts val="600"/>
              </a:spcAft>
              <a:defRPr sz="1800" b="0" i="0" u="none" strike="noStrike" kern="0" cap="none" spc="0" baseline="0">
                <a:solidFill>
                  <a:srgbClr val="000000"/>
                </a:solidFill>
                <a:uFillTx/>
              </a:defRPr>
            </a:pPr>
            <a:r>
              <a:rPr lang="en-US" sz="5400">
                <a:solidFill>
                  <a:srgbClr val="000000"/>
                </a:solidFill>
                <a:latin typeface="Tahoma"/>
                <a:ea typeface="Tahoma"/>
                <a:cs typeface="Tahoma"/>
              </a:rPr>
              <a:t>Key To Success: Exam stress management</a:t>
            </a:r>
            <a:endParaRPr lang="en-US" sz="5400" b="0" i="0" u="none" strike="noStrike" kern="0" cap="none" spc="0" baseline="0">
              <a:solidFill>
                <a:srgbClr val="000000"/>
              </a:solidFill>
              <a:uFillTx/>
              <a:latin typeface="Tahoma" pitchFamily="34"/>
              <a:ea typeface="Tahoma" pitchFamily="34"/>
              <a:cs typeface="Tahoma" pitchFamily="34"/>
            </a:endParaRPr>
          </a:p>
        </p:txBody>
      </p:sp>
    </p:spTree>
    <p:extLst>
      <p:ext uri="{BB962C8B-B14F-4D97-AF65-F5344CB8AC3E}">
        <p14:creationId xmlns:p14="http://schemas.microsoft.com/office/powerpoint/2010/main" val="287142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BB39E-3462-38F8-F84A-746A1CDFDB35}"/>
              </a:ext>
            </a:extLst>
          </p:cNvPr>
          <p:cNvSpPr>
            <a:spLocks noGrp="1"/>
          </p:cNvSpPr>
          <p:nvPr>
            <p:ph idx="1"/>
          </p:nvPr>
        </p:nvSpPr>
        <p:spPr>
          <a:xfrm>
            <a:off x="296334" y="1790795"/>
            <a:ext cx="8641491" cy="4194538"/>
          </a:xfrm>
        </p:spPr>
        <p:txBody>
          <a:bodyPr vert="horz" lIns="91440" tIns="45720" rIns="91440" bIns="45720" rtlCol="0" anchor="t">
            <a:normAutofit/>
          </a:bodyPr>
          <a:lstStyle/>
          <a:p>
            <a:r>
              <a:rPr lang="en-GB" sz="2000"/>
              <a:t>Be prepared! A lot of the anxiety can be prevented with good preparation – early revision, looking at past papers, schoolwork etc. </a:t>
            </a:r>
            <a:endParaRPr lang="en-US" sz="2000"/>
          </a:p>
          <a:p>
            <a:r>
              <a:rPr lang="en-GB" sz="2000"/>
              <a:t>Exercise</a:t>
            </a:r>
          </a:p>
          <a:p>
            <a:r>
              <a:rPr lang="en-GB" sz="2000"/>
              <a:t>Eating healthily</a:t>
            </a:r>
          </a:p>
          <a:p>
            <a:r>
              <a:rPr lang="en-GB" sz="2000"/>
              <a:t>Sleep</a:t>
            </a:r>
          </a:p>
          <a:p>
            <a:r>
              <a:rPr lang="en-GB" sz="2000"/>
              <a:t>Limit time of social media/electronics. </a:t>
            </a:r>
          </a:p>
          <a:p>
            <a:endParaRPr lang="en-GB"/>
          </a:p>
          <a:p>
            <a:pPr marL="0" indent="0">
              <a:buNone/>
            </a:pPr>
            <a:endParaRPr lang="en-GB"/>
          </a:p>
        </p:txBody>
      </p:sp>
      <p:pic>
        <p:nvPicPr>
          <p:cNvPr id="6" name="Picture 5">
            <a:extLst>
              <a:ext uri="{FF2B5EF4-FFF2-40B4-BE49-F238E27FC236}">
                <a16:creationId xmlns:a16="http://schemas.microsoft.com/office/drawing/2014/main" id="{4BAA14EA-5859-C94B-E3C6-490F622312B9}"/>
              </a:ext>
            </a:extLst>
          </p:cNvPr>
          <p:cNvPicPr>
            <a:picLocks noChangeAspect="1"/>
          </p:cNvPicPr>
          <p:nvPr/>
        </p:nvPicPr>
        <p:blipFill>
          <a:blip r:embed="rId2"/>
          <a:stretch>
            <a:fillRect/>
          </a:stretch>
        </p:blipFill>
        <p:spPr>
          <a:xfrm>
            <a:off x="681318" y="4475557"/>
            <a:ext cx="1883812" cy="2387606"/>
          </a:xfrm>
          <a:prstGeom prst="rect">
            <a:avLst/>
          </a:prstGeom>
        </p:spPr>
      </p:pic>
      <p:pic>
        <p:nvPicPr>
          <p:cNvPr id="7" name="Picture 6" descr="A blue square with arrows around it&#10;&#10;Description automatically generated">
            <a:extLst>
              <a:ext uri="{FF2B5EF4-FFF2-40B4-BE49-F238E27FC236}">
                <a16:creationId xmlns:a16="http://schemas.microsoft.com/office/drawing/2014/main" id="{63478B92-175E-4B77-9EF0-63E32E8E39B0}"/>
              </a:ext>
            </a:extLst>
          </p:cNvPr>
          <p:cNvPicPr>
            <a:picLocks noChangeAspect="1"/>
          </p:cNvPicPr>
          <p:nvPr/>
        </p:nvPicPr>
        <p:blipFill>
          <a:blip r:embed="rId3"/>
          <a:stretch>
            <a:fillRect/>
          </a:stretch>
        </p:blipFill>
        <p:spPr>
          <a:xfrm>
            <a:off x="3046167" y="4395083"/>
            <a:ext cx="2743200" cy="2540000"/>
          </a:xfrm>
          <a:prstGeom prst="rect">
            <a:avLst/>
          </a:prstGeom>
        </p:spPr>
      </p:pic>
      <p:pic>
        <p:nvPicPr>
          <p:cNvPr id="8" name="Picture 7" descr="A white sign with black text&#10;&#10;Description automatically generated">
            <a:extLst>
              <a:ext uri="{FF2B5EF4-FFF2-40B4-BE49-F238E27FC236}">
                <a16:creationId xmlns:a16="http://schemas.microsoft.com/office/drawing/2014/main" id="{B68BBB75-D40D-7248-592C-8F74B656BF6C}"/>
              </a:ext>
            </a:extLst>
          </p:cNvPr>
          <p:cNvPicPr>
            <a:picLocks noChangeAspect="1"/>
          </p:cNvPicPr>
          <p:nvPr/>
        </p:nvPicPr>
        <p:blipFill>
          <a:blip r:embed="rId4"/>
          <a:stretch>
            <a:fillRect/>
          </a:stretch>
        </p:blipFill>
        <p:spPr>
          <a:xfrm>
            <a:off x="6435233" y="4232600"/>
            <a:ext cx="2286000" cy="2620473"/>
          </a:xfrm>
          <a:prstGeom prst="rect">
            <a:avLst/>
          </a:prstGeom>
        </p:spPr>
      </p:pic>
      <p:pic>
        <p:nvPicPr>
          <p:cNvPr id="9" name="Picture 8" descr="A poster with text and symbols on it&#10;&#10;Description automatically generated">
            <a:extLst>
              <a:ext uri="{FF2B5EF4-FFF2-40B4-BE49-F238E27FC236}">
                <a16:creationId xmlns:a16="http://schemas.microsoft.com/office/drawing/2014/main" id="{5247C1AB-0DF6-5952-E7B2-22E5B498581F}"/>
              </a:ext>
            </a:extLst>
          </p:cNvPr>
          <p:cNvPicPr>
            <a:picLocks noChangeAspect="1"/>
          </p:cNvPicPr>
          <p:nvPr/>
        </p:nvPicPr>
        <p:blipFill>
          <a:blip r:embed="rId5"/>
          <a:stretch>
            <a:fillRect/>
          </a:stretch>
        </p:blipFill>
        <p:spPr>
          <a:xfrm>
            <a:off x="9416404" y="176075"/>
            <a:ext cx="2673928" cy="3085408"/>
          </a:xfrm>
          <a:prstGeom prst="rect">
            <a:avLst/>
          </a:prstGeom>
        </p:spPr>
      </p:pic>
      <p:pic>
        <p:nvPicPr>
          <p:cNvPr id="5" name="Picture 4" descr="A logo for a company&#10;&#10;AI-generated content may be incorrect.">
            <a:extLst>
              <a:ext uri="{FF2B5EF4-FFF2-40B4-BE49-F238E27FC236}">
                <a16:creationId xmlns:a16="http://schemas.microsoft.com/office/drawing/2014/main" id="{BC62ACFA-9E64-5061-7F3C-D4F3B01826A1}"/>
              </a:ext>
            </a:extLst>
          </p:cNvPr>
          <p:cNvPicPr>
            <a:picLocks noChangeAspect="1"/>
          </p:cNvPicPr>
          <p:nvPr/>
        </p:nvPicPr>
        <p:blipFill>
          <a:blip r:embed="rId6"/>
          <a:stretch>
            <a:fillRect/>
          </a:stretch>
        </p:blipFill>
        <p:spPr>
          <a:xfrm>
            <a:off x="9976331" y="5180391"/>
            <a:ext cx="2120548" cy="1555735"/>
          </a:xfrm>
          <a:prstGeom prst="rect">
            <a:avLst/>
          </a:prstGeom>
        </p:spPr>
      </p:pic>
      <p:pic>
        <p:nvPicPr>
          <p:cNvPr id="4" name="Picture 3">
            <a:extLst>
              <a:ext uri="{FF2B5EF4-FFF2-40B4-BE49-F238E27FC236}">
                <a16:creationId xmlns:a16="http://schemas.microsoft.com/office/drawing/2014/main" id="{505DD6CE-E04D-9983-E6A1-4876F4999B44}"/>
              </a:ext>
            </a:extLst>
          </p:cNvPr>
          <p:cNvPicPr>
            <a:picLocks noChangeAspect="1"/>
          </p:cNvPicPr>
          <p:nvPr/>
        </p:nvPicPr>
        <p:blipFill>
          <a:blip r:embed="rId7"/>
          <a:stretch>
            <a:fillRect/>
          </a:stretch>
        </p:blipFill>
        <p:spPr>
          <a:xfrm>
            <a:off x="9419946" y="3511645"/>
            <a:ext cx="2697816" cy="3319742"/>
          </a:xfrm>
          <a:prstGeom prst="rect">
            <a:avLst/>
          </a:prstGeom>
        </p:spPr>
      </p:pic>
      <p:sp>
        <p:nvSpPr>
          <p:cNvPr id="11" name="Title 10">
            <a:extLst>
              <a:ext uri="{FF2B5EF4-FFF2-40B4-BE49-F238E27FC236}">
                <a16:creationId xmlns:a16="http://schemas.microsoft.com/office/drawing/2014/main" id="{738902C0-721E-0789-479A-E9572A0BBD23}"/>
              </a:ext>
            </a:extLst>
          </p:cNvPr>
          <p:cNvSpPr>
            <a:spLocks noGrp="1"/>
          </p:cNvSpPr>
          <p:nvPr>
            <p:ph type="title"/>
          </p:nvPr>
        </p:nvSpPr>
        <p:spPr/>
        <p:txBody>
          <a:bodyPr/>
          <a:lstStyle/>
          <a:p>
            <a:endParaRPr lang="en-GB"/>
          </a:p>
        </p:txBody>
      </p:sp>
      <p:sp>
        <p:nvSpPr>
          <p:cNvPr id="13" name="TextBox 4">
            <a:extLst>
              <a:ext uri="{FF2B5EF4-FFF2-40B4-BE49-F238E27FC236}">
                <a16:creationId xmlns:a16="http://schemas.microsoft.com/office/drawing/2014/main" id="{6A54526F-AE5A-1588-C795-0155E03CE578}"/>
              </a:ext>
            </a:extLst>
          </p:cNvPr>
          <p:cNvSpPr txBox="1"/>
          <p:nvPr/>
        </p:nvSpPr>
        <p:spPr>
          <a:xfrm>
            <a:off x="300015" y="182793"/>
            <a:ext cx="7699855" cy="1529092"/>
          </a:xfrm>
          <a:prstGeom prst="rect">
            <a:avLst/>
          </a:prstGeom>
          <a:solidFill>
            <a:schemeClr val="accent1">
              <a:lumMod val="20000"/>
              <a:lumOff val="80000"/>
            </a:schemeClr>
          </a:solidFill>
          <a:ln cap="flat">
            <a:noFill/>
          </a:ln>
        </p:spPr>
        <p:txBody>
          <a:bodyPr vert="horz" wrap="square" lIns="91440" tIns="45720" rIns="91440" bIns="45720" anchor="b" anchorCtr="0" compatLnSpc="1">
            <a:noAutofit/>
          </a:bodyPr>
          <a:lstStyle/>
          <a:p>
            <a:pPr defTabSz="914400">
              <a:lnSpc>
                <a:spcPct val="90000"/>
              </a:lnSpc>
              <a:spcAft>
                <a:spcPts val="600"/>
              </a:spcAft>
              <a:defRPr sz="1800" b="0" i="0" u="none" strike="noStrike" kern="0" cap="none" spc="0" baseline="0">
                <a:solidFill>
                  <a:srgbClr val="000000"/>
                </a:solidFill>
                <a:uFillTx/>
              </a:defRPr>
            </a:pPr>
            <a:r>
              <a:rPr lang="en-US" sz="5400">
                <a:solidFill>
                  <a:srgbClr val="000000"/>
                </a:solidFill>
                <a:latin typeface="Tahoma"/>
                <a:ea typeface="Tahoma"/>
                <a:cs typeface="Tahoma"/>
              </a:rPr>
              <a:t>Key To Success: Exam stress management</a:t>
            </a:r>
            <a:endParaRPr lang="en-US" sz="5400" b="0" i="0" u="none" strike="noStrike" kern="0" cap="none" spc="0" baseline="0">
              <a:solidFill>
                <a:srgbClr val="000000"/>
              </a:solidFill>
              <a:uFillTx/>
              <a:latin typeface="Tahoma" pitchFamily="34"/>
              <a:ea typeface="Tahoma" pitchFamily="34"/>
              <a:cs typeface="Tahoma" pitchFamily="34"/>
            </a:endParaRPr>
          </a:p>
        </p:txBody>
      </p:sp>
    </p:spTree>
    <p:extLst>
      <p:ext uri="{BB962C8B-B14F-4D97-AF65-F5344CB8AC3E}">
        <p14:creationId xmlns:p14="http://schemas.microsoft.com/office/powerpoint/2010/main" val="161977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logo for a company&#10;&#10;AI-generated content may be incorrect.">
            <a:extLst>
              <a:ext uri="{FF2B5EF4-FFF2-40B4-BE49-F238E27FC236}">
                <a16:creationId xmlns:a16="http://schemas.microsoft.com/office/drawing/2014/main" id="{1F8483A1-3B86-462A-B7C4-E3A46721DCBC}"/>
              </a:ext>
            </a:extLst>
          </p:cNvPr>
          <p:cNvPicPr>
            <a:picLocks noChangeAspect="1"/>
          </p:cNvPicPr>
          <p:nvPr/>
        </p:nvPicPr>
        <p:blipFill>
          <a:blip r:embed="rId2"/>
          <a:stretch>
            <a:fillRect/>
          </a:stretch>
        </p:blipFill>
        <p:spPr>
          <a:xfrm>
            <a:off x="9976331" y="5180391"/>
            <a:ext cx="2120548" cy="1555735"/>
          </a:xfrm>
          <a:prstGeom prst="rect">
            <a:avLst/>
          </a:prstGeom>
        </p:spPr>
      </p:pic>
      <p:pic>
        <p:nvPicPr>
          <p:cNvPr id="4" name="Picture 3" descr="A diagram of stress management&#10;&#10;Description automatically generated">
            <a:extLst>
              <a:ext uri="{FF2B5EF4-FFF2-40B4-BE49-F238E27FC236}">
                <a16:creationId xmlns:a16="http://schemas.microsoft.com/office/drawing/2014/main" id="{8198F2D9-6FD3-25DA-FB74-DEC8D100EF63}"/>
              </a:ext>
            </a:extLst>
          </p:cNvPr>
          <p:cNvPicPr>
            <a:picLocks noChangeAspect="1"/>
          </p:cNvPicPr>
          <p:nvPr/>
        </p:nvPicPr>
        <p:blipFill>
          <a:blip r:embed="rId3"/>
          <a:stretch>
            <a:fillRect/>
          </a:stretch>
        </p:blipFill>
        <p:spPr>
          <a:xfrm>
            <a:off x="7483964" y="1403003"/>
            <a:ext cx="4538296" cy="4556760"/>
          </a:xfrm>
          <a:prstGeom prst="rect">
            <a:avLst/>
          </a:prstGeom>
        </p:spPr>
      </p:pic>
      <p:sp>
        <p:nvSpPr>
          <p:cNvPr id="5" name="Title 4">
            <a:extLst>
              <a:ext uri="{FF2B5EF4-FFF2-40B4-BE49-F238E27FC236}">
                <a16:creationId xmlns:a16="http://schemas.microsoft.com/office/drawing/2014/main" id="{179E0904-D74E-5D05-4CC0-099A6DB22884}"/>
              </a:ext>
            </a:extLst>
          </p:cNvPr>
          <p:cNvSpPr>
            <a:spLocks noGrp="1"/>
          </p:cNvSpPr>
          <p:nvPr>
            <p:ph type="title"/>
          </p:nvPr>
        </p:nvSpPr>
        <p:spPr>
          <a:xfrm>
            <a:off x="115688" y="100988"/>
            <a:ext cx="8263218" cy="1023003"/>
          </a:xfrm>
          <a:solidFill>
            <a:schemeClr val="accent2">
              <a:lumMod val="20000"/>
              <a:lumOff val="80000"/>
            </a:schemeClr>
          </a:solidFill>
        </p:spPr>
        <p:txBody>
          <a:bodyPr>
            <a:normAutofit/>
          </a:bodyPr>
          <a:lstStyle/>
          <a:p>
            <a:r>
              <a:rPr lang="en-GB" sz="4800"/>
              <a:t>What are we doing in school?</a:t>
            </a:r>
          </a:p>
        </p:txBody>
      </p:sp>
      <p:sp>
        <p:nvSpPr>
          <p:cNvPr id="7" name="Content Placeholder 6">
            <a:extLst>
              <a:ext uri="{FF2B5EF4-FFF2-40B4-BE49-F238E27FC236}">
                <a16:creationId xmlns:a16="http://schemas.microsoft.com/office/drawing/2014/main" id="{5700F4A5-89AC-0716-10AA-B933779D70F3}"/>
              </a:ext>
            </a:extLst>
          </p:cNvPr>
          <p:cNvSpPr>
            <a:spLocks noGrp="1"/>
          </p:cNvSpPr>
          <p:nvPr>
            <p:ph sz="half" idx="1"/>
          </p:nvPr>
        </p:nvSpPr>
        <p:spPr>
          <a:xfrm>
            <a:off x="213091" y="1271368"/>
            <a:ext cx="7719838" cy="4323556"/>
          </a:xfrm>
        </p:spPr>
        <p:txBody>
          <a:bodyPr vert="horz" lIns="91440" tIns="45720" rIns="91440" bIns="45720" rtlCol="0" anchor="t">
            <a:noAutofit/>
          </a:bodyPr>
          <a:lstStyle/>
          <a:p>
            <a:r>
              <a:rPr lang="en-GB" sz="2400"/>
              <a:t>Tutor program now includes revision skills and exam stress management on a weekly basis</a:t>
            </a:r>
            <a:endParaRPr lang="en-US" sz="2400"/>
          </a:p>
          <a:p>
            <a:r>
              <a:rPr lang="en-GB" sz="2400"/>
              <a:t>More focus on exam techniques in lessons to support students feeling prepared. </a:t>
            </a:r>
          </a:p>
          <a:p>
            <a:r>
              <a:rPr lang="en-GB" sz="2400"/>
              <a:t>Homework is all revision and recap to aid long term memory</a:t>
            </a:r>
          </a:p>
          <a:p>
            <a:r>
              <a:rPr lang="en-GB" sz="2400"/>
              <a:t>Enrichment afterschool revision programme</a:t>
            </a:r>
          </a:p>
          <a:p>
            <a:r>
              <a:rPr lang="en-GB" sz="2400"/>
              <a:t>Careers guidance in school to help with important decisions. </a:t>
            </a:r>
          </a:p>
          <a:p>
            <a:r>
              <a:rPr lang="en-GB" sz="2400"/>
              <a:t>BRIYM counselling – 1:1 but also will be visiting tutor groups to offer support. </a:t>
            </a:r>
          </a:p>
          <a:p>
            <a:r>
              <a:rPr lang="en-GB" sz="2400">
                <a:ea typeface="+mn-lt"/>
                <a:cs typeface="+mn-lt"/>
                <a:hlinkClick r:id="rId4"/>
              </a:rPr>
              <a:t>https://www.briym.co.uk/parents</a:t>
            </a:r>
            <a:r>
              <a:rPr lang="en-GB" sz="2400">
                <a:ea typeface="+mn-lt"/>
                <a:cs typeface="+mn-lt"/>
              </a:rPr>
              <a:t> </a:t>
            </a:r>
            <a:endParaRPr lang="en-GB" sz="2400"/>
          </a:p>
        </p:txBody>
      </p:sp>
      <p:pic>
        <p:nvPicPr>
          <p:cNvPr id="3" name="Picture 2" descr="A logo for a company&#10;&#10;AI-generated content may be incorrect.">
            <a:extLst>
              <a:ext uri="{FF2B5EF4-FFF2-40B4-BE49-F238E27FC236}">
                <a16:creationId xmlns:a16="http://schemas.microsoft.com/office/drawing/2014/main" id="{C6236C0E-E0F9-1F48-A98D-5AC35B5014FE}"/>
              </a:ext>
            </a:extLst>
          </p:cNvPr>
          <p:cNvPicPr>
            <a:picLocks noChangeAspect="1"/>
          </p:cNvPicPr>
          <p:nvPr/>
        </p:nvPicPr>
        <p:blipFill>
          <a:blip r:embed="rId5"/>
          <a:stretch>
            <a:fillRect/>
          </a:stretch>
        </p:blipFill>
        <p:spPr>
          <a:xfrm>
            <a:off x="10067655" y="173869"/>
            <a:ext cx="1947643" cy="867070"/>
          </a:xfrm>
          <a:prstGeom prst="rect">
            <a:avLst/>
          </a:prstGeom>
        </p:spPr>
      </p:pic>
    </p:spTree>
    <p:extLst>
      <p:ext uri="{BB962C8B-B14F-4D97-AF65-F5344CB8AC3E}">
        <p14:creationId xmlns:p14="http://schemas.microsoft.com/office/powerpoint/2010/main" val="868570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A36CE-A8B6-BB14-8CDC-438A2B9063DC}"/>
              </a:ext>
            </a:extLst>
          </p:cNvPr>
          <p:cNvSpPr>
            <a:spLocks noGrp="1"/>
          </p:cNvSpPr>
          <p:nvPr>
            <p:ph type="title"/>
          </p:nvPr>
        </p:nvSpPr>
        <p:spPr>
          <a:xfrm>
            <a:off x="343307" y="212942"/>
            <a:ext cx="8596668" cy="1320800"/>
          </a:xfrm>
        </p:spPr>
        <p:txBody>
          <a:bodyPr>
            <a:normAutofit/>
          </a:bodyPr>
          <a:lstStyle/>
          <a:p>
            <a:r>
              <a:rPr lang="en-US" sz="4400"/>
              <a:t>What did last year's Yr11 say?</a:t>
            </a:r>
          </a:p>
        </p:txBody>
      </p:sp>
      <p:sp>
        <p:nvSpPr>
          <p:cNvPr id="3" name="Content Placeholder 2">
            <a:extLst>
              <a:ext uri="{FF2B5EF4-FFF2-40B4-BE49-F238E27FC236}">
                <a16:creationId xmlns:a16="http://schemas.microsoft.com/office/drawing/2014/main" id="{6833BC74-64C7-BDAF-5FAB-2B14599B234A}"/>
              </a:ext>
            </a:extLst>
          </p:cNvPr>
          <p:cNvSpPr>
            <a:spLocks noGrp="1"/>
          </p:cNvSpPr>
          <p:nvPr>
            <p:ph idx="1"/>
          </p:nvPr>
        </p:nvSpPr>
        <p:spPr>
          <a:xfrm>
            <a:off x="580998" y="1534288"/>
            <a:ext cx="9294581" cy="4653211"/>
          </a:xfrm>
        </p:spPr>
        <p:txBody>
          <a:bodyPr vert="horz" lIns="91440" tIns="45720" rIns="91440" bIns="45720" rtlCol="0" anchor="t">
            <a:noAutofit/>
          </a:bodyPr>
          <a:lstStyle/>
          <a:p>
            <a:r>
              <a:rPr lang="en-US" sz="2400" b="1">
                <a:latin typeface="Arial"/>
                <a:cs typeface="Arial"/>
              </a:rPr>
              <a:t>What helped you the most:</a:t>
            </a:r>
            <a:endParaRPr lang="en-US" sz="2400">
              <a:solidFill>
                <a:srgbClr val="000000"/>
              </a:solidFill>
              <a:latin typeface="Arial"/>
              <a:cs typeface="Arial"/>
            </a:endParaRPr>
          </a:p>
          <a:p>
            <a:pPr marL="0" indent="0">
              <a:buNone/>
            </a:pPr>
            <a:r>
              <a:rPr lang="en-US" sz="2400" b="1">
                <a:latin typeface="Arial"/>
                <a:cs typeface="Arial"/>
              </a:rPr>
              <a:t>Top Answer = Family support</a:t>
            </a:r>
          </a:p>
          <a:p>
            <a:pPr>
              <a:buNone/>
            </a:pPr>
            <a:r>
              <a:rPr lang="en-US" sz="2000" b="1">
                <a:latin typeface="Arial"/>
                <a:cs typeface="Arial"/>
              </a:rPr>
              <a:t>2nd = </a:t>
            </a:r>
            <a:r>
              <a:rPr lang="en-US" sz="2400" b="1">
                <a:latin typeface="Arial"/>
                <a:cs typeface="Arial"/>
              </a:rPr>
              <a:t>The pre-exam revision and morning booster sessions</a:t>
            </a:r>
            <a:endParaRPr lang="en-US" sz="2400">
              <a:latin typeface="Trebuchet MS"/>
              <a:cs typeface="Arial"/>
            </a:endParaRPr>
          </a:p>
          <a:p>
            <a:pPr>
              <a:buNone/>
            </a:pPr>
            <a:r>
              <a:rPr lang="en-US" sz="2400" b="1">
                <a:latin typeface="Arial"/>
                <a:cs typeface="Arial"/>
              </a:rPr>
              <a:t>3rd = Teachers</a:t>
            </a:r>
          </a:p>
          <a:p>
            <a:endParaRPr lang="en-US" sz="2400" b="1">
              <a:latin typeface="Arial"/>
              <a:cs typeface="Arial"/>
            </a:endParaRPr>
          </a:p>
          <a:p>
            <a:r>
              <a:rPr lang="en-US" sz="2400" b="1">
                <a:latin typeface="Arial"/>
                <a:cs typeface="Arial"/>
              </a:rPr>
              <a:t>Most common improvement suggestions:</a:t>
            </a:r>
            <a:endParaRPr lang="en-US" sz="2400"/>
          </a:p>
          <a:p>
            <a:pPr marL="0" indent="0">
              <a:buNone/>
            </a:pPr>
            <a:r>
              <a:rPr lang="en-US" sz="2400"/>
              <a:t>42% wanted revision to start earlier</a:t>
            </a:r>
          </a:p>
          <a:p>
            <a:pPr marL="0" indent="0">
              <a:buNone/>
            </a:pPr>
            <a:r>
              <a:rPr lang="en-US" sz="2400"/>
              <a:t>38% wanted more revision sessions </a:t>
            </a:r>
          </a:p>
          <a:p>
            <a:pPr marL="0" indent="0">
              <a:buNone/>
            </a:pPr>
            <a:r>
              <a:rPr lang="en-US" sz="2400"/>
              <a:t>20% wanted better food</a:t>
            </a:r>
          </a:p>
        </p:txBody>
      </p:sp>
    </p:spTree>
    <p:extLst>
      <p:ext uri="{BB962C8B-B14F-4D97-AF65-F5344CB8AC3E}">
        <p14:creationId xmlns:p14="http://schemas.microsoft.com/office/powerpoint/2010/main" val="3340454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3705E-3C54-8F6D-6A86-02E94D74803B}"/>
              </a:ext>
            </a:extLst>
          </p:cNvPr>
          <p:cNvSpPr>
            <a:spLocks noGrp="1"/>
          </p:cNvSpPr>
          <p:nvPr>
            <p:ph type="title"/>
          </p:nvPr>
        </p:nvSpPr>
        <p:spPr>
          <a:xfrm>
            <a:off x="100513" y="162837"/>
            <a:ext cx="9961120" cy="1300144"/>
          </a:xfrm>
        </p:spPr>
        <p:txBody>
          <a:bodyPr/>
          <a:lstStyle/>
          <a:p>
            <a:pPr algn="ctr"/>
            <a:r>
              <a:rPr lang="en-GB" b="1">
                <a:solidFill>
                  <a:srgbClr val="00B050"/>
                </a:solidFill>
              </a:rPr>
              <a:t>Students, when you need support …</a:t>
            </a:r>
            <a:endParaRPr lang="en-GB">
              <a:solidFill>
                <a:srgbClr val="000000"/>
              </a:solidFill>
            </a:endParaRPr>
          </a:p>
          <a:p>
            <a:endParaRPr lang="en-GB"/>
          </a:p>
        </p:txBody>
      </p:sp>
      <p:sp>
        <p:nvSpPr>
          <p:cNvPr id="5" name="TextBox 4">
            <a:extLst>
              <a:ext uri="{FF2B5EF4-FFF2-40B4-BE49-F238E27FC236}">
                <a16:creationId xmlns:a16="http://schemas.microsoft.com/office/drawing/2014/main" id="{05B6BF48-48ED-DD8B-C54E-067BFC57A594}"/>
              </a:ext>
            </a:extLst>
          </p:cNvPr>
          <p:cNvSpPr txBox="1"/>
          <p:nvPr/>
        </p:nvSpPr>
        <p:spPr>
          <a:xfrm>
            <a:off x="278598" y="1161519"/>
            <a:ext cx="10200525"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rgbClr val="0070C0"/>
                </a:solidFill>
                <a:cs typeface="Arial"/>
              </a:rPr>
              <a:t>Feeling nervous or worried are normal emotions:</a:t>
            </a:r>
            <a:r>
              <a:rPr lang="en-US" sz="3200">
                <a:cs typeface="Arial"/>
              </a:rPr>
              <a:t>​</a:t>
            </a:r>
          </a:p>
          <a:p>
            <a:r>
              <a:rPr lang="en-GB" sz="3200">
                <a:cs typeface="Arial"/>
              </a:rPr>
              <a:t>​</a:t>
            </a:r>
          </a:p>
          <a:p>
            <a:pPr marL="457200" indent="-457200">
              <a:buFont typeface="Wingdings,Sans-Serif"/>
              <a:buChar char="ü"/>
            </a:pPr>
            <a:r>
              <a:rPr lang="en-GB" sz="2800" b="1">
                <a:highlight>
                  <a:srgbClr val="FFFF00"/>
                </a:highlight>
                <a:cs typeface="Arial"/>
              </a:rPr>
              <a:t>Communicate</a:t>
            </a:r>
            <a:r>
              <a:rPr lang="en-GB" sz="2800" b="1">
                <a:cs typeface="Arial"/>
              </a:rPr>
              <a:t> with parents and teachers</a:t>
            </a:r>
            <a:r>
              <a:rPr lang="en-US" sz="2800">
                <a:cs typeface="Arial"/>
              </a:rPr>
              <a:t>​</a:t>
            </a:r>
          </a:p>
          <a:p>
            <a:pPr marL="457200" indent="-457200">
              <a:buFont typeface="Wingdings,Sans-Serif"/>
              <a:buChar char="ü"/>
            </a:pPr>
            <a:r>
              <a:rPr lang="en-GB" sz="2800" b="1">
                <a:solidFill>
                  <a:srgbClr val="7030A0"/>
                </a:solidFill>
                <a:cs typeface="Arial"/>
              </a:rPr>
              <a:t>Tutor – Exam preparation and skills time </a:t>
            </a:r>
            <a:r>
              <a:rPr lang="en-US" sz="2800">
                <a:cs typeface="Arial"/>
              </a:rPr>
              <a:t>​</a:t>
            </a:r>
          </a:p>
          <a:p>
            <a:pPr marL="457200" indent="-457200">
              <a:buFont typeface="Wingdings,Sans-Serif"/>
              <a:buChar char="ü"/>
            </a:pPr>
            <a:r>
              <a:rPr lang="en-GB" sz="2800" b="1">
                <a:solidFill>
                  <a:srgbClr val="7030A0"/>
                </a:solidFill>
                <a:cs typeface="Arial"/>
              </a:rPr>
              <a:t>Head of Year – Mr. Andrew McEachrom</a:t>
            </a:r>
            <a:endParaRPr lang="en-GB" sz="2800">
              <a:cs typeface="Arial"/>
            </a:endParaRPr>
          </a:p>
          <a:p>
            <a:pPr marL="457200" indent="-457200">
              <a:buFont typeface="Wingdings,Sans-Serif"/>
              <a:buChar char="ü"/>
            </a:pPr>
            <a:r>
              <a:rPr lang="en-GB" sz="2800" b="1">
                <a:cs typeface="Arial"/>
              </a:rPr>
              <a:t>Assistant Head of Year – Ms Amanda Mobey</a:t>
            </a:r>
            <a:endParaRPr lang="en-US" sz="2800">
              <a:cs typeface="Arial"/>
            </a:endParaRPr>
          </a:p>
          <a:p>
            <a:pPr marL="457200" indent="-457200">
              <a:buFont typeface="Wingdings,Sans-Serif"/>
              <a:buChar char="ü"/>
            </a:pPr>
            <a:r>
              <a:rPr lang="en-US" sz="2800" b="1">
                <a:solidFill>
                  <a:srgbClr val="7030A0"/>
                </a:solidFill>
                <a:cs typeface="Arial"/>
              </a:rPr>
              <a:t>KS4 Raising Standards Lead – </a:t>
            </a:r>
            <a:r>
              <a:rPr lang="en-US" sz="2800" b="1" err="1">
                <a:solidFill>
                  <a:srgbClr val="7030A0"/>
                </a:solidFill>
                <a:cs typeface="Arial"/>
              </a:rPr>
              <a:t>Mrs</a:t>
            </a:r>
            <a:r>
              <a:rPr lang="en-US" sz="2800" b="1">
                <a:solidFill>
                  <a:srgbClr val="7030A0"/>
                </a:solidFill>
                <a:cs typeface="Arial"/>
              </a:rPr>
              <a:t> Scotford</a:t>
            </a:r>
          </a:p>
          <a:p>
            <a:pPr marL="457200" indent="-457200">
              <a:buFont typeface="Wingdings,Sans-Serif"/>
              <a:buChar char="ü"/>
            </a:pPr>
            <a:r>
              <a:rPr lang="en-GB" sz="2800" b="1" err="1">
                <a:cs typeface="Arial"/>
              </a:rPr>
              <a:t>SENco</a:t>
            </a:r>
            <a:r>
              <a:rPr lang="en-GB" sz="2800" b="1">
                <a:cs typeface="Arial"/>
              </a:rPr>
              <a:t> – Ms. Laura Connors  </a:t>
            </a:r>
            <a:r>
              <a:rPr lang="en-US" sz="2800">
                <a:cs typeface="Arial"/>
              </a:rPr>
              <a:t>​- for any Access Arrangement information </a:t>
            </a:r>
          </a:p>
          <a:p>
            <a:pPr marL="457200" indent="-457200">
              <a:buFont typeface="Wingdings,Sans-Serif"/>
              <a:buChar char="ü"/>
            </a:pPr>
            <a:r>
              <a:rPr lang="en-GB" sz="2800" b="1">
                <a:solidFill>
                  <a:srgbClr val="7030A0"/>
                </a:solidFill>
                <a:cs typeface="Arial"/>
              </a:rPr>
              <a:t>Teaching Assistants </a:t>
            </a:r>
            <a:r>
              <a:rPr lang="en-US" sz="2800">
                <a:cs typeface="Arial"/>
              </a:rPr>
              <a:t>​</a:t>
            </a:r>
          </a:p>
          <a:p>
            <a:pPr marL="457200" indent="-457200">
              <a:buFont typeface="Wingdings,Sans-Serif"/>
              <a:buChar char="ü"/>
            </a:pPr>
            <a:r>
              <a:rPr lang="en-GB" sz="2800" b="1">
                <a:cs typeface="Arial"/>
              </a:rPr>
              <a:t>Post 16 and Careers</a:t>
            </a:r>
          </a:p>
          <a:p>
            <a:pPr marL="457200" indent="-457200">
              <a:buFont typeface="Wingdings,Sans-Serif"/>
              <a:buChar char="ü"/>
            </a:pPr>
            <a:r>
              <a:rPr lang="en-GB" sz="2800" b="1">
                <a:cs typeface="Arial"/>
              </a:rPr>
              <a:t>All Deanery staff are here to help you</a:t>
            </a:r>
          </a:p>
        </p:txBody>
      </p:sp>
    </p:spTree>
    <p:extLst>
      <p:ext uri="{BB962C8B-B14F-4D97-AF65-F5344CB8AC3E}">
        <p14:creationId xmlns:p14="http://schemas.microsoft.com/office/powerpoint/2010/main" val="2049210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4D95304-5DF9-CF14-A38F-6658ACC958D6}"/>
              </a:ext>
            </a:extLst>
          </p:cNvPr>
          <p:cNvSpPr>
            <a:spLocks noGrp="1"/>
          </p:cNvSpPr>
          <p:nvPr>
            <p:ph type="subTitle" idx="1"/>
          </p:nvPr>
        </p:nvSpPr>
        <p:spPr>
          <a:xfrm>
            <a:off x="162865" y="5429282"/>
            <a:ext cx="9179632" cy="1307473"/>
          </a:xfrm>
        </p:spPr>
        <p:txBody>
          <a:bodyPr>
            <a:normAutofit/>
          </a:bodyPr>
          <a:lstStyle/>
          <a:p>
            <a:pPr algn="ctr"/>
            <a:r>
              <a:rPr lang="en-GB" sz="2400"/>
              <a:t>There is a booklet to take with you covering all the information given this evening. Information will also be shared on the school website. </a:t>
            </a:r>
            <a:endParaRPr lang="en-US" sz="2400"/>
          </a:p>
        </p:txBody>
      </p:sp>
      <p:pic>
        <p:nvPicPr>
          <p:cNvPr id="5" name="Picture 4" descr="A logo for a company&#10;&#10;AI-generated content may be incorrect.">
            <a:extLst>
              <a:ext uri="{FF2B5EF4-FFF2-40B4-BE49-F238E27FC236}">
                <a16:creationId xmlns:a16="http://schemas.microsoft.com/office/drawing/2014/main" id="{171CD60D-A548-247B-DC3E-B73C60023A20}"/>
              </a:ext>
            </a:extLst>
          </p:cNvPr>
          <p:cNvPicPr>
            <a:picLocks noChangeAspect="1"/>
          </p:cNvPicPr>
          <p:nvPr/>
        </p:nvPicPr>
        <p:blipFill>
          <a:blip r:embed="rId2"/>
          <a:stretch>
            <a:fillRect/>
          </a:stretch>
        </p:blipFill>
        <p:spPr>
          <a:xfrm>
            <a:off x="10067655" y="173869"/>
            <a:ext cx="1947643" cy="867070"/>
          </a:xfrm>
          <a:prstGeom prst="rect">
            <a:avLst/>
          </a:prstGeom>
        </p:spPr>
      </p:pic>
      <p:pic>
        <p:nvPicPr>
          <p:cNvPr id="7" name="Picture 6" descr="A logo for a company&#10;&#10;AI-generated content may be incorrect.">
            <a:extLst>
              <a:ext uri="{FF2B5EF4-FFF2-40B4-BE49-F238E27FC236}">
                <a16:creationId xmlns:a16="http://schemas.microsoft.com/office/drawing/2014/main" id="{C4267874-2F25-8E17-31DE-C6365322FE8F}"/>
              </a:ext>
            </a:extLst>
          </p:cNvPr>
          <p:cNvPicPr>
            <a:picLocks noChangeAspect="1"/>
          </p:cNvPicPr>
          <p:nvPr/>
        </p:nvPicPr>
        <p:blipFill>
          <a:blip r:embed="rId3"/>
          <a:stretch>
            <a:fillRect/>
          </a:stretch>
        </p:blipFill>
        <p:spPr>
          <a:xfrm>
            <a:off x="9976331" y="5180391"/>
            <a:ext cx="2120548" cy="1555735"/>
          </a:xfrm>
          <a:prstGeom prst="rect">
            <a:avLst/>
          </a:prstGeom>
        </p:spPr>
      </p:pic>
      <p:sp>
        <p:nvSpPr>
          <p:cNvPr id="4" name="TextBox 3">
            <a:extLst>
              <a:ext uri="{FF2B5EF4-FFF2-40B4-BE49-F238E27FC236}">
                <a16:creationId xmlns:a16="http://schemas.microsoft.com/office/drawing/2014/main" id="{F1454B14-1FD8-1BCC-2601-6815BE6EF245}"/>
              </a:ext>
            </a:extLst>
          </p:cNvPr>
          <p:cNvSpPr txBox="1"/>
          <p:nvPr/>
        </p:nvSpPr>
        <p:spPr>
          <a:xfrm>
            <a:off x="957265" y="258933"/>
            <a:ext cx="889267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a:solidFill>
                  <a:srgbClr val="7030A0"/>
                </a:solidFill>
              </a:rPr>
              <a:t>Thursday 19th August 2026</a:t>
            </a:r>
          </a:p>
        </p:txBody>
      </p:sp>
      <p:sp>
        <p:nvSpPr>
          <p:cNvPr id="6" name="TextBox 5">
            <a:extLst>
              <a:ext uri="{FF2B5EF4-FFF2-40B4-BE49-F238E27FC236}">
                <a16:creationId xmlns:a16="http://schemas.microsoft.com/office/drawing/2014/main" id="{52664946-ACA7-915A-08C7-433BC8864BBB}"/>
              </a:ext>
            </a:extLst>
          </p:cNvPr>
          <p:cNvSpPr txBox="1"/>
          <p:nvPr/>
        </p:nvSpPr>
        <p:spPr>
          <a:xfrm>
            <a:off x="3137140" y="1266265"/>
            <a:ext cx="49242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a:t>We will see success together!</a:t>
            </a:r>
            <a:endParaRPr lang="en-US" sz="2800"/>
          </a:p>
        </p:txBody>
      </p:sp>
      <p:pic>
        <p:nvPicPr>
          <p:cNvPr id="8" name="Picture 7" descr="A group of people holding papers&#10;&#10;AI-generated content may be incorrect.">
            <a:extLst>
              <a:ext uri="{FF2B5EF4-FFF2-40B4-BE49-F238E27FC236}">
                <a16:creationId xmlns:a16="http://schemas.microsoft.com/office/drawing/2014/main" id="{65DBCA17-80BC-2485-D4D2-483390A9D279}"/>
              </a:ext>
            </a:extLst>
          </p:cNvPr>
          <p:cNvPicPr>
            <a:picLocks noChangeAspect="1"/>
          </p:cNvPicPr>
          <p:nvPr/>
        </p:nvPicPr>
        <p:blipFill>
          <a:blip r:embed="rId4"/>
          <a:stretch>
            <a:fillRect/>
          </a:stretch>
        </p:blipFill>
        <p:spPr>
          <a:xfrm>
            <a:off x="3306295" y="1834812"/>
            <a:ext cx="3118421" cy="3284199"/>
          </a:xfrm>
          <a:prstGeom prst="rect">
            <a:avLst/>
          </a:prstGeom>
        </p:spPr>
      </p:pic>
      <p:pic>
        <p:nvPicPr>
          <p:cNvPr id="9" name="Picture 8" descr="A person holding a piece of paper&#10;&#10;AI-generated content may be incorrect.">
            <a:extLst>
              <a:ext uri="{FF2B5EF4-FFF2-40B4-BE49-F238E27FC236}">
                <a16:creationId xmlns:a16="http://schemas.microsoft.com/office/drawing/2014/main" id="{BFCD8160-215E-096C-FB67-92E6A4279D83}"/>
              </a:ext>
            </a:extLst>
          </p:cNvPr>
          <p:cNvPicPr>
            <a:picLocks noChangeAspect="1"/>
          </p:cNvPicPr>
          <p:nvPr/>
        </p:nvPicPr>
        <p:blipFill>
          <a:blip r:embed="rId5"/>
          <a:stretch>
            <a:fillRect/>
          </a:stretch>
        </p:blipFill>
        <p:spPr>
          <a:xfrm>
            <a:off x="9613512" y="3412267"/>
            <a:ext cx="2482763" cy="3442701"/>
          </a:xfrm>
          <a:prstGeom prst="rect">
            <a:avLst/>
          </a:prstGeom>
        </p:spPr>
      </p:pic>
      <p:pic>
        <p:nvPicPr>
          <p:cNvPr id="10" name="Picture 9" descr="A group of people posing for a photo&#10;&#10;AI-generated content may be incorrect.">
            <a:extLst>
              <a:ext uri="{FF2B5EF4-FFF2-40B4-BE49-F238E27FC236}">
                <a16:creationId xmlns:a16="http://schemas.microsoft.com/office/drawing/2014/main" id="{C4326BE5-CD0B-9579-F66A-737BFB63436F}"/>
              </a:ext>
            </a:extLst>
          </p:cNvPr>
          <p:cNvPicPr>
            <a:picLocks noChangeAspect="1"/>
          </p:cNvPicPr>
          <p:nvPr/>
        </p:nvPicPr>
        <p:blipFill>
          <a:blip r:embed="rId6"/>
          <a:stretch>
            <a:fillRect/>
          </a:stretch>
        </p:blipFill>
        <p:spPr>
          <a:xfrm>
            <a:off x="6604477" y="1840050"/>
            <a:ext cx="2895905" cy="3339521"/>
          </a:xfrm>
          <a:prstGeom prst="rect">
            <a:avLst/>
          </a:prstGeom>
        </p:spPr>
      </p:pic>
      <p:pic>
        <p:nvPicPr>
          <p:cNvPr id="11" name="Picture 10" descr="A person holding a piece of paper and smiling&#10;&#10;AI-generated content may be incorrect.">
            <a:extLst>
              <a:ext uri="{FF2B5EF4-FFF2-40B4-BE49-F238E27FC236}">
                <a16:creationId xmlns:a16="http://schemas.microsoft.com/office/drawing/2014/main" id="{D94D12DF-C74E-F1D6-2504-6AC72FA2267A}"/>
              </a:ext>
            </a:extLst>
          </p:cNvPr>
          <p:cNvPicPr>
            <a:picLocks noChangeAspect="1"/>
          </p:cNvPicPr>
          <p:nvPr/>
        </p:nvPicPr>
        <p:blipFill>
          <a:blip r:embed="rId7"/>
          <a:stretch>
            <a:fillRect/>
          </a:stretch>
        </p:blipFill>
        <p:spPr>
          <a:xfrm>
            <a:off x="9972054" y="1035987"/>
            <a:ext cx="1784211" cy="2242583"/>
          </a:xfrm>
          <a:prstGeom prst="rect">
            <a:avLst/>
          </a:prstGeom>
        </p:spPr>
      </p:pic>
      <p:pic>
        <p:nvPicPr>
          <p:cNvPr id="12" name="Picture 11" descr="A person and person standing in front of balloons&#10;&#10;AI-generated content may be incorrect.">
            <a:extLst>
              <a:ext uri="{FF2B5EF4-FFF2-40B4-BE49-F238E27FC236}">
                <a16:creationId xmlns:a16="http://schemas.microsoft.com/office/drawing/2014/main" id="{58EF314F-9661-1722-F0B2-04EE23D1B04E}"/>
              </a:ext>
            </a:extLst>
          </p:cNvPr>
          <p:cNvPicPr>
            <a:picLocks noChangeAspect="1"/>
          </p:cNvPicPr>
          <p:nvPr/>
        </p:nvPicPr>
        <p:blipFill>
          <a:blip r:embed="rId8"/>
          <a:stretch>
            <a:fillRect/>
          </a:stretch>
        </p:blipFill>
        <p:spPr>
          <a:xfrm>
            <a:off x="57801" y="1784921"/>
            <a:ext cx="3079357" cy="3330966"/>
          </a:xfrm>
          <a:prstGeom prst="rect">
            <a:avLst/>
          </a:prstGeom>
        </p:spPr>
      </p:pic>
    </p:spTree>
    <p:extLst>
      <p:ext uri="{BB962C8B-B14F-4D97-AF65-F5344CB8AC3E}">
        <p14:creationId xmlns:p14="http://schemas.microsoft.com/office/powerpoint/2010/main" val="4152626246"/>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8CC45B0B59514CA1980BF4ADC87A59" ma:contentTypeVersion="17" ma:contentTypeDescription="Create a new document." ma:contentTypeScope="" ma:versionID="c80b070de9bc572cc550cbedb2030dec">
  <xsd:schema xmlns:xsd="http://www.w3.org/2001/XMLSchema" xmlns:xs="http://www.w3.org/2001/XMLSchema" xmlns:p="http://schemas.microsoft.com/office/2006/metadata/properties" xmlns:ns2="0c079a4f-5def-448d-84e1-107fa6a1da11" xmlns:ns3="3daed51f-786e-4439-8c8a-8dd4a42af93f" targetNamespace="http://schemas.microsoft.com/office/2006/metadata/properties" ma:root="true" ma:fieldsID="870b6094d0d17fb61cf35764e8becca2" ns2:_="" ns3:_="">
    <xsd:import namespace="0c079a4f-5def-448d-84e1-107fa6a1da11"/>
    <xsd:import namespace="3daed51f-786e-4439-8c8a-8dd4a42af93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079a4f-5def-448d-84e1-107fa6a1da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2271265-baed-46f4-a92d-6ecabcdb7b55"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daed51f-786e-4439-8c8a-8dd4a42af93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ca338857-365c-4c9b-9382-722a5e7aaceb}" ma:internalName="TaxCatchAll" ma:showField="CatchAllData" ma:web="3daed51f-786e-4439-8c8a-8dd4a42af9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079a4f-5def-448d-84e1-107fa6a1da11">
      <Terms xmlns="http://schemas.microsoft.com/office/infopath/2007/PartnerControls"/>
    </lcf76f155ced4ddcb4097134ff3c332f>
    <TaxCatchAll xmlns="3daed51f-786e-4439-8c8a-8dd4a42af93f" xsi:nil="true"/>
  </documentManagement>
</p:properties>
</file>

<file path=customXml/itemProps1.xml><?xml version="1.0" encoding="utf-8"?>
<ds:datastoreItem xmlns:ds="http://schemas.openxmlformats.org/officeDocument/2006/customXml" ds:itemID="{B886690D-D756-4FAA-88DD-CB0577066AE8}">
  <ds:schemaRefs>
    <ds:schemaRef ds:uri="0c079a4f-5def-448d-84e1-107fa6a1da11"/>
    <ds:schemaRef ds:uri="3daed51f-786e-4439-8c8a-8dd4a42af9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394F7C7-4E01-4DF7-9556-B70FA821E33C}">
  <ds:schemaRefs>
    <ds:schemaRef ds:uri="http://schemas.microsoft.com/sharepoint/v3/contenttype/forms"/>
  </ds:schemaRefs>
</ds:datastoreItem>
</file>

<file path=customXml/itemProps3.xml><?xml version="1.0" encoding="utf-8"?>
<ds:datastoreItem xmlns:ds="http://schemas.openxmlformats.org/officeDocument/2006/customXml" ds:itemID="{9AFFE60A-FC83-429C-ACE5-01E0FC3DF45A}">
  <ds:schemaRefs>
    <ds:schemaRef ds:uri="0c079a4f-5def-448d-84e1-107fa6a1da11"/>
    <ds:schemaRef ds:uri="26a250c2-6e04-4f8f-bee3-d309a0509eb2"/>
    <ds:schemaRef ds:uri="3daed51f-786e-4439-8c8a-8dd4a42af93f"/>
    <ds:schemaRef ds:uri="5c8ff2fb-31e1-4e6e-922e-e2012ae0eb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2063</Words>
  <Application>Microsoft Office PowerPoint</Application>
  <PresentationFormat>Widescreen</PresentationFormat>
  <Paragraphs>307</Paragraphs>
  <Slides>33</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33</vt:i4>
      </vt:variant>
    </vt:vector>
  </HeadingPairs>
  <TitlesOfParts>
    <vt:vector size="47" baseType="lpstr">
      <vt:lpstr>Arial</vt:lpstr>
      <vt:lpstr>Arial</vt:lpstr>
      <vt:lpstr>Calibri</vt:lpstr>
      <vt:lpstr>Calibri Light</vt:lpstr>
      <vt:lpstr>Mangal</vt:lpstr>
      <vt:lpstr>Open Sans</vt:lpstr>
      <vt:lpstr>Segoe UI</vt:lpstr>
      <vt:lpstr>Tahoma</vt:lpstr>
      <vt:lpstr>Times New Roman</vt:lpstr>
      <vt:lpstr>Trebuchet MS</vt:lpstr>
      <vt:lpstr>Wingdings</vt:lpstr>
      <vt:lpstr>Wingdings 3</vt:lpstr>
      <vt:lpstr>Wingdings,Sans-Serif</vt:lpstr>
      <vt:lpstr>Facet</vt:lpstr>
      <vt:lpstr>Year 11  Key to Success evening</vt:lpstr>
      <vt:lpstr>Outstanding academic achievement</vt:lpstr>
      <vt:lpstr>Timeline</vt:lpstr>
      <vt:lpstr>PowerPoint Presentation</vt:lpstr>
      <vt:lpstr>Core Subject Information</vt:lpstr>
      <vt:lpstr>Core Subject Information - Maths</vt:lpstr>
      <vt:lpstr>Core Subject Information - Maths</vt:lpstr>
      <vt:lpstr>Core Subject Information - Maths</vt:lpstr>
      <vt:lpstr>Core Subject Information – Maths Homework</vt:lpstr>
      <vt:lpstr>PowerPoint Presentation</vt:lpstr>
      <vt:lpstr>PowerPoint Presentation</vt:lpstr>
      <vt:lpstr>PowerPoint Presentation</vt:lpstr>
      <vt:lpstr>Core Subject Information – English  </vt:lpstr>
      <vt:lpstr>Tuesday Test Day= pink homework books</vt:lpstr>
      <vt:lpstr>PowerPoint Presentation</vt:lpstr>
      <vt:lpstr>PowerPoint Presentation</vt:lpstr>
      <vt:lpstr>Coming to this theatre... 2nd November (during the school day) </vt:lpstr>
      <vt:lpstr>PowerPoint Presentation</vt:lpstr>
      <vt:lpstr>PowerPoint Presentation</vt:lpstr>
      <vt:lpstr>   Science Homework Platform: Tassomai 45 minutes per week</vt:lpstr>
      <vt:lpstr>PowerPoint Presentation</vt:lpstr>
      <vt:lpstr> </vt:lpstr>
      <vt:lpstr>PowerPoint Presentation</vt:lpstr>
      <vt:lpstr>PowerPoint Presentation</vt:lpstr>
      <vt:lpstr>PowerPoint Presentation</vt:lpstr>
      <vt:lpstr>PowerPoint Presentation</vt:lpstr>
      <vt:lpstr>PowerPoint Presentation</vt:lpstr>
      <vt:lpstr>Exam Stress Management</vt:lpstr>
      <vt:lpstr>PowerPoint Presentation</vt:lpstr>
      <vt:lpstr>What are we doing in school?</vt:lpstr>
      <vt:lpstr>What did last year's Yr11 say?</vt:lpstr>
      <vt:lpstr>Students, when you need support …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11  Parent Information Evening</dc:title>
  <dc:creator>Sarah Parry</dc:creator>
  <cp:lastModifiedBy>Lisa Scotford (DEA Staff)</cp:lastModifiedBy>
  <cp:revision>42</cp:revision>
  <dcterms:created xsi:type="dcterms:W3CDTF">2023-09-21T11:04:00Z</dcterms:created>
  <dcterms:modified xsi:type="dcterms:W3CDTF">2026-09-25T07:38:55Z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0x010100EA8CC45B0B59514CA1980BF4ADC87A59</vt:lpwstr>
  </property>
  <property fmtid="{D5CDD505-2E9C-101B-9397-08002B2CF9AE}" pid="3" name="MediaServiceImageTags">
    <vt:lpwstr/>
  </property>
</Properties>
</file>