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wdp" ContentType="image/vnd.ms-photo"/>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41"/>
  </p:notesMasterIdLst>
  <p:sldIdLst>
    <p:sldId id="256" r:id="rId5"/>
    <p:sldId id="267" r:id="rId6"/>
    <p:sldId id="257" r:id="rId7"/>
    <p:sldId id="258" r:id="rId8"/>
    <p:sldId id="259" r:id="rId9"/>
    <p:sldId id="260" r:id="rId10"/>
    <p:sldId id="261" r:id="rId11"/>
    <p:sldId id="269" r:id="rId12"/>
    <p:sldId id="270" r:id="rId13"/>
    <p:sldId id="271" r:id="rId14"/>
    <p:sldId id="272" r:id="rId15"/>
    <p:sldId id="262" r:id="rId16"/>
    <p:sldId id="273" r:id="rId17"/>
    <p:sldId id="275" r:id="rId18"/>
    <p:sldId id="276" r:id="rId19"/>
    <p:sldId id="279" r:id="rId20"/>
    <p:sldId id="278" r:id="rId21"/>
    <p:sldId id="281" r:id="rId22"/>
    <p:sldId id="284" r:id="rId23"/>
    <p:sldId id="292" r:id="rId24"/>
    <p:sldId id="282" r:id="rId25"/>
    <p:sldId id="293" r:id="rId26"/>
    <p:sldId id="297" r:id="rId27"/>
    <p:sldId id="291" r:id="rId28"/>
    <p:sldId id="296" r:id="rId29"/>
    <p:sldId id="285" r:id="rId30"/>
    <p:sldId id="283" r:id="rId31"/>
    <p:sldId id="286" r:id="rId32"/>
    <p:sldId id="288" r:id="rId33"/>
    <p:sldId id="290" r:id="rId34"/>
    <p:sldId id="289" r:id="rId35"/>
    <p:sldId id="287" r:id="rId36"/>
    <p:sldId id="266" r:id="rId37"/>
    <p:sldId id="268" r:id="rId38"/>
    <p:sldId id="298" r:id="rId39"/>
    <p:sldId id="299" r:id="rId4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50"/>
    <p:restoredTop sz="94727"/>
  </p:normalViewPr>
  <p:slideViewPr>
    <p:cSldViewPr>
      <p:cViewPr varScale="1">
        <p:scale>
          <a:sx n="107" d="100"/>
          <a:sy n="107" d="100"/>
        </p:scale>
        <p:origin x="1734"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20" Type="http://schemas.openxmlformats.org/officeDocument/2006/relationships/slide" Target="slides/slide16.xml"/><Relationship Id="rId4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7FC76A5-6493-4B9A-A297-DC335DD3C4B3}" type="datetimeFigureOut">
              <a:rPr lang="en-GB" smtClean="0"/>
              <a:t>05/02/2025</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1E34290-C4F6-4EF2-BFCA-0285FF777D40}" type="slidenum">
              <a:rPr lang="en-GB" smtClean="0"/>
              <a:t>‹#›</a:t>
            </a:fld>
            <a:endParaRPr lang="en-GB"/>
          </a:p>
        </p:txBody>
      </p:sp>
    </p:spTree>
    <p:extLst>
      <p:ext uri="{BB962C8B-B14F-4D97-AF65-F5344CB8AC3E}">
        <p14:creationId xmlns:p14="http://schemas.microsoft.com/office/powerpoint/2010/main" val="30629069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baseline="0" dirty="0"/>
          </a:p>
        </p:txBody>
      </p:sp>
      <p:sp>
        <p:nvSpPr>
          <p:cNvPr id="4" name="Slide Number Placeholder 3"/>
          <p:cNvSpPr>
            <a:spLocks noGrp="1"/>
          </p:cNvSpPr>
          <p:nvPr>
            <p:ph type="sldNum" sz="quarter" idx="10"/>
          </p:nvPr>
        </p:nvSpPr>
        <p:spPr/>
        <p:txBody>
          <a:bodyPr/>
          <a:lstStyle/>
          <a:p>
            <a:fld id="{8D00C8CB-797C-014B-BE42-49BB499BF1B1}" type="slidenum">
              <a:rPr lang="en-US" smtClean="0"/>
              <a:t>10</a:t>
            </a:fld>
            <a:endParaRPr lang="en-US"/>
          </a:p>
        </p:txBody>
      </p:sp>
    </p:spTree>
    <p:extLst>
      <p:ext uri="{BB962C8B-B14F-4D97-AF65-F5344CB8AC3E}">
        <p14:creationId xmlns:p14="http://schemas.microsoft.com/office/powerpoint/2010/main" val="21210856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GB" dirty="0"/>
          </a:p>
        </p:txBody>
      </p:sp>
      <p:sp>
        <p:nvSpPr>
          <p:cNvPr id="4" name="Slide Number Placeholder 3"/>
          <p:cNvSpPr>
            <a:spLocks noGrp="1"/>
          </p:cNvSpPr>
          <p:nvPr>
            <p:ph type="sldNum" sz="quarter" idx="10"/>
          </p:nvPr>
        </p:nvSpPr>
        <p:spPr/>
        <p:txBody>
          <a:bodyPr/>
          <a:lstStyle/>
          <a:p>
            <a:fld id="{986B4D34-843F-4608-9EE0-3716564FE301}" type="slidenum">
              <a:rPr lang="en-GB" smtClean="0"/>
              <a:t>11</a:t>
            </a:fld>
            <a:endParaRPr lang="en-GB"/>
          </a:p>
        </p:txBody>
      </p:sp>
    </p:spTree>
    <p:extLst>
      <p:ext uri="{BB962C8B-B14F-4D97-AF65-F5344CB8AC3E}">
        <p14:creationId xmlns:p14="http://schemas.microsoft.com/office/powerpoint/2010/main" val="34522014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https://www.youtube.com/watch?v=ADLO-Hm_nCQ </a:t>
            </a:r>
          </a:p>
        </p:txBody>
      </p:sp>
      <p:sp>
        <p:nvSpPr>
          <p:cNvPr id="4" name="Slide Number Placeholder 3"/>
          <p:cNvSpPr>
            <a:spLocks noGrp="1"/>
          </p:cNvSpPr>
          <p:nvPr>
            <p:ph type="sldNum" sz="quarter" idx="10"/>
          </p:nvPr>
        </p:nvSpPr>
        <p:spPr/>
        <p:txBody>
          <a:bodyPr/>
          <a:lstStyle/>
          <a:p>
            <a:fld id="{B8DBD273-ABB1-47D3-B2D5-12BBAF310F24}" type="slidenum">
              <a:rPr lang="en-GB" smtClean="0"/>
              <a:t>13</a:t>
            </a:fld>
            <a:endParaRPr lang="en-GB"/>
          </a:p>
        </p:txBody>
      </p:sp>
    </p:spTree>
    <p:extLst>
      <p:ext uri="{BB962C8B-B14F-4D97-AF65-F5344CB8AC3E}">
        <p14:creationId xmlns:p14="http://schemas.microsoft.com/office/powerpoint/2010/main" val="34185785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BD4AFCBC-B644-4B25-B7E5-09FD3A88704C}" type="datetimeFigureOut">
              <a:rPr lang="en-GB" smtClean="0"/>
              <a:t>05/02/2025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C38060E-6B6B-46B3-A0F1-5F0FDDD6F1C7}" type="slidenum">
              <a:rPr lang="en-GB" smtClean="0"/>
              <a:t>‹#›</a:t>
            </a:fld>
            <a:endParaRPr lang="en-GB"/>
          </a:p>
        </p:txBody>
      </p:sp>
    </p:spTree>
    <p:extLst>
      <p:ext uri="{BB962C8B-B14F-4D97-AF65-F5344CB8AC3E}">
        <p14:creationId xmlns:p14="http://schemas.microsoft.com/office/powerpoint/2010/main" val="17944912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D4AFCBC-B644-4B25-B7E5-09FD3A88704C}" type="datetimeFigureOut">
              <a:rPr lang="en-GB" smtClean="0"/>
              <a:t>05/02/2025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C38060E-6B6B-46B3-A0F1-5F0FDDD6F1C7}" type="slidenum">
              <a:rPr lang="en-GB" smtClean="0"/>
              <a:t>‹#›</a:t>
            </a:fld>
            <a:endParaRPr lang="en-GB"/>
          </a:p>
        </p:txBody>
      </p:sp>
    </p:spTree>
    <p:extLst>
      <p:ext uri="{BB962C8B-B14F-4D97-AF65-F5344CB8AC3E}">
        <p14:creationId xmlns:p14="http://schemas.microsoft.com/office/powerpoint/2010/main" val="12851788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D4AFCBC-B644-4B25-B7E5-09FD3A88704C}" type="datetimeFigureOut">
              <a:rPr lang="en-GB" smtClean="0"/>
              <a:t>05/02/2025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C38060E-6B6B-46B3-A0F1-5F0FDDD6F1C7}" type="slidenum">
              <a:rPr lang="en-GB" smtClean="0"/>
              <a:t>‹#›</a:t>
            </a:fld>
            <a:endParaRPr lang="en-GB"/>
          </a:p>
        </p:txBody>
      </p:sp>
    </p:spTree>
    <p:extLst>
      <p:ext uri="{BB962C8B-B14F-4D97-AF65-F5344CB8AC3E}">
        <p14:creationId xmlns:p14="http://schemas.microsoft.com/office/powerpoint/2010/main" val="13746644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D4AFCBC-B644-4B25-B7E5-09FD3A88704C}" type="datetimeFigureOut">
              <a:rPr lang="en-GB" smtClean="0"/>
              <a:t>05/02/2025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C38060E-6B6B-46B3-A0F1-5F0FDDD6F1C7}" type="slidenum">
              <a:rPr lang="en-GB" smtClean="0"/>
              <a:t>‹#›</a:t>
            </a:fld>
            <a:endParaRPr lang="en-GB"/>
          </a:p>
        </p:txBody>
      </p:sp>
    </p:spTree>
    <p:extLst>
      <p:ext uri="{BB962C8B-B14F-4D97-AF65-F5344CB8AC3E}">
        <p14:creationId xmlns:p14="http://schemas.microsoft.com/office/powerpoint/2010/main" val="7159276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D4AFCBC-B644-4B25-B7E5-09FD3A88704C}" type="datetimeFigureOut">
              <a:rPr lang="en-GB" smtClean="0"/>
              <a:t>05/02/2025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C38060E-6B6B-46B3-A0F1-5F0FDDD6F1C7}" type="slidenum">
              <a:rPr lang="en-GB" smtClean="0"/>
              <a:t>‹#›</a:t>
            </a:fld>
            <a:endParaRPr lang="en-GB"/>
          </a:p>
        </p:txBody>
      </p:sp>
    </p:spTree>
    <p:extLst>
      <p:ext uri="{BB962C8B-B14F-4D97-AF65-F5344CB8AC3E}">
        <p14:creationId xmlns:p14="http://schemas.microsoft.com/office/powerpoint/2010/main" val="1997643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BD4AFCBC-B644-4B25-B7E5-09FD3A88704C}" type="datetimeFigureOut">
              <a:rPr lang="en-GB" smtClean="0"/>
              <a:t>05/02/2025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C38060E-6B6B-46B3-A0F1-5F0FDDD6F1C7}" type="slidenum">
              <a:rPr lang="en-GB" smtClean="0"/>
              <a:t>‹#›</a:t>
            </a:fld>
            <a:endParaRPr lang="en-GB"/>
          </a:p>
        </p:txBody>
      </p:sp>
    </p:spTree>
    <p:extLst>
      <p:ext uri="{BB962C8B-B14F-4D97-AF65-F5344CB8AC3E}">
        <p14:creationId xmlns:p14="http://schemas.microsoft.com/office/powerpoint/2010/main" val="33134949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BD4AFCBC-B644-4B25-B7E5-09FD3A88704C}" type="datetimeFigureOut">
              <a:rPr lang="en-GB" smtClean="0"/>
              <a:t>05/02/2025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C38060E-6B6B-46B3-A0F1-5F0FDDD6F1C7}" type="slidenum">
              <a:rPr lang="en-GB" smtClean="0"/>
              <a:t>‹#›</a:t>
            </a:fld>
            <a:endParaRPr lang="en-GB"/>
          </a:p>
        </p:txBody>
      </p:sp>
    </p:spTree>
    <p:extLst>
      <p:ext uri="{BB962C8B-B14F-4D97-AF65-F5344CB8AC3E}">
        <p14:creationId xmlns:p14="http://schemas.microsoft.com/office/powerpoint/2010/main" val="36636014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BD4AFCBC-B644-4B25-B7E5-09FD3A88704C}" type="datetimeFigureOut">
              <a:rPr lang="en-GB" smtClean="0"/>
              <a:t>05/02/2025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C38060E-6B6B-46B3-A0F1-5F0FDDD6F1C7}" type="slidenum">
              <a:rPr lang="en-GB" smtClean="0"/>
              <a:t>‹#›</a:t>
            </a:fld>
            <a:endParaRPr lang="en-GB"/>
          </a:p>
        </p:txBody>
      </p:sp>
    </p:spTree>
    <p:extLst>
      <p:ext uri="{BB962C8B-B14F-4D97-AF65-F5344CB8AC3E}">
        <p14:creationId xmlns:p14="http://schemas.microsoft.com/office/powerpoint/2010/main" val="4826715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D4AFCBC-B644-4B25-B7E5-09FD3A88704C}" type="datetimeFigureOut">
              <a:rPr lang="en-GB" smtClean="0"/>
              <a:t>05/02/2025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C38060E-6B6B-46B3-A0F1-5F0FDDD6F1C7}" type="slidenum">
              <a:rPr lang="en-GB" smtClean="0"/>
              <a:t>‹#›</a:t>
            </a:fld>
            <a:endParaRPr lang="en-GB"/>
          </a:p>
        </p:txBody>
      </p:sp>
    </p:spTree>
    <p:extLst>
      <p:ext uri="{BB962C8B-B14F-4D97-AF65-F5344CB8AC3E}">
        <p14:creationId xmlns:p14="http://schemas.microsoft.com/office/powerpoint/2010/main" val="23171837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D4AFCBC-B644-4B25-B7E5-09FD3A88704C}" type="datetimeFigureOut">
              <a:rPr lang="en-GB" smtClean="0"/>
              <a:t>05/02/2025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C38060E-6B6B-46B3-A0F1-5F0FDDD6F1C7}" type="slidenum">
              <a:rPr lang="en-GB" smtClean="0"/>
              <a:t>‹#›</a:t>
            </a:fld>
            <a:endParaRPr lang="en-GB"/>
          </a:p>
        </p:txBody>
      </p:sp>
    </p:spTree>
    <p:extLst>
      <p:ext uri="{BB962C8B-B14F-4D97-AF65-F5344CB8AC3E}">
        <p14:creationId xmlns:p14="http://schemas.microsoft.com/office/powerpoint/2010/main" val="24253775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D4AFCBC-B644-4B25-B7E5-09FD3A88704C}" type="datetimeFigureOut">
              <a:rPr lang="en-GB" smtClean="0"/>
              <a:t>05/02/2025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C38060E-6B6B-46B3-A0F1-5F0FDDD6F1C7}" type="slidenum">
              <a:rPr lang="en-GB" smtClean="0"/>
              <a:t>‹#›</a:t>
            </a:fld>
            <a:endParaRPr lang="en-GB"/>
          </a:p>
        </p:txBody>
      </p:sp>
    </p:spTree>
    <p:extLst>
      <p:ext uri="{BB962C8B-B14F-4D97-AF65-F5344CB8AC3E}">
        <p14:creationId xmlns:p14="http://schemas.microsoft.com/office/powerpoint/2010/main" val="4339589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7000" b="-7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D4AFCBC-B644-4B25-B7E5-09FD3A88704C}" type="datetimeFigureOut">
              <a:rPr lang="en-GB" smtClean="0"/>
              <a:t>05/02/2025</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38060E-6B6B-46B3-A0F1-5F0FDDD6F1C7}" type="slidenum">
              <a:rPr lang="en-GB" smtClean="0"/>
              <a:t>‹#›</a:t>
            </a:fld>
            <a:endParaRPr lang="en-GB"/>
          </a:p>
        </p:txBody>
      </p:sp>
    </p:spTree>
    <p:extLst>
      <p:ext uri="{BB962C8B-B14F-4D97-AF65-F5344CB8AC3E}">
        <p14:creationId xmlns:p14="http://schemas.microsoft.com/office/powerpoint/2010/main" val="11838617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hyperlink" Target="https://www.youtube.com/watch?v=ADLO-Hm_nCQ" TargetMode="External"/><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20.jpeg"/><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youtu.be/c5c9-1zxPeA?si=ebZifxJs2ZrZGS2a" TargetMode="External"/><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jpeg"/><Relationship Id="rId1" Type="http://schemas.openxmlformats.org/officeDocument/2006/relationships/slideLayout" Target="../slideLayouts/slideLayout2.xml"/><Relationship Id="rId4" Type="http://schemas.openxmlformats.org/officeDocument/2006/relationships/hyperlink" Target="https://youtu.be/iV_nZJMLhmo?si=Xbq5PYHPbyHVLFYY"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2.xml"/><Relationship Id="rId5" Type="http://schemas.openxmlformats.org/officeDocument/2006/relationships/image" Target="../media/image42.png"/><Relationship Id="rId4" Type="http://schemas.openxmlformats.org/officeDocument/2006/relationships/image" Target="../media/image41.png"/></Relationships>
</file>

<file path=ppt/slides/_rels/slide27.xml.rels><?xml version="1.0" encoding="UTF-8" standalone="yes"?>
<Relationships xmlns="http://schemas.openxmlformats.org/package/2006/relationships"><Relationship Id="rId3" Type="http://schemas.openxmlformats.org/officeDocument/2006/relationships/image" Target="../media/image44.wmf"/><Relationship Id="rId7" Type="http://schemas.openxmlformats.org/officeDocument/2006/relationships/image" Target="../media/image33.png"/><Relationship Id="rId2" Type="http://schemas.openxmlformats.org/officeDocument/2006/relationships/image" Target="../media/image43.wmf"/><Relationship Id="rId1" Type="http://schemas.openxmlformats.org/officeDocument/2006/relationships/slideLayout" Target="../slideLayouts/slideLayout2.xml"/><Relationship Id="rId6" Type="http://schemas.openxmlformats.org/officeDocument/2006/relationships/hyperlink" Target="https://youtu.be/q_WEa9IobmI?si=zhYwsqGnVeaJOpKb" TargetMode="External"/><Relationship Id="rId5" Type="http://schemas.openxmlformats.org/officeDocument/2006/relationships/image" Target="../media/image46.wmf"/><Relationship Id="rId4" Type="http://schemas.openxmlformats.org/officeDocument/2006/relationships/image" Target="../media/image45.wmf"/></Relationships>
</file>

<file path=ppt/slides/_rels/slide2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2.xml"/><Relationship Id="rId4" Type="http://schemas.openxmlformats.org/officeDocument/2006/relationships/hyperlink" Target="https://youtu.be/5OIr4WHMA-M?si=oZjuq1p7VcOoFwMp"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file:///\\upload.wikimedia.org\wikipedia\commons\0\0d\Flag_of_Saudi_Arabia.svg" TargetMode="Externa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png"/><Relationship Id="rId1" Type="http://schemas.openxmlformats.org/officeDocument/2006/relationships/slideLayout" Target="../slideLayouts/slideLayout2.xml"/><Relationship Id="rId4" Type="http://schemas.openxmlformats.org/officeDocument/2006/relationships/image" Target="../media/image53.png"/></Relationships>
</file>

<file path=ppt/slides/_rels/slide32.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59.png"/><Relationship Id="rId7" Type="http://schemas.openxmlformats.org/officeDocument/2006/relationships/image" Target="../media/image63.png"/><Relationship Id="rId2" Type="http://schemas.openxmlformats.org/officeDocument/2006/relationships/image" Target="../media/image58.png"/><Relationship Id="rId1" Type="http://schemas.openxmlformats.org/officeDocument/2006/relationships/slideLayout" Target="../slideLayouts/slideLayout7.xml"/><Relationship Id="rId6" Type="http://schemas.openxmlformats.org/officeDocument/2006/relationships/image" Target="../media/image62.png"/><Relationship Id="rId5" Type="http://schemas.openxmlformats.org/officeDocument/2006/relationships/image" Target="../media/image61.png"/><Relationship Id="rId4" Type="http://schemas.openxmlformats.org/officeDocument/2006/relationships/image" Target="../media/image60.pn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file:///\\upload.wikimedia.org\wikipedia\commons\e\e5\Mosque.jpg" TargetMode="Externa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hyperlink" Target="https://youtu.be/Z1uYIpD_SyE?si=Q1-7TwzjPtFXAgL3" TargetMode="External"/><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3.png"/><Relationship Id="rId5" Type="http://schemas.microsoft.com/office/2007/relationships/hdphoto" Target="../media/hdphoto1.wdp"/><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2" Type="http://schemas.openxmlformats.org/officeDocument/2006/relationships/image" Target="../media/image14.tif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3109" y="2635265"/>
            <a:ext cx="8432121" cy="4027282"/>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22060" y="19929"/>
            <a:ext cx="3163170" cy="2519007"/>
          </a:xfrm>
          <a:prstGeom prst="rect">
            <a:avLst/>
          </a:prstGeom>
        </p:spPr>
      </p:pic>
      <p:sp>
        <p:nvSpPr>
          <p:cNvPr id="4" name="TextBox 3"/>
          <p:cNvSpPr txBox="1"/>
          <p:nvPr/>
        </p:nvSpPr>
        <p:spPr>
          <a:xfrm>
            <a:off x="253109" y="332656"/>
            <a:ext cx="4390899" cy="1754326"/>
          </a:xfrm>
          <a:prstGeom prst="rect">
            <a:avLst/>
          </a:prstGeom>
          <a:solidFill>
            <a:srgbClr val="7030A0"/>
          </a:solidFill>
        </p:spPr>
        <p:txBody>
          <a:bodyPr wrap="square" rtlCol="0">
            <a:spAutoFit/>
          </a:bodyPr>
          <a:lstStyle/>
          <a:p>
            <a:pPr algn="ctr"/>
            <a:r>
              <a:rPr lang="en-US" sz="5400" b="1" u="sng" dirty="0">
                <a:solidFill>
                  <a:schemeClr val="bg1"/>
                </a:solidFill>
              </a:rPr>
              <a:t>Sunni</a:t>
            </a:r>
            <a:r>
              <a:rPr lang="en-US" sz="5400" dirty="0">
                <a:solidFill>
                  <a:schemeClr val="bg1"/>
                </a:solidFill>
              </a:rPr>
              <a:t> = the 5 pillars</a:t>
            </a:r>
            <a:endParaRPr lang="en-GB" sz="5400" dirty="0">
              <a:solidFill>
                <a:schemeClr val="bg1"/>
              </a:solidFill>
            </a:endParaRPr>
          </a:p>
        </p:txBody>
      </p:sp>
    </p:spTree>
    <p:extLst>
      <p:ext uri="{BB962C8B-B14F-4D97-AF65-F5344CB8AC3E}">
        <p14:creationId xmlns:p14="http://schemas.microsoft.com/office/powerpoint/2010/main" val="24522091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3536426" y="1620276"/>
            <a:ext cx="5661514" cy="3629176"/>
          </a:xfrm>
          <a:prstGeom prst="rect">
            <a:avLst/>
          </a:prstGeom>
        </p:spPr>
      </p:pic>
      <p:pic>
        <p:nvPicPr>
          <p:cNvPr id="2" name="Picture 1"/>
          <p:cNvPicPr>
            <a:picLocks noChangeAspect="1"/>
          </p:cNvPicPr>
          <p:nvPr/>
        </p:nvPicPr>
        <p:blipFill rotWithShape="1">
          <a:blip r:embed="rId4"/>
          <a:srcRect r="27611"/>
          <a:stretch/>
        </p:blipFill>
        <p:spPr>
          <a:xfrm>
            <a:off x="242887" y="1204003"/>
            <a:ext cx="3575789" cy="4710116"/>
          </a:xfrm>
          <a:prstGeom prst="rect">
            <a:avLst/>
          </a:prstGeom>
        </p:spPr>
      </p:pic>
      <p:sp>
        <p:nvSpPr>
          <p:cNvPr id="8" name="Oval 7"/>
          <p:cNvSpPr/>
          <p:nvPr/>
        </p:nvSpPr>
        <p:spPr>
          <a:xfrm>
            <a:off x="4099388" y="3931793"/>
            <a:ext cx="1471773" cy="832207"/>
          </a:xfrm>
          <a:prstGeom prst="ellipse">
            <a:avLst/>
          </a:prstGeom>
          <a:noFill/>
          <a:ln w="57150">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9" name="Oval 8"/>
          <p:cNvSpPr/>
          <p:nvPr/>
        </p:nvSpPr>
        <p:spPr>
          <a:xfrm>
            <a:off x="5562650" y="4549524"/>
            <a:ext cx="1141716" cy="699928"/>
          </a:xfrm>
          <a:prstGeom prst="ellipse">
            <a:avLst/>
          </a:prstGeom>
          <a:noFill/>
          <a:ln w="57150">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0" name="Oval 9"/>
          <p:cNvSpPr/>
          <p:nvPr/>
        </p:nvSpPr>
        <p:spPr>
          <a:xfrm>
            <a:off x="1294895" y="985678"/>
            <a:ext cx="1471773" cy="832207"/>
          </a:xfrm>
          <a:prstGeom prst="ellipse">
            <a:avLst/>
          </a:prstGeom>
          <a:noFill/>
          <a:ln w="57150">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1" name="Oval 10"/>
          <p:cNvSpPr/>
          <p:nvPr/>
        </p:nvSpPr>
        <p:spPr>
          <a:xfrm>
            <a:off x="1171605" y="5513311"/>
            <a:ext cx="1540772" cy="487439"/>
          </a:xfrm>
          <a:prstGeom prst="ellipse">
            <a:avLst/>
          </a:prstGeom>
          <a:noFill/>
          <a:ln w="57150">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Tree>
    <p:extLst>
      <p:ext uri="{BB962C8B-B14F-4D97-AF65-F5344CB8AC3E}">
        <p14:creationId xmlns:p14="http://schemas.microsoft.com/office/powerpoint/2010/main" val="3633713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ular Callout 4"/>
          <p:cNvSpPr/>
          <p:nvPr/>
        </p:nvSpPr>
        <p:spPr>
          <a:xfrm>
            <a:off x="110729" y="2116216"/>
            <a:ext cx="3353277" cy="1518524"/>
          </a:xfrm>
          <a:prstGeom prst="wedgeRoundRectCallout">
            <a:avLst>
              <a:gd name="adj1" fmla="val -54344"/>
              <a:gd name="adj2" fmla="val 73835"/>
              <a:gd name="adj3" fmla="val 16667"/>
            </a:avLst>
          </a:prstGeom>
          <a:solidFill>
            <a:srgbClr val="FF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solidFill>
                <a:schemeClr val="bg1"/>
              </a:solidFill>
            </a:endParaRPr>
          </a:p>
        </p:txBody>
      </p:sp>
      <p:sp>
        <p:nvSpPr>
          <p:cNvPr id="2" name="Title 1"/>
          <p:cNvSpPr>
            <a:spLocks noGrp="1"/>
          </p:cNvSpPr>
          <p:nvPr>
            <p:ph type="title"/>
          </p:nvPr>
        </p:nvSpPr>
        <p:spPr>
          <a:xfrm>
            <a:off x="628650" y="1028224"/>
            <a:ext cx="7886700" cy="994172"/>
          </a:xfrm>
          <a:solidFill>
            <a:srgbClr val="7030A0"/>
          </a:solidFill>
          <a:ln w="57150">
            <a:solidFill>
              <a:srgbClr val="FF0066"/>
            </a:solidFill>
          </a:ln>
        </p:spPr>
        <p:txBody>
          <a:bodyPr>
            <a:normAutofit/>
          </a:bodyPr>
          <a:lstStyle/>
          <a:p>
            <a:pPr algn="ctr"/>
            <a:r>
              <a:rPr lang="en-US" sz="4500" u="sng" dirty="0" err="1">
                <a:solidFill>
                  <a:schemeClr val="bg1"/>
                </a:solidFill>
                <a:latin typeface="Trebuchet MS" panose="020B0603020202020204" pitchFamily="34" charset="0"/>
              </a:rPr>
              <a:t>Tawhid</a:t>
            </a:r>
            <a:r>
              <a:rPr lang="en-US" sz="4500" dirty="0">
                <a:solidFill>
                  <a:schemeClr val="bg1"/>
                </a:solidFill>
                <a:latin typeface="Trebuchet MS" panose="020B0603020202020204" pitchFamily="34" charset="0"/>
              </a:rPr>
              <a:t>: The oneness of God</a:t>
            </a:r>
            <a:endParaRPr lang="en-GB" sz="4500" dirty="0">
              <a:solidFill>
                <a:schemeClr val="bg1"/>
              </a:solidFill>
              <a:latin typeface="Trebuchet MS" panose="020B0603020202020204" pitchFamily="34" charset="0"/>
            </a:endParaRPr>
          </a:p>
        </p:txBody>
      </p:sp>
      <p:sp>
        <p:nvSpPr>
          <p:cNvPr id="3" name="Content Placeholder 2"/>
          <p:cNvSpPr>
            <a:spLocks noGrp="1"/>
          </p:cNvSpPr>
          <p:nvPr>
            <p:ph idx="1"/>
          </p:nvPr>
        </p:nvSpPr>
        <p:spPr>
          <a:xfrm>
            <a:off x="68581" y="2184796"/>
            <a:ext cx="3437573" cy="1304212"/>
          </a:xfrm>
        </p:spPr>
        <p:txBody>
          <a:bodyPr>
            <a:noAutofit/>
          </a:bodyPr>
          <a:lstStyle/>
          <a:p>
            <a:pPr marL="0" indent="0" algn="ctr">
              <a:buNone/>
            </a:pPr>
            <a:r>
              <a:rPr lang="en-US" b="1" dirty="0">
                <a:solidFill>
                  <a:schemeClr val="bg1"/>
                </a:solidFill>
              </a:rPr>
              <a:t>“And your Allah is One Allah. There is no god but He, Most Gracious, Most Merciful”</a:t>
            </a:r>
            <a:endParaRPr lang="en-US" dirty="0">
              <a:solidFill>
                <a:schemeClr val="bg1"/>
              </a:solidFill>
            </a:endParaRPr>
          </a:p>
          <a:p>
            <a:pPr marL="0" indent="0" algn="ctr">
              <a:buNone/>
            </a:pPr>
            <a:r>
              <a:rPr lang="en-US" i="1" dirty="0">
                <a:solidFill>
                  <a:schemeClr val="bg1"/>
                </a:solidFill>
              </a:rPr>
              <a:t>		Qur’an 2:163</a:t>
            </a:r>
            <a:endParaRPr lang="en-GB" i="1" dirty="0">
              <a:solidFill>
                <a:schemeClr val="bg1"/>
              </a:solidFill>
            </a:endParaRPr>
          </a:p>
        </p:txBody>
      </p:sp>
      <p:sp>
        <p:nvSpPr>
          <p:cNvPr id="6" name="Rectangle 5"/>
          <p:cNvSpPr/>
          <p:nvPr/>
        </p:nvSpPr>
        <p:spPr>
          <a:xfrm>
            <a:off x="3548301" y="2116216"/>
            <a:ext cx="5432106" cy="3693319"/>
          </a:xfrm>
          <a:prstGeom prst="rect">
            <a:avLst/>
          </a:prstGeom>
          <a:solidFill>
            <a:srgbClr val="FF99CC"/>
          </a:solidFill>
        </p:spPr>
        <p:txBody>
          <a:bodyPr wrap="square">
            <a:spAutoFit/>
          </a:bodyPr>
          <a:lstStyle/>
          <a:p>
            <a:r>
              <a:rPr lang="en-US" b="1" dirty="0">
                <a:solidFill>
                  <a:srgbClr val="231F20"/>
                </a:solidFill>
                <a:latin typeface="Trebuchet MS" panose="020B0603020202020204" pitchFamily="34" charset="0"/>
              </a:rPr>
              <a:t>Muslims believe that Allah</a:t>
            </a:r>
            <a:r>
              <a:rPr lang="en-US" dirty="0">
                <a:solidFill>
                  <a:srgbClr val="231F20"/>
                </a:solidFill>
                <a:latin typeface="Trebuchet MS" panose="020B0603020202020204" pitchFamily="34" charset="0"/>
              </a:rPr>
              <a:t>:</a:t>
            </a:r>
          </a:p>
          <a:p>
            <a:endParaRPr lang="en-US" sz="900" dirty="0">
              <a:solidFill>
                <a:srgbClr val="231F20"/>
              </a:solidFill>
              <a:latin typeface="Trebuchet MS" panose="020B0603020202020204" pitchFamily="34" charset="0"/>
            </a:endParaRPr>
          </a:p>
          <a:p>
            <a:pPr marL="214313" indent="-214313">
              <a:buFontTx/>
              <a:buChar char="-"/>
            </a:pPr>
            <a:r>
              <a:rPr lang="en-US" dirty="0">
                <a:solidFill>
                  <a:srgbClr val="231F20"/>
                </a:solidFill>
                <a:latin typeface="Trebuchet MS" panose="020B0603020202020204" pitchFamily="34" charset="0"/>
              </a:rPr>
              <a:t>is the one true God - all worship and praise is directed towards him</a:t>
            </a:r>
          </a:p>
          <a:p>
            <a:pPr marL="214313" indent="-214313">
              <a:buFontTx/>
              <a:buChar char="-"/>
            </a:pPr>
            <a:r>
              <a:rPr lang="en-US" dirty="0">
                <a:solidFill>
                  <a:srgbClr val="231F20"/>
                </a:solidFill>
                <a:latin typeface="Trebuchet MS" panose="020B0603020202020204" pitchFamily="34" charset="0"/>
              </a:rPr>
              <a:t>should be treated with respect as he is the supreme being</a:t>
            </a:r>
          </a:p>
          <a:p>
            <a:pPr marL="214313" indent="-214313">
              <a:buFontTx/>
              <a:buChar char="-"/>
            </a:pPr>
            <a:r>
              <a:rPr lang="en-US" dirty="0">
                <a:solidFill>
                  <a:srgbClr val="231F20"/>
                </a:solidFill>
                <a:latin typeface="Trebuchet MS" panose="020B0603020202020204" pitchFamily="34" charset="0"/>
              </a:rPr>
              <a:t>is the creator, designer and sustainer of the world</a:t>
            </a:r>
          </a:p>
          <a:p>
            <a:endParaRPr lang="en-US" sz="900" dirty="0">
              <a:solidFill>
                <a:srgbClr val="231F20"/>
              </a:solidFill>
              <a:latin typeface="Trebuchet MS" panose="020B0603020202020204" pitchFamily="34" charset="0"/>
            </a:endParaRPr>
          </a:p>
          <a:p>
            <a:r>
              <a:rPr lang="en-US" dirty="0">
                <a:solidFill>
                  <a:srgbClr val="231F20"/>
                </a:solidFill>
                <a:latin typeface="Trebuchet MS" panose="020B0603020202020204" pitchFamily="34" charset="0"/>
              </a:rPr>
              <a:t>The word </a:t>
            </a:r>
            <a:r>
              <a:rPr lang="en-US" b="1" dirty="0" err="1">
                <a:solidFill>
                  <a:srgbClr val="231F20"/>
                </a:solidFill>
                <a:latin typeface="Trebuchet MS" panose="020B0603020202020204" pitchFamily="34" charset="0"/>
              </a:rPr>
              <a:t>Tawhid</a:t>
            </a:r>
            <a:r>
              <a:rPr lang="en-US" dirty="0">
                <a:solidFill>
                  <a:srgbClr val="231F20"/>
                </a:solidFill>
                <a:latin typeface="Trebuchet MS" panose="020B0603020202020204" pitchFamily="34" charset="0"/>
              </a:rPr>
              <a:t> is used to describe the </a:t>
            </a:r>
            <a:r>
              <a:rPr lang="en-US" b="1" dirty="0">
                <a:solidFill>
                  <a:srgbClr val="231F20"/>
                </a:solidFill>
                <a:latin typeface="Trebuchet MS" panose="020B0603020202020204" pitchFamily="34" charset="0"/>
              </a:rPr>
              <a:t>oneness of Allah</a:t>
            </a:r>
            <a:r>
              <a:rPr lang="en-US" dirty="0">
                <a:solidFill>
                  <a:srgbClr val="231F20"/>
                </a:solidFill>
                <a:latin typeface="Trebuchet MS" panose="020B0603020202020204" pitchFamily="34" charset="0"/>
              </a:rPr>
              <a:t>, which is the fundamental belief of Islam. It means believing in Allah, believing that he is the one and only God. It helps Muslims to think of Allah as the </a:t>
            </a:r>
            <a:r>
              <a:rPr lang="en-US" dirty="0" err="1">
                <a:solidFill>
                  <a:srgbClr val="231F20"/>
                </a:solidFill>
                <a:latin typeface="Trebuchet MS" panose="020B0603020202020204" pitchFamily="34" charset="0"/>
              </a:rPr>
              <a:t>centre</a:t>
            </a:r>
            <a:r>
              <a:rPr lang="en-US" dirty="0">
                <a:solidFill>
                  <a:srgbClr val="231F20"/>
                </a:solidFill>
                <a:latin typeface="Trebuchet MS" panose="020B0603020202020204" pitchFamily="34" charset="0"/>
              </a:rPr>
              <a:t> point of life.</a:t>
            </a:r>
          </a:p>
        </p:txBody>
      </p:sp>
      <p:pic>
        <p:nvPicPr>
          <p:cNvPr id="1027" name="Picture 3" descr="Oneness of God in Sufism - IslamiCity"/>
          <p:cNvPicPr>
            <a:picLocks noChangeAspect="1" noChangeArrowheads="1"/>
          </p:cNvPicPr>
          <p:nvPr/>
        </p:nvPicPr>
        <p:blipFill rotWithShape="1">
          <a:blip r:embed="rId3">
            <a:extLst>
              <a:ext uri="{28A0092B-C50C-407E-A947-70E740481C1C}">
                <a14:useLocalDpi xmlns:a14="http://schemas.microsoft.com/office/drawing/2010/main" val="0"/>
              </a:ext>
            </a:extLst>
          </a:blip>
          <a:srcRect l="30878" t="10240" r="31722" b="8800"/>
          <a:stretch/>
        </p:blipFill>
        <p:spPr bwMode="auto">
          <a:xfrm>
            <a:off x="1037274" y="3831921"/>
            <a:ext cx="1444652" cy="19545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50139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68737" y="2421491"/>
            <a:ext cx="6183116" cy="2837313"/>
          </a:xfrm>
          <a:solidFill>
            <a:srgbClr val="7030A0"/>
          </a:solidFill>
          <a:ln w="76200">
            <a:solidFill>
              <a:srgbClr val="FF0066"/>
            </a:solidFill>
          </a:ln>
        </p:spPr>
        <p:txBody>
          <a:bodyPr anchor="ctr">
            <a:noAutofit/>
          </a:bodyPr>
          <a:lstStyle/>
          <a:p>
            <a:pPr marL="0" indent="0" algn="ctr">
              <a:buNone/>
            </a:pPr>
            <a:r>
              <a:rPr lang="en-US" sz="3300" b="1" dirty="0">
                <a:solidFill>
                  <a:schemeClr val="bg1"/>
                </a:solidFill>
              </a:rPr>
              <a:t>“The </a:t>
            </a:r>
            <a:r>
              <a:rPr lang="en-US" sz="3300" b="1" dirty="0" err="1">
                <a:solidFill>
                  <a:schemeClr val="bg1"/>
                </a:solidFill>
              </a:rPr>
              <a:t>Shahadah</a:t>
            </a:r>
            <a:r>
              <a:rPr lang="en-US" sz="3300" b="1" dirty="0">
                <a:solidFill>
                  <a:schemeClr val="bg1"/>
                </a:solidFill>
              </a:rPr>
              <a:t> is the most important of the 5 pillars”</a:t>
            </a:r>
          </a:p>
          <a:p>
            <a:pPr marL="0" indent="0" algn="ctr">
              <a:buNone/>
            </a:pPr>
            <a:r>
              <a:rPr lang="en-US" sz="3300" dirty="0">
                <a:solidFill>
                  <a:schemeClr val="bg1"/>
                </a:solidFill>
              </a:rPr>
              <a:t>Do you agree?  Write a brief response to this statement in your exercise book</a:t>
            </a:r>
            <a:endParaRPr lang="en-GB" sz="3300" dirty="0">
              <a:solidFill>
                <a:schemeClr val="bg1"/>
              </a:solidFill>
            </a:endParaRPr>
          </a:p>
        </p:txBody>
      </p:sp>
    </p:spTree>
    <p:extLst>
      <p:ext uri="{BB962C8B-B14F-4D97-AF65-F5344CB8AC3E}">
        <p14:creationId xmlns:p14="http://schemas.microsoft.com/office/powerpoint/2010/main" val="6107749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436DEC9-1034-4625-A14E-DC10FECFFA87}"/>
              </a:ext>
            </a:extLst>
          </p:cNvPr>
          <p:cNvSpPr/>
          <p:nvPr/>
        </p:nvSpPr>
        <p:spPr>
          <a:xfrm>
            <a:off x="2587426" y="1060934"/>
            <a:ext cx="5731327" cy="5078313"/>
          </a:xfrm>
          <a:prstGeom prst="rect">
            <a:avLst/>
          </a:prstGeom>
          <a:solidFill>
            <a:schemeClr val="accent1">
              <a:lumMod val="20000"/>
              <a:lumOff val="80000"/>
            </a:schemeClr>
          </a:solidFill>
        </p:spPr>
        <p:txBody>
          <a:bodyPr wrap="square">
            <a:spAutoFit/>
          </a:bodyPr>
          <a:lstStyle/>
          <a:p>
            <a:r>
              <a:rPr lang="en-GB" b="1" dirty="0" err="1"/>
              <a:t>Allahu</a:t>
            </a:r>
            <a:r>
              <a:rPr lang="en-GB" b="1" dirty="0"/>
              <a:t> Akbar</a:t>
            </a:r>
          </a:p>
          <a:p>
            <a:r>
              <a:rPr lang="en-GB" b="1" dirty="0"/>
              <a:t>God is Great x2</a:t>
            </a:r>
          </a:p>
          <a:p>
            <a:endParaRPr lang="en-GB" sz="900" b="1" dirty="0"/>
          </a:p>
          <a:p>
            <a:r>
              <a:rPr lang="en-GB" b="1" dirty="0" err="1"/>
              <a:t>Ashhadu</a:t>
            </a:r>
            <a:r>
              <a:rPr lang="en-GB" b="1" dirty="0"/>
              <a:t> an la </a:t>
            </a:r>
            <a:r>
              <a:rPr lang="en-GB" b="1" dirty="0" err="1"/>
              <a:t>ilaha</a:t>
            </a:r>
            <a:r>
              <a:rPr lang="en-GB" b="1" dirty="0"/>
              <a:t> </a:t>
            </a:r>
            <a:r>
              <a:rPr lang="en-GB" b="1" dirty="0" err="1"/>
              <a:t>illa</a:t>
            </a:r>
            <a:r>
              <a:rPr lang="en-GB" b="1" dirty="0"/>
              <a:t> Allah</a:t>
            </a:r>
          </a:p>
          <a:p>
            <a:r>
              <a:rPr lang="en-GB" b="1" dirty="0"/>
              <a:t>I bear witness that there is no god except the One God. X2</a:t>
            </a:r>
          </a:p>
          <a:p>
            <a:endParaRPr lang="en-GB" sz="900" b="1" dirty="0"/>
          </a:p>
          <a:p>
            <a:r>
              <a:rPr lang="en-GB" b="1" dirty="0" err="1"/>
              <a:t>Ashadu</a:t>
            </a:r>
            <a:r>
              <a:rPr lang="en-GB" b="1" dirty="0"/>
              <a:t> anna Muhammadan Rasool Allah</a:t>
            </a:r>
          </a:p>
          <a:p>
            <a:r>
              <a:rPr lang="en-GB" b="1" dirty="0"/>
              <a:t>I bear witness that Muhammad is the messenger of God. X2</a:t>
            </a:r>
          </a:p>
          <a:p>
            <a:endParaRPr lang="en-GB" sz="900" b="1" dirty="0"/>
          </a:p>
          <a:p>
            <a:r>
              <a:rPr lang="en-GB" b="1" dirty="0" err="1"/>
              <a:t>Hayya</a:t>
            </a:r>
            <a:r>
              <a:rPr lang="en-GB" b="1" dirty="0"/>
              <a:t> 'ala-s-Salah</a:t>
            </a:r>
          </a:p>
          <a:p>
            <a:r>
              <a:rPr lang="en-GB" b="1" dirty="0"/>
              <a:t>Hurry to the prayer (Rise up for prayer) x2</a:t>
            </a:r>
          </a:p>
          <a:p>
            <a:endParaRPr lang="en-GB" sz="900" b="1" dirty="0"/>
          </a:p>
          <a:p>
            <a:r>
              <a:rPr lang="en-GB" b="1" dirty="0" err="1"/>
              <a:t>Hayya</a:t>
            </a:r>
            <a:r>
              <a:rPr lang="en-GB" b="1" dirty="0"/>
              <a:t> 'ala-l-Falah</a:t>
            </a:r>
          </a:p>
          <a:p>
            <a:r>
              <a:rPr lang="en-GB" b="1" dirty="0"/>
              <a:t>Hurry to success (Rise up for Salvation) x2</a:t>
            </a:r>
          </a:p>
          <a:p>
            <a:endParaRPr lang="en-GB" sz="900" b="1" dirty="0"/>
          </a:p>
          <a:p>
            <a:r>
              <a:rPr lang="en-GB" b="1" dirty="0" err="1"/>
              <a:t>Allahu</a:t>
            </a:r>
            <a:r>
              <a:rPr lang="en-GB" b="1" dirty="0"/>
              <a:t> Akbar</a:t>
            </a:r>
          </a:p>
          <a:p>
            <a:r>
              <a:rPr lang="en-GB" b="1" dirty="0"/>
              <a:t>God is Great x2</a:t>
            </a:r>
          </a:p>
          <a:p>
            <a:endParaRPr lang="en-GB" sz="900" b="1" dirty="0"/>
          </a:p>
          <a:p>
            <a:r>
              <a:rPr lang="en-GB" b="1" dirty="0"/>
              <a:t>La </a:t>
            </a:r>
            <a:r>
              <a:rPr lang="en-GB" b="1" dirty="0" err="1"/>
              <a:t>ilaha</a:t>
            </a:r>
            <a:r>
              <a:rPr lang="en-GB" b="1" dirty="0"/>
              <a:t> </a:t>
            </a:r>
            <a:r>
              <a:rPr lang="en-GB" b="1" dirty="0" err="1"/>
              <a:t>illa</a:t>
            </a:r>
            <a:r>
              <a:rPr lang="en-GB" b="1" dirty="0"/>
              <a:t> Allah</a:t>
            </a:r>
          </a:p>
          <a:p>
            <a:r>
              <a:rPr lang="en-GB" b="1" dirty="0"/>
              <a:t>There is no god except the One God</a:t>
            </a:r>
          </a:p>
        </p:txBody>
      </p:sp>
      <p:pic>
        <p:nvPicPr>
          <p:cNvPr id="5" name="Picture 4">
            <a:extLst>
              <a:ext uri="{FF2B5EF4-FFF2-40B4-BE49-F238E27FC236}">
                <a16:creationId xmlns:a16="http://schemas.microsoft.com/office/drawing/2014/main" id="{8483E78D-3718-4A50-8FAB-0B3F77FC0C68}"/>
              </a:ext>
            </a:extLst>
          </p:cNvPr>
          <p:cNvPicPr>
            <a:picLocks noChangeAspect="1"/>
          </p:cNvPicPr>
          <p:nvPr/>
        </p:nvPicPr>
        <p:blipFill rotWithShape="1">
          <a:blip r:embed="rId3"/>
          <a:srcRect t="25161"/>
          <a:stretch/>
        </p:blipFill>
        <p:spPr>
          <a:xfrm>
            <a:off x="6747397" y="3314701"/>
            <a:ext cx="2396603" cy="2686049"/>
          </a:xfrm>
          <a:prstGeom prst="rect">
            <a:avLst/>
          </a:prstGeom>
        </p:spPr>
      </p:pic>
      <p:pic>
        <p:nvPicPr>
          <p:cNvPr id="7" name="Picture 6">
            <a:extLst>
              <a:ext uri="{FF2B5EF4-FFF2-40B4-BE49-F238E27FC236}">
                <a16:creationId xmlns:a16="http://schemas.microsoft.com/office/drawing/2014/main" id="{B2A931FA-6CA1-4E63-98F0-FEA4837C7FCB}"/>
              </a:ext>
            </a:extLst>
          </p:cNvPr>
          <p:cNvPicPr>
            <a:picLocks noChangeAspect="1"/>
          </p:cNvPicPr>
          <p:nvPr/>
        </p:nvPicPr>
        <p:blipFill>
          <a:blip r:embed="rId4"/>
          <a:stretch>
            <a:fillRect/>
          </a:stretch>
        </p:blipFill>
        <p:spPr>
          <a:xfrm>
            <a:off x="0" y="4176037"/>
            <a:ext cx="2571750" cy="1832879"/>
          </a:xfrm>
          <a:prstGeom prst="rect">
            <a:avLst/>
          </a:prstGeom>
        </p:spPr>
      </p:pic>
      <p:sp>
        <p:nvSpPr>
          <p:cNvPr id="8" name="TextBox 7">
            <a:extLst>
              <a:ext uri="{FF2B5EF4-FFF2-40B4-BE49-F238E27FC236}">
                <a16:creationId xmlns:a16="http://schemas.microsoft.com/office/drawing/2014/main" id="{891A9230-854E-4B7D-8EDF-F8CDA4FD33A9}"/>
              </a:ext>
            </a:extLst>
          </p:cNvPr>
          <p:cNvSpPr txBox="1"/>
          <p:nvPr/>
        </p:nvSpPr>
        <p:spPr>
          <a:xfrm>
            <a:off x="5453089" y="257085"/>
            <a:ext cx="3428999" cy="1200329"/>
          </a:xfrm>
          <a:prstGeom prst="rect">
            <a:avLst/>
          </a:prstGeom>
          <a:solidFill>
            <a:schemeClr val="accent6">
              <a:lumMod val="20000"/>
              <a:lumOff val="80000"/>
            </a:schemeClr>
          </a:solidFill>
        </p:spPr>
        <p:txBody>
          <a:bodyPr wrap="square" rtlCol="0">
            <a:spAutoFit/>
          </a:bodyPr>
          <a:lstStyle/>
          <a:p>
            <a:pPr marL="342900" indent="-342900">
              <a:buAutoNum type="arabicPeriod"/>
            </a:pPr>
            <a:r>
              <a:rPr lang="en-GB" b="1" dirty="0"/>
              <a:t>Where can we hear the first of the 5 pillars in the </a:t>
            </a:r>
            <a:r>
              <a:rPr lang="en-GB" b="1" dirty="0" err="1"/>
              <a:t>Adhan</a:t>
            </a:r>
            <a:r>
              <a:rPr lang="en-GB" b="1" dirty="0"/>
              <a:t>?</a:t>
            </a:r>
          </a:p>
          <a:p>
            <a:pPr marL="342900" indent="-342900">
              <a:buAutoNum type="arabicPeriod"/>
            </a:pPr>
            <a:r>
              <a:rPr lang="en-GB" b="1" dirty="0"/>
              <a:t>Where can we hear the belief in </a:t>
            </a:r>
            <a:r>
              <a:rPr lang="en-GB" b="1" dirty="0" err="1"/>
              <a:t>Tawhid</a:t>
            </a:r>
            <a:r>
              <a:rPr lang="en-GB" b="1" dirty="0"/>
              <a:t> in the </a:t>
            </a:r>
            <a:r>
              <a:rPr lang="en-GB" b="1" dirty="0" err="1"/>
              <a:t>Adhan</a:t>
            </a:r>
            <a:r>
              <a:rPr lang="en-GB" b="1" dirty="0"/>
              <a:t>?</a:t>
            </a:r>
          </a:p>
        </p:txBody>
      </p:sp>
      <p:pic>
        <p:nvPicPr>
          <p:cNvPr id="1026" name="Picture 2" descr="Image result for call to prayer">
            <a:extLst>
              <a:ext uri="{FF2B5EF4-FFF2-40B4-BE49-F238E27FC236}">
                <a16:creationId xmlns:a16="http://schemas.microsoft.com/office/drawing/2014/main" id="{73796EF7-346F-4307-BAA1-5239BCCD993F}"/>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3000374"/>
            <a:ext cx="2571750" cy="1657351"/>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EC12F0F9-3610-40D6-8439-1F1512A99B5B}"/>
              </a:ext>
            </a:extLst>
          </p:cNvPr>
          <p:cNvPicPr>
            <a:picLocks noChangeAspect="1"/>
          </p:cNvPicPr>
          <p:nvPr/>
        </p:nvPicPr>
        <p:blipFill>
          <a:blip r:embed="rId6"/>
          <a:stretch>
            <a:fillRect/>
          </a:stretch>
        </p:blipFill>
        <p:spPr>
          <a:xfrm>
            <a:off x="-9510" y="1540853"/>
            <a:ext cx="2571750" cy="1657350"/>
          </a:xfrm>
          <a:prstGeom prst="rect">
            <a:avLst/>
          </a:prstGeom>
        </p:spPr>
      </p:pic>
      <p:sp>
        <p:nvSpPr>
          <p:cNvPr id="3" name="TextBox 2"/>
          <p:cNvSpPr txBox="1"/>
          <p:nvPr/>
        </p:nvSpPr>
        <p:spPr>
          <a:xfrm>
            <a:off x="7509" y="873729"/>
            <a:ext cx="2502356" cy="715581"/>
          </a:xfrm>
          <a:prstGeom prst="rect">
            <a:avLst/>
          </a:prstGeom>
          <a:solidFill>
            <a:schemeClr val="accent5">
              <a:lumMod val="20000"/>
              <a:lumOff val="80000"/>
            </a:schemeClr>
          </a:solidFill>
          <a:ln w="57150">
            <a:solidFill>
              <a:srgbClr val="7030A0"/>
            </a:solidFill>
          </a:ln>
        </p:spPr>
        <p:txBody>
          <a:bodyPr wrap="square" rtlCol="0">
            <a:spAutoFit/>
          </a:bodyPr>
          <a:lstStyle/>
          <a:p>
            <a:pPr algn="ctr"/>
            <a:r>
              <a:rPr lang="en-US" sz="1350" dirty="0">
                <a:latin typeface="Trebuchet MS" panose="020B0603020202020204" pitchFamily="34" charset="0"/>
              </a:rPr>
              <a:t>The </a:t>
            </a:r>
            <a:r>
              <a:rPr lang="en-US" sz="1350" b="1" u="sng" dirty="0" err="1">
                <a:latin typeface="Trebuchet MS" panose="020B0603020202020204" pitchFamily="34" charset="0"/>
              </a:rPr>
              <a:t>Adhan</a:t>
            </a:r>
            <a:r>
              <a:rPr lang="en-US" sz="1350" dirty="0">
                <a:latin typeface="Trebuchet MS" panose="020B0603020202020204" pitchFamily="34" charset="0"/>
              </a:rPr>
              <a:t> is the Islamic </a:t>
            </a:r>
            <a:r>
              <a:rPr lang="en-US" sz="1350" b="1" u="sng" dirty="0">
                <a:latin typeface="Trebuchet MS" panose="020B0603020202020204" pitchFamily="34" charset="0"/>
              </a:rPr>
              <a:t>call to prayer</a:t>
            </a:r>
            <a:r>
              <a:rPr lang="en-US" sz="1350" dirty="0">
                <a:latin typeface="Trebuchet MS" panose="020B0603020202020204" pitchFamily="34" charset="0"/>
              </a:rPr>
              <a:t>.</a:t>
            </a:r>
            <a:r>
              <a:rPr lang="en-US" sz="1350" i="1" dirty="0">
                <a:latin typeface="Trebuchet MS" panose="020B0603020202020204" pitchFamily="34" charset="0"/>
              </a:rPr>
              <a:t>  </a:t>
            </a:r>
            <a:r>
              <a:rPr lang="en-US" sz="1350" dirty="0">
                <a:latin typeface="Trebuchet MS" panose="020B0603020202020204" pitchFamily="34" charset="0"/>
              </a:rPr>
              <a:t>It is sung by a </a:t>
            </a:r>
            <a:r>
              <a:rPr lang="en-US" sz="1350" b="1" u="sng" dirty="0">
                <a:latin typeface="Trebuchet MS" panose="020B0603020202020204" pitchFamily="34" charset="0"/>
              </a:rPr>
              <a:t>muezzin.  </a:t>
            </a:r>
            <a:endParaRPr lang="en-GB" sz="1350" b="1" u="sng" dirty="0">
              <a:latin typeface="Trebuchet MS" panose="020B0603020202020204" pitchFamily="34" charset="0"/>
            </a:endParaRPr>
          </a:p>
        </p:txBody>
      </p:sp>
      <p:pic>
        <p:nvPicPr>
          <p:cNvPr id="12" name="Picture 2" descr="Key free to use cliparts - Clipartix"/>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8689816">
            <a:off x="1922748" y="1380823"/>
            <a:ext cx="659924" cy="320063"/>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7509" y="6335455"/>
            <a:ext cx="3980320" cy="300082"/>
          </a:xfrm>
          <a:prstGeom prst="rect">
            <a:avLst/>
          </a:prstGeom>
        </p:spPr>
        <p:txBody>
          <a:bodyPr wrap="none">
            <a:spAutoFit/>
          </a:bodyPr>
          <a:lstStyle/>
          <a:p>
            <a:r>
              <a:rPr lang="en-GB" sz="1350" dirty="0">
                <a:solidFill>
                  <a:schemeClr val="tx2"/>
                </a:solidFill>
                <a:hlinkClick r:id="rId8"/>
              </a:rPr>
              <a:t>https://www.youtube.com/watch?v=ADLO-Hm_nCQ</a:t>
            </a:r>
            <a:r>
              <a:rPr lang="en-GB" sz="1350" dirty="0">
                <a:solidFill>
                  <a:schemeClr val="tx2"/>
                </a:solidFill>
              </a:rPr>
              <a:t>   </a:t>
            </a:r>
          </a:p>
        </p:txBody>
      </p:sp>
    </p:spTree>
    <p:extLst>
      <p:ext uri="{BB962C8B-B14F-4D97-AF65-F5344CB8AC3E}">
        <p14:creationId xmlns:p14="http://schemas.microsoft.com/office/powerpoint/2010/main" val="3137430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7452" y="3623310"/>
            <a:ext cx="4527253" cy="2162270"/>
          </a:xfrm>
          <a:prstGeom prst="rect">
            <a:avLst/>
          </a:prstGeom>
        </p:spPr>
      </p:pic>
      <p:pic>
        <p:nvPicPr>
          <p:cNvPr id="5" name="Picture 2" descr="Worship in Sunni &amp; Shi'a Islam (2.4.1) | AQA GCSE Religious Studies  Revision Notes 2018 | Save My Exam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21880" y="857250"/>
            <a:ext cx="4459844" cy="5288869"/>
          </a:xfrm>
          <a:prstGeom prst="rect">
            <a:avLst/>
          </a:prstGeom>
          <a:noFill/>
          <a:extLst>
            <a:ext uri="{909E8E84-426E-40DD-AFC4-6F175D3DCCD1}">
              <a14:hiddenFill xmlns:a14="http://schemas.microsoft.com/office/drawing/2010/main">
                <a:solidFill>
                  <a:srgbClr val="FFFFFF"/>
                </a:solidFill>
              </a14:hiddenFill>
            </a:ext>
          </a:extLst>
        </p:spPr>
      </p:pic>
      <p:sp>
        <p:nvSpPr>
          <p:cNvPr id="6" name="Oval 5"/>
          <p:cNvSpPr/>
          <p:nvPr/>
        </p:nvSpPr>
        <p:spPr>
          <a:xfrm>
            <a:off x="6106921" y="3551361"/>
            <a:ext cx="804419" cy="677886"/>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7" name="Oval 6"/>
          <p:cNvSpPr/>
          <p:nvPr/>
        </p:nvSpPr>
        <p:spPr>
          <a:xfrm>
            <a:off x="1082040" y="3699510"/>
            <a:ext cx="982980" cy="2186940"/>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8" name="TextBox 7"/>
          <p:cNvSpPr txBox="1"/>
          <p:nvPr/>
        </p:nvSpPr>
        <p:spPr>
          <a:xfrm>
            <a:off x="362036" y="1579487"/>
            <a:ext cx="3988984" cy="854080"/>
          </a:xfrm>
          <a:prstGeom prst="rect">
            <a:avLst/>
          </a:prstGeom>
          <a:solidFill>
            <a:srgbClr val="990099"/>
          </a:solidFill>
        </p:spPr>
        <p:txBody>
          <a:bodyPr wrap="square" rtlCol="0">
            <a:spAutoFit/>
          </a:bodyPr>
          <a:lstStyle/>
          <a:p>
            <a:pPr algn="ctr"/>
            <a:r>
              <a:rPr lang="en-US" sz="4950" b="1" dirty="0">
                <a:solidFill>
                  <a:schemeClr val="bg1"/>
                </a:solidFill>
              </a:rPr>
              <a:t>Salah = Prayer</a:t>
            </a:r>
            <a:endParaRPr lang="en-GB" sz="4950" b="1" dirty="0">
              <a:solidFill>
                <a:schemeClr val="bg1"/>
              </a:solidFill>
            </a:endParaRPr>
          </a:p>
        </p:txBody>
      </p:sp>
      <p:pic>
        <p:nvPicPr>
          <p:cNvPr id="9" name="Picture 2" descr="Key free to use cliparts - Clipartix"/>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8689816">
            <a:off x="3667191" y="2216313"/>
            <a:ext cx="1008689" cy="4892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7519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heel(1)">
                                      <p:cBhvr>
                                        <p:cTn id="10"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01CC3CCD-C059-D985-9F62-8FFAF1535967}"/>
              </a:ext>
            </a:extLst>
          </p:cNvPr>
          <p:cNvSpPr txBox="1"/>
          <p:nvPr/>
        </p:nvSpPr>
        <p:spPr>
          <a:xfrm>
            <a:off x="205740" y="1378507"/>
            <a:ext cx="8702040" cy="4154984"/>
          </a:xfrm>
          <a:prstGeom prst="rect">
            <a:avLst/>
          </a:prstGeom>
          <a:solidFill>
            <a:schemeClr val="accent4">
              <a:lumMod val="20000"/>
              <a:lumOff val="80000"/>
            </a:schemeClr>
          </a:solidFill>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n-GB" sz="3000" b="1" u="sng" dirty="0">
                <a:solidFill>
                  <a:schemeClr val="accent5">
                    <a:lumMod val="75000"/>
                  </a:schemeClr>
                </a:solidFill>
                <a:effectLst>
                  <a:outerShdw blurRad="38100" dist="38100" dir="2700000" algn="tl">
                    <a:srgbClr val="C0C0C0"/>
                  </a:outerShdw>
                </a:effectLst>
                <a:latin typeface="Comic Sans MS" pitchFamily="66" charset="0"/>
              </a:rPr>
              <a:t>Key vocabulary</a:t>
            </a:r>
          </a:p>
          <a:p>
            <a:pPr algn="ctr" eaLnBrk="1" hangingPunct="1">
              <a:defRPr/>
            </a:pPr>
            <a:endParaRPr lang="en-GB" sz="2100" b="1" dirty="0">
              <a:solidFill>
                <a:schemeClr val="accent5">
                  <a:lumMod val="75000"/>
                </a:schemeClr>
              </a:solidFill>
              <a:effectLst>
                <a:outerShdw blurRad="38100" dist="38100" dir="2700000" algn="tl">
                  <a:srgbClr val="C0C0C0"/>
                </a:outerShdw>
              </a:effectLst>
              <a:latin typeface="Comic Sans MS" pitchFamily="66" charset="0"/>
            </a:endParaRPr>
          </a:p>
          <a:p>
            <a:pPr eaLnBrk="1" hangingPunct="1">
              <a:defRPr/>
            </a:pPr>
            <a:r>
              <a:rPr lang="en-GB" sz="2400" b="1" dirty="0">
                <a:latin typeface="Comic Sans MS" pitchFamily="66" charset="0"/>
              </a:rPr>
              <a:t>Compulsory - </a:t>
            </a:r>
            <a:r>
              <a:rPr lang="en-GB" sz="2400" dirty="0">
                <a:latin typeface="Comic Sans MS" pitchFamily="66" charset="0"/>
              </a:rPr>
              <a:t>necessary. </a:t>
            </a:r>
          </a:p>
          <a:p>
            <a:pPr eaLnBrk="1" hangingPunct="1">
              <a:defRPr/>
            </a:pPr>
            <a:endParaRPr lang="en-GB" sz="2400" b="1" u="sng" dirty="0">
              <a:latin typeface="Comic Sans MS" pitchFamily="66" charset="0"/>
            </a:endParaRPr>
          </a:p>
          <a:p>
            <a:pPr eaLnBrk="1" hangingPunct="1">
              <a:defRPr/>
            </a:pPr>
            <a:r>
              <a:rPr lang="en-GB" sz="2400" b="1" dirty="0">
                <a:latin typeface="Comic Sans MS" pitchFamily="66" charset="0"/>
              </a:rPr>
              <a:t>Humility – </a:t>
            </a:r>
            <a:r>
              <a:rPr lang="en-GB" sz="2400" dirty="0">
                <a:latin typeface="Comic Sans MS" pitchFamily="66" charset="0"/>
              </a:rPr>
              <a:t>to show that you are not proud and not arrogant; To believe that you are not better than other people.</a:t>
            </a:r>
          </a:p>
          <a:p>
            <a:pPr eaLnBrk="1" hangingPunct="1">
              <a:defRPr/>
            </a:pPr>
            <a:endParaRPr lang="en-GB" sz="2400" b="1" dirty="0">
              <a:latin typeface="Comic Sans MS" pitchFamily="66" charset="0"/>
            </a:endParaRPr>
          </a:p>
          <a:p>
            <a:pPr eaLnBrk="1" hangingPunct="1">
              <a:defRPr/>
            </a:pPr>
            <a:r>
              <a:rPr lang="en-GB" sz="2400" b="1" dirty="0">
                <a:latin typeface="Comic Sans MS" pitchFamily="66" charset="0"/>
              </a:rPr>
              <a:t>Discipline – </a:t>
            </a:r>
            <a:r>
              <a:rPr lang="en-GB" sz="2400" dirty="0">
                <a:latin typeface="Comic Sans MS" pitchFamily="66" charset="0"/>
              </a:rPr>
              <a:t>training to act in accordance with rules.</a:t>
            </a:r>
          </a:p>
          <a:p>
            <a:pPr eaLnBrk="1" hangingPunct="1">
              <a:defRPr/>
            </a:pPr>
            <a:endParaRPr lang="en-GB" sz="2400" b="1" dirty="0">
              <a:latin typeface="Comic Sans MS" pitchFamily="66" charset="0"/>
            </a:endParaRPr>
          </a:p>
          <a:p>
            <a:pPr eaLnBrk="1" hangingPunct="1">
              <a:defRPr/>
            </a:pPr>
            <a:r>
              <a:rPr lang="en-GB" sz="2400" b="1" dirty="0">
                <a:latin typeface="Comic Sans MS" pitchFamily="66" charset="0"/>
              </a:rPr>
              <a:t>Dependent – </a:t>
            </a:r>
            <a:r>
              <a:rPr lang="en-GB" sz="2400" dirty="0">
                <a:latin typeface="Comic Sans MS" pitchFamily="66" charset="0"/>
              </a:rPr>
              <a:t>to rely on someone or something else.</a:t>
            </a:r>
          </a:p>
          <a:p>
            <a:pPr eaLnBrk="1" hangingPunct="1">
              <a:defRPr/>
            </a:pPr>
            <a:endParaRPr lang="en-GB" sz="2100" b="1" u="sng" dirty="0">
              <a:latin typeface="Comic Sans MS" pitchFamily="66" charset="0"/>
            </a:endParaRPr>
          </a:p>
        </p:txBody>
      </p:sp>
      <p:pic>
        <p:nvPicPr>
          <p:cNvPr id="3" name="Picture 2" descr="Key free to use cliparts - Clipartix"/>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8689816">
            <a:off x="5876990" y="1431453"/>
            <a:ext cx="1008689" cy="4892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55150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0" name="TextBox 4">
            <a:extLst>
              <a:ext uri="{FF2B5EF4-FFF2-40B4-BE49-F238E27FC236}">
                <a16:creationId xmlns:a16="http://schemas.microsoft.com/office/drawing/2014/main" id="{67045254-4F5E-C71E-0089-54B511185EF7}"/>
              </a:ext>
            </a:extLst>
          </p:cNvPr>
          <p:cNvSpPr txBox="1">
            <a:spLocks noChangeArrowheads="1"/>
          </p:cNvSpPr>
          <p:nvPr/>
        </p:nvSpPr>
        <p:spPr bwMode="auto">
          <a:xfrm>
            <a:off x="609599" y="1715691"/>
            <a:ext cx="3214688" cy="3323987"/>
          </a:xfrm>
          <a:prstGeom prst="rect">
            <a:avLst/>
          </a:prstGeom>
          <a:solidFill>
            <a:schemeClr val="accent1">
              <a:lumMod val="20000"/>
              <a:lumOff val="80000"/>
            </a:schemeClr>
          </a:solidFill>
          <a:ln>
            <a:noFill/>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GB" altLang="en-US" sz="3000" b="1" dirty="0">
                <a:solidFill>
                  <a:srgbClr val="002060"/>
                </a:solidFill>
                <a:latin typeface="+mn-lt"/>
              </a:rPr>
              <a:t>We all need peace and privacy at times. </a:t>
            </a:r>
          </a:p>
          <a:p>
            <a:pPr algn="ctr" eaLnBrk="1" hangingPunct="1">
              <a:spcBef>
                <a:spcPct val="0"/>
              </a:spcBef>
              <a:buFontTx/>
              <a:buNone/>
            </a:pPr>
            <a:r>
              <a:rPr lang="en-GB" altLang="en-US" sz="3000" b="1" dirty="0">
                <a:solidFill>
                  <a:srgbClr val="002060"/>
                </a:solidFill>
                <a:latin typeface="+mn-lt"/>
              </a:rPr>
              <a:t>It helps to relieve stress and anger that we bottle up inside ourselves.</a:t>
            </a:r>
          </a:p>
        </p:txBody>
      </p:sp>
      <p:pic>
        <p:nvPicPr>
          <p:cNvPr id="24581" name="Picture 2">
            <a:extLst>
              <a:ext uri="{FF2B5EF4-FFF2-40B4-BE49-F238E27FC236}">
                <a16:creationId xmlns:a16="http://schemas.microsoft.com/office/drawing/2014/main" id="{620D7070-E0D7-4595-04B4-E518E6E16EE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33925" y="1052512"/>
            <a:ext cx="2871788" cy="2101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2" name="Picture 3">
            <a:extLst>
              <a:ext uri="{FF2B5EF4-FFF2-40B4-BE49-F238E27FC236}">
                <a16:creationId xmlns:a16="http://schemas.microsoft.com/office/drawing/2014/main" id="{CBF79AC8-724C-1486-EB41-4CA8BA330AA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0619" y="3482580"/>
            <a:ext cx="2106216" cy="2107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616591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TextBox 4">
            <a:extLst>
              <a:ext uri="{FF2B5EF4-FFF2-40B4-BE49-F238E27FC236}">
                <a16:creationId xmlns:a16="http://schemas.microsoft.com/office/drawing/2014/main" id="{3567D0D2-6A28-3BA4-DF94-8EF69B3E702A}"/>
              </a:ext>
            </a:extLst>
          </p:cNvPr>
          <p:cNvSpPr txBox="1">
            <a:spLocks noChangeArrowheads="1"/>
          </p:cNvSpPr>
          <p:nvPr/>
        </p:nvSpPr>
        <p:spPr bwMode="auto">
          <a:xfrm>
            <a:off x="4572000" y="1390651"/>
            <a:ext cx="4018360" cy="3785652"/>
          </a:xfrm>
          <a:prstGeom prst="rect">
            <a:avLst/>
          </a:prstGeom>
          <a:solidFill>
            <a:schemeClr val="accent4">
              <a:lumMod val="20000"/>
              <a:lumOff val="80000"/>
            </a:schemeClr>
          </a:solidFill>
          <a:ln>
            <a:noFill/>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GB" altLang="en-US" sz="3000" b="1" dirty="0">
                <a:latin typeface="+mn-lt"/>
              </a:rPr>
              <a:t>Prayer, for a Muslim, is </a:t>
            </a:r>
            <a:r>
              <a:rPr lang="en-GB" altLang="en-US" sz="3000" b="1" i="1" dirty="0">
                <a:latin typeface="+mn-lt"/>
              </a:rPr>
              <a:t>partly</a:t>
            </a:r>
            <a:r>
              <a:rPr lang="en-GB" altLang="en-US" sz="3000" b="1" dirty="0">
                <a:latin typeface="+mn-lt"/>
              </a:rPr>
              <a:t> about this sense of space and peace. By turning to God five times a day, Muslims unload their worries, ask forgiveness, and seek peace of mind.</a:t>
            </a:r>
          </a:p>
        </p:txBody>
      </p:sp>
      <p:pic>
        <p:nvPicPr>
          <p:cNvPr id="23557" name="Picture 5">
            <a:extLst>
              <a:ext uri="{FF2B5EF4-FFF2-40B4-BE49-F238E27FC236}">
                <a16:creationId xmlns:a16="http://schemas.microsoft.com/office/drawing/2014/main" id="{02CB1806-FF77-591C-1D78-08131AFA511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3633" y="2226469"/>
            <a:ext cx="2711087" cy="2569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479298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01713FC-0E22-7192-0294-8D1CDCA704BC}"/>
              </a:ext>
            </a:extLst>
          </p:cNvPr>
          <p:cNvSpPr txBox="1"/>
          <p:nvPr/>
        </p:nvSpPr>
        <p:spPr>
          <a:xfrm>
            <a:off x="1290162" y="1077040"/>
            <a:ext cx="6590110" cy="1338828"/>
          </a:xfrm>
          <a:prstGeom prst="rect">
            <a:avLst/>
          </a:prstGeom>
          <a:solidFill>
            <a:schemeClr val="accent6">
              <a:lumMod val="20000"/>
              <a:lumOff val="80000"/>
            </a:schemeClr>
          </a:solidFill>
        </p:spPr>
        <p:txBody>
          <a:bodyPr>
            <a:spAutoFit/>
          </a:bodyPr>
          <a:lstStyle/>
          <a:p>
            <a:pPr algn="ctr">
              <a:defRPr/>
            </a:pPr>
            <a:r>
              <a:rPr lang="en-GB" sz="2700" b="1" dirty="0">
                <a:solidFill>
                  <a:srgbClr val="006600"/>
                </a:solidFill>
              </a:rPr>
              <a:t>Muslims believe that God created human beings to  worship him, so the second pillar of Islam is prayer</a:t>
            </a:r>
            <a:r>
              <a:rPr lang="en-GB" sz="2700" b="1" dirty="0">
                <a:solidFill>
                  <a:srgbClr val="006600"/>
                </a:solidFill>
                <a:effectLst>
                  <a:outerShdw blurRad="38100" dist="38100" dir="2700000" algn="tl">
                    <a:srgbClr val="000000">
                      <a:alpha val="43137"/>
                    </a:srgbClr>
                  </a:outerShdw>
                </a:effectLst>
              </a:rPr>
              <a:t>. </a:t>
            </a:r>
            <a:endParaRPr lang="en-GB" sz="2700" b="1" dirty="0">
              <a:solidFill>
                <a:srgbClr val="FFC000"/>
              </a:solidFill>
              <a:effectLst>
                <a:outerShdw blurRad="38100" dist="38100" dir="2700000" algn="tl">
                  <a:srgbClr val="000000">
                    <a:alpha val="43137"/>
                  </a:srgbClr>
                </a:outerShdw>
              </a:effectLst>
            </a:endParaRPr>
          </a:p>
        </p:txBody>
      </p:sp>
      <p:pic>
        <p:nvPicPr>
          <p:cNvPr id="26626" name="Picture 2">
            <a:extLst>
              <a:ext uri="{FF2B5EF4-FFF2-40B4-BE49-F238E27FC236}">
                <a16:creationId xmlns:a16="http://schemas.microsoft.com/office/drawing/2014/main" id="{E87B025F-CBDC-8782-3FEB-E04134978F6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76373" y="2807733"/>
            <a:ext cx="4132561" cy="2461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7" name="TextBox 6">
            <a:extLst>
              <a:ext uri="{FF2B5EF4-FFF2-40B4-BE49-F238E27FC236}">
                <a16:creationId xmlns:a16="http://schemas.microsoft.com/office/drawing/2014/main" id="{5A702223-8967-F076-F7FF-F470CE81D04D}"/>
              </a:ext>
            </a:extLst>
          </p:cNvPr>
          <p:cNvSpPr txBox="1">
            <a:spLocks noChangeArrowheads="1"/>
          </p:cNvSpPr>
          <p:nvPr/>
        </p:nvSpPr>
        <p:spPr bwMode="auto">
          <a:xfrm>
            <a:off x="245746" y="3080527"/>
            <a:ext cx="3861435" cy="1846659"/>
          </a:xfrm>
          <a:prstGeom prst="rect">
            <a:avLst/>
          </a:prstGeom>
          <a:solidFill>
            <a:schemeClr val="accent6">
              <a:lumMod val="20000"/>
              <a:lumOff val="80000"/>
            </a:schemeClr>
          </a:solidFill>
          <a:ln>
            <a:noFill/>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GB" altLang="en-US" sz="3000" b="1" dirty="0">
                <a:solidFill>
                  <a:srgbClr val="7030A0"/>
                </a:solidFill>
                <a:latin typeface="+mn-lt"/>
              </a:rPr>
              <a:t>Sunni Muslims must pray 5 times a day. </a:t>
            </a:r>
          </a:p>
          <a:p>
            <a:pPr algn="ctr" eaLnBrk="1" hangingPunct="1">
              <a:spcBef>
                <a:spcPct val="0"/>
              </a:spcBef>
              <a:buFontTx/>
              <a:buNone/>
            </a:pPr>
            <a:r>
              <a:rPr lang="en-GB" altLang="en-US" sz="2700" i="1" dirty="0">
                <a:solidFill>
                  <a:srgbClr val="7030A0"/>
                </a:solidFill>
                <a:latin typeface="+mn-lt"/>
              </a:rPr>
              <a:t>Each time takes about 10 minutes.</a:t>
            </a:r>
          </a:p>
        </p:txBody>
      </p:sp>
    </p:spTree>
    <p:extLst>
      <p:ext uri="{BB962C8B-B14F-4D97-AF65-F5344CB8AC3E}">
        <p14:creationId xmlns:p14="http://schemas.microsoft.com/office/powerpoint/2010/main" val="27863658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1" name="Rectangle 4">
            <a:extLst>
              <a:ext uri="{FF2B5EF4-FFF2-40B4-BE49-F238E27FC236}">
                <a16:creationId xmlns:a16="http://schemas.microsoft.com/office/drawing/2014/main" id="{A4BB8256-5DC4-FA35-A75A-BF3CD024D80A}"/>
              </a:ext>
            </a:extLst>
          </p:cNvPr>
          <p:cNvSpPr>
            <a:spLocks noChangeArrowheads="1"/>
          </p:cNvSpPr>
          <p:nvPr/>
        </p:nvSpPr>
        <p:spPr bwMode="auto">
          <a:xfrm>
            <a:off x="358141" y="1360647"/>
            <a:ext cx="3766661" cy="2585323"/>
          </a:xfrm>
          <a:prstGeom prst="rect">
            <a:avLst/>
          </a:prstGeom>
          <a:solidFill>
            <a:schemeClr val="accent5">
              <a:lumMod val="20000"/>
              <a:lumOff val="80000"/>
            </a:schemeClr>
          </a:solidFill>
          <a:ln>
            <a:noFill/>
          </a:ln>
        </p:spPr>
        <p:txBody>
          <a:bodyPr wrap="square">
            <a:spAutoFit/>
          </a:bodyPr>
          <a:lstStyle/>
          <a:p>
            <a:pPr algn="ctr" eaLnBrk="1" hangingPunct="1">
              <a:defRPr/>
            </a:pPr>
            <a:r>
              <a:rPr lang="en-GB" sz="2700" b="1" dirty="0"/>
              <a:t>Prayer reminds Muslims that they are </a:t>
            </a:r>
            <a:r>
              <a:rPr lang="en-GB" sz="2700" b="1" i="1" u="sng" dirty="0">
                <a:solidFill>
                  <a:schemeClr val="accent6">
                    <a:lumMod val="75000"/>
                  </a:schemeClr>
                </a:solidFill>
              </a:rPr>
              <a:t>dependent</a:t>
            </a:r>
            <a:r>
              <a:rPr lang="en-GB" sz="2700" b="1" dirty="0"/>
              <a:t> upon their creator. They did not make themselves and have no power of the gift of life.</a:t>
            </a:r>
          </a:p>
        </p:txBody>
      </p:sp>
      <p:pic>
        <p:nvPicPr>
          <p:cNvPr id="29698" name="Picture 5">
            <a:extLst>
              <a:ext uri="{FF2B5EF4-FFF2-40B4-BE49-F238E27FC236}">
                <a16:creationId xmlns:a16="http://schemas.microsoft.com/office/drawing/2014/main" id="{6EBCFB0B-32C8-6EFD-7035-1A1F68DE0C8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12081" y="1228963"/>
            <a:ext cx="3282077" cy="352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690103" y="4546668"/>
            <a:ext cx="2845577" cy="923330"/>
          </a:xfrm>
          <a:prstGeom prst="rect">
            <a:avLst/>
          </a:prstGeom>
          <a:solidFill>
            <a:schemeClr val="accent4">
              <a:lumMod val="20000"/>
              <a:lumOff val="80000"/>
            </a:schemeClr>
          </a:solidFill>
          <a:ln w="57150">
            <a:solidFill>
              <a:srgbClr val="FFC000"/>
            </a:solidFill>
          </a:ln>
        </p:spPr>
        <p:txBody>
          <a:bodyPr wrap="square" rtlCol="0">
            <a:spAutoFit/>
          </a:bodyPr>
          <a:lstStyle/>
          <a:p>
            <a:pPr algn="ctr"/>
            <a:r>
              <a:rPr lang="en-US" b="1" dirty="0"/>
              <a:t>“Your Lord says, ‘Call on me and I will answer you’” </a:t>
            </a:r>
          </a:p>
          <a:p>
            <a:pPr algn="r"/>
            <a:r>
              <a:rPr lang="en-US" dirty="0"/>
              <a:t>~ Qur’an 40:60</a:t>
            </a:r>
            <a:endParaRPr lang="en-GB" dirty="0"/>
          </a:p>
        </p:txBody>
      </p:sp>
    </p:spTree>
    <p:extLst>
      <p:ext uri="{BB962C8B-B14F-4D97-AF65-F5344CB8AC3E}">
        <p14:creationId xmlns:p14="http://schemas.microsoft.com/office/powerpoint/2010/main" val="21876675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Worship in Sunni &amp; Shi'a Islam (2.4.1) | AQA GCSE Religious Studies  Revision Notes 2018 | Save My Exam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5637" y="0"/>
            <a:ext cx="5946459" cy="705182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08932" y="249021"/>
            <a:ext cx="2915816" cy="3046988"/>
          </a:xfrm>
          <a:prstGeom prst="rect">
            <a:avLst/>
          </a:prstGeom>
          <a:solidFill>
            <a:srgbClr val="7030A0"/>
          </a:solidFill>
        </p:spPr>
        <p:txBody>
          <a:bodyPr wrap="square" rtlCol="0">
            <a:spAutoFit/>
          </a:bodyPr>
          <a:lstStyle/>
          <a:p>
            <a:pPr algn="ctr"/>
            <a:r>
              <a:rPr lang="en-US" sz="4800" b="1" u="sng" dirty="0">
                <a:solidFill>
                  <a:schemeClr val="bg1"/>
                </a:solidFill>
              </a:rPr>
              <a:t>Shi’a</a:t>
            </a:r>
            <a:r>
              <a:rPr lang="en-US" sz="4800" dirty="0">
                <a:solidFill>
                  <a:schemeClr val="bg1"/>
                </a:solidFill>
              </a:rPr>
              <a:t> = the 10 obligatory acts</a:t>
            </a:r>
            <a:endParaRPr lang="en-GB" sz="4800" dirty="0">
              <a:solidFill>
                <a:schemeClr val="bg1"/>
              </a:solidFill>
            </a:endParaRPr>
          </a:p>
        </p:txBody>
      </p:sp>
      <p:grpSp>
        <p:nvGrpSpPr>
          <p:cNvPr id="7" name="Group 6"/>
          <p:cNvGrpSpPr/>
          <p:nvPr/>
        </p:nvGrpSpPr>
        <p:grpSpPr>
          <a:xfrm>
            <a:off x="89234" y="3699081"/>
            <a:ext cx="3065700" cy="2524266"/>
            <a:chOff x="89234" y="3699081"/>
            <a:chExt cx="3065700" cy="2524266"/>
          </a:xfrm>
        </p:grpSpPr>
        <p:sp>
          <p:nvSpPr>
            <p:cNvPr id="6" name="Cloud Callout 5"/>
            <p:cNvSpPr/>
            <p:nvPr/>
          </p:nvSpPr>
          <p:spPr>
            <a:xfrm rot="1051747">
              <a:off x="89234" y="3699081"/>
              <a:ext cx="3065700" cy="2524266"/>
            </a:xfrm>
            <a:prstGeom prst="cloudCallout">
              <a:avLst>
                <a:gd name="adj1" fmla="val 103261"/>
                <a:gd name="adj2" fmla="val 14395"/>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p:cNvSpPr txBox="1"/>
            <p:nvPr/>
          </p:nvSpPr>
          <p:spPr>
            <a:xfrm>
              <a:off x="395536" y="4149080"/>
              <a:ext cx="2542609" cy="1569660"/>
            </a:xfrm>
            <a:prstGeom prst="rect">
              <a:avLst/>
            </a:prstGeom>
            <a:noFill/>
          </p:spPr>
          <p:txBody>
            <a:bodyPr wrap="square" rtlCol="0">
              <a:spAutoFit/>
            </a:bodyPr>
            <a:lstStyle/>
            <a:p>
              <a:pPr algn="ctr"/>
              <a:r>
                <a:rPr lang="en-US" sz="2400" dirty="0"/>
                <a:t>Which of these acts are the </a:t>
              </a:r>
              <a:r>
                <a:rPr lang="en-US" sz="2400" b="1" u="sng" dirty="0"/>
                <a:t>same</a:t>
              </a:r>
              <a:r>
                <a:rPr lang="en-US" sz="2400" dirty="0"/>
                <a:t> as the 5 pillars of Sunni Islam?</a:t>
              </a:r>
              <a:endParaRPr lang="en-GB" sz="2400" dirty="0"/>
            </a:p>
          </p:txBody>
        </p:sp>
      </p:grpSp>
      <p:sp>
        <p:nvSpPr>
          <p:cNvPr id="8" name="Rectangle 7">
            <a:extLst>
              <a:ext uri="{FF2B5EF4-FFF2-40B4-BE49-F238E27FC236}">
                <a16:creationId xmlns:a16="http://schemas.microsoft.com/office/drawing/2014/main" id="{BD6920D2-A08D-4F87-8685-CB56DD85378B}"/>
              </a:ext>
            </a:extLst>
          </p:cNvPr>
          <p:cNvSpPr/>
          <p:nvPr/>
        </p:nvSpPr>
        <p:spPr>
          <a:xfrm>
            <a:off x="107504" y="6388999"/>
            <a:ext cx="3867854" cy="300082"/>
          </a:xfrm>
          <a:prstGeom prst="rect">
            <a:avLst/>
          </a:prstGeom>
        </p:spPr>
        <p:txBody>
          <a:bodyPr wrap="none">
            <a:spAutoFit/>
          </a:bodyPr>
          <a:lstStyle/>
          <a:p>
            <a:r>
              <a:rPr lang="en-GB" sz="1350" dirty="0">
                <a:hlinkClick r:id="rId3"/>
              </a:rPr>
              <a:t>https://youtu.be/c5c9-1zxPeA?si=ebZifxJs2ZrZGS2a</a:t>
            </a:r>
            <a:r>
              <a:rPr lang="en-GB" sz="1350" dirty="0"/>
              <a:t>  </a:t>
            </a:r>
          </a:p>
        </p:txBody>
      </p:sp>
    </p:spTree>
    <p:extLst>
      <p:ext uri="{BB962C8B-B14F-4D97-AF65-F5344CB8AC3E}">
        <p14:creationId xmlns:p14="http://schemas.microsoft.com/office/powerpoint/2010/main" val="3472326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TextBox 4">
            <a:extLst>
              <a:ext uri="{FF2B5EF4-FFF2-40B4-BE49-F238E27FC236}">
                <a16:creationId xmlns:a16="http://schemas.microsoft.com/office/drawing/2014/main" id="{848107B8-EF13-23EE-1856-B81A47FB16B7}"/>
              </a:ext>
            </a:extLst>
          </p:cNvPr>
          <p:cNvSpPr txBox="1">
            <a:spLocks noChangeArrowheads="1"/>
          </p:cNvSpPr>
          <p:nvPr/>
        </p:nvSpPr>
        <p:spPr bwMode="auto">
          <a:xfrm>
            <a:off x="251460" y="1071563"/>
            <a:ext cx="8534400" cy="4431983"/>
          </a:xfrm>
          <a:prstGeom prst="rect">
            <a:avLst/>
          </a:prstGeom>
          <a:solidFill>
            <a:schemeClr val="accent6">
              <a:lumMod val="20000"/>
              <a:lumOff val="80000"/>
            </a:schemeClr>
          </a:solidFill>
          <a:ln>
            <a:noFill/>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GB" altLang="en-US" sz="3000" b="1" u="sng" dirty="0">
                <a:solidFill>
                  <a:srgbClr val="C00000"/>
                </a:solidFill>
                <a:latin typeface="Comic Sans MS" panose="030F0702030302020204" pitchFamily="66" charset="0"/>
              </a:rPr>
              <a:t>Timings of the 5 daily prayers</a:t>
            </a:r>
          </a:p>
          <a:p>
            <a:pPr algn="ctr" eaLnBrk="1" hangingPunct="1">
              <a:spcBef>
                <a:spcPct val="0"/>
              </a:spcBef>
              <a:buFontTx/>
              <a:buNone/>
            </a:pPr>
            <a:endParaRPr lang="en-GB" altLang="en-US" sz="2100" b="1" dirty="0">
              <a:solidFill>
                <a:srgbClr val="C00000"/>
              </a:solidFill>
              <a:latin typeface="Comic Sans MS" panose="030F0702030302020204" pitchFamily="66" charset="0"/>
            </a:endParaRPr>
          </a:p>
          <a:p>
            <a:pPr eaLnBrk="1" hangingPunct="1">
              <a:spcBef>
                <a:spcPct val="0"/>
              </a:spcBef>
            </a:pPr>
            <a:r>
              <a:rPr lang="en-GB" altLang="en-US" sz="2100" b="1" dirty="0">
                <a:solidFill>
                  <a:srgbClr val="C00000"/>
                </a:solidFill>
                <a:latin typeface="Comic Sans MS" panose="030F0702030302020204" pitchFamily="66" charset="0"/>
              </a:rPr>
              <a:t>The morning prayer </a:t>
            </a:r>
            <a:r>
              <a:rPr lang="en-GB" altLang="en-US" sz="2100" b="1" dirty="0">
                <a:solidFill>
                  <a:srgbClr val="10253F"/>
                </a:solidFill>
                <a:latin typeface="Comic Sans MS" panose="030F0702030302020204" pitchFamily="66" charset="0"/>
              </a:rPr>
              <a:t>(</a:t>
            </a:r>
            <a:r>
              <a:rPr lang="en-GB" altLang="en-US" sz="2100" b="1" dirty="0" err="1">
                <a:solidFill>
                  <a:srgbClr val="10253F"/>
                </a:solidFill>
                <a:latin typeface="Comic Sans MS" panose="030F0702030302020204" pitchFamily="66" charset="0"/>
              </a:rPr>
              <a:t>Fajr</a:t>
            </a:r>
            <a:r>
              <a:rPr lang="en-GB" altLang="en-US" sz="2100" b="1" dirty="0">
                <a:solidFill>
                  <a:srgbClr val="10253F"/>
                </a:solidFill>
                <a:latin typeface="Comic Sans MS" panose="030F0702030302020204" pitchFamily="66" charset="0"/>
              </a:rPr>
              <a:t>) </a:t>
            </a:r>
            <a:r>
              <a:rPr lang="en-GB" altLang="en-US" sz="2100" b="1" dirty="0">
                <a:solidFill>
                  <a:srgbClr val="00B050"/>
                </a:solidFill>
                <a:latin typeface="Comic Sans MS" panose="030F0702030302020204" pitchFamily="66" charset="0"/>
              </a:rPr>
              <a:t>is prayed an hour and half before sunrise until sunrise.</a:t>
            </a:r>
          </a:p>
          <a:p>
            <a:pPr eaLnBrk="1" hangingPunct="1">
              <a:spcBef>
                <a:spcPct val="0"/>
              </a:spcBef>
            </a:pPr>
            <a:endParaRPr lang="en-GB" altLang="en-US" sz="2100" b="1" dirty="0">
              <a:solidFill>
                <a:srgbClr val="00B050"/>
              </a:solidFill>
              <a:latin typeface="Comic Sans MS" panose="030F0702030302020204" pitchFamily="66" charset="0"/>
            </a:endParaRPr>
          </a:p>
          <a:p>
            <a:pPr eaLnBrk="1" hangingPunct="1">
              <a:spcBef>
                <a:spcPct val="0"/>
              </a:spcBef>
            </a:pPr>
            <a:r>
              <a:rPr lang="en-GB" altLang="en-US" sz="2100" b="1" dirty="0">
                <a:solidFill>
                  <a:srgbClr val="C00000"/>
                </a:solidFill>
                <a:latin typeface="Comic Sans MS" panose="030F0702030302020204" pitchFamily="66" charset="0"/>
              </a:rPr>
              <a:t>The noon prayer </a:t>
            </a:r>
            <a:r>
              <a:rPr lang="en-GB" altLang="en-US" sz="2100" b="1" dirty="0">
                <a:solidFill>
                  <a:srgbClr val="10253F"/>
                </a:solidFill>
                <a:latin typeface="Comic Sans MS" panose="030F0702030302020204" pitchFamily="66" charset="0"/>
              </a:rPr>
              <a:t>(</a:t>
            </a:r>
            <a:r>
              <a:rPr lang="en-GB" altLang="en-US" sz="2100" b="1" dirty="0" err="1">
                <a:solidFill>
                  <a:srgbClr val="10253F"/>
                </a:solidFill>
                <a:latin typeface="Comic Sans MS" panose="030F0702030302020204" pitchFamily="66" charset="0"/>
              </a:rPr>
              <a:t>Zuhr</a:t>
            </a:r>
            <a:r>
              <a:rPr lang="en-GB" altLang="en-US" sz="2100" b="1" dirty="0">
                <a:solidFill>
                  <a:srgbClr val="10253F"/>
                </a:solidFill>
                <a:latin typeface="Comic Sans MS" panose="030F0702030302020204" pitchFamily="66" charset="0"/>
              </a:rPr>
              <a:t>) </a:t>
            </a:r>
            <a:r>
              <a:rPr lang="en-GB" altLang="en-US" sz="2100" b="1" dirty="0">
                <a:solidFill>
                  <a:srgbClr val="00B050"/>
                </a:solidFill>
                <a:latin typeface="Comic Sans MS" panose="030F0702030302020204" pitchFamily="66" charset="0"/>
              </a:rPr>
              <a:t>is when the sun is at its highest peak.</a:t>
            </a:r>
          </a:p>
          <a:p>
            <a:pPr eaLnBrk="1" hangingPunct="1">
              <a:spcBef>
                <a:spcPct val="0"/>
              </a:spcBef>
            </a:pPr>
            <a:endParaRPr lang="en-GB" altLang="en-US" sz="2100" b="1" dirty="0">
              <a:solidFill>
                <a:srgbClr val="00B050"/>
              </a:solidFill>
              <a:latin typeface="Comic Sans MS" panose="030F0702030302020204" pitchFamily="66" charset="0"/>
            </a:endParaRPr>
          </a:p>
          <a:p>
            <a:pPr eaLnBrk="1" hangingPunct="1">
              <a:spcBef>
                <a:spcPct val="0"/>
              </a:spcBef>
            </a:pPr>
            <a:r>
              <a:rPr lang="en-GB" altLang="en-US" sz="2100" b="1" dirty="0">
                <a:solidFill>
                  <a:srgbClr val="C00000"/>
                </a:solidFill>
                <a:latin typeface="Comic Sans MS" panose="030F0702030302020204" pitchFamily="66" charset="0"/>
              </a:rPr>
              <a:t>Afternoon/early evening prayer </a:t>
            </a:r>
            <a:r>
              <a:rPr lang="en-GB" altLang="en-US" sz="2100" b="1" dirty="0">
                <a:solidFill>
                  <a:srgbClr val="10253F"/>
                </a:solidFill>
                <a:latin typeface="Comic Sans MS" panose="030F0702030302020204" pitchFamily="66" charset="0"/>
              </a:rPr>
              <a:t>(</a:t>
            </a:r>
            <a:r>
              <a:rPr lang="en-GB" altLang="en-US" sz="2100" b="1" dirty="0" err="1">
                <a:solidFill>
                  <a:srgbClr val="10253F"/>
                </a:solidFill>
                <a:latin typeface="Comic Sans MS" panose="030F0702030302020204" pitchFamily="66" charset="0"/>
              </a:rPr>
              <a:t>Asr</a:t>
            </a:r>
            <a:r>
              <a:rPr lang="en-GB" altLang="en-US" sz="2100" b="1" dirty="0">
                <a:solidFill>
                  <a:srgbClr val="10253F"/>
                </a:solidFill>
                <a:latin typeface="Comic Sans MS" panose="030F0702030302020204" pitchFamily="66" charset="0"/>
              </a:rPr>
              <a:t>) </a:t>
            </a:r>
            <a:r>
              <a:rPr lang="en-GB" altLang="en-US" sz="2100" b="1" dirty="0">
                <a:solidFill>
                  <a:srgbClr val="00B050"/>
                </a:solidFill>
                <a:latin typeface="Comic Sans MS" panose="030F0702030302020204" pitchFamily="66" charset="0"/>
              </a:rPr>
              <a:t>is between noon prayer and evening prayer.</a:t>
            </a:r>
          </a:p>
          <a:p>
            <a:pPr eaLnBrk="1" hangingPunct="1">
              <a:spcBef>
                <a:spcPct val="0"/>
              </a:spcBef>
            </a:pPr>
            <a:endParaRPr lang="en-GB" altLang="en-US" sz="2100" b="1" dirty="0">
              <a:solidFill>
                <a:srgbClr val="00B050"/>
              </a:solidFill>
              <a:latin typeface="Comic Sans MS" panose="030F0702030302020204" pitchFamily="66" charset="0"/>
            </a:endParaRPr>
          </a:p>
          <a:p>
            <a:pPr eaLnBrk="1" hangingPunct="1">
              <a:spcBef>
                <a:spcPct val="0"/>
              </a:spcBef>
            </a:pPr>
            <a:r>
              <a:rPr lang="en-GB" altLang="en-US" sz="2100" b="1" dirty="0">
                <a:solidFill>
                  <a:srgbClr val="C00000"/>
                </a:solidFill>
                <a:latin typeface="Comic Sans MS" panose="030F0702030302020204" pitchFamily="66" charset="0"/>
              </a:rPr>
              <a:t>Evening prayer </a:t>
            </a:r>
            <a:r>
              <a:rPr lang="en-GB" altLang="en-US" sz="2100" b="1" dirty="0">
                <a:solidFill>
                  <a:srgbClr val="10253F"/>
                </a:solidFill>
                <a:latin typeface="Comic Sans MS" panose="030F0702030302020204" pitchFamily="66" charset="0"/>
              </a:rPr>
              <a:t>(</a:t>
            </a:r>
            <a:r>
              <a:rPr lang="en-GB" altLang="en-US" sz="2100" b="1" dirty="0" err="1">
                <a:solidFill>
                  <a:srgbClr val="10253F"/>
                </a:solidFill>
                <a:latin typeface="Comic Sans MS" panose="030F0702030302020204" pitchFamily="66" charset="0"/>
              </a:rPr>
              <a:t>Maghrib</a:t>
            </a:r>
            <a:r>
              <a:rPr lang="en-GB" altLang="en-US" sz="2100" b="1" dirty="0">
                <a:solidFill>
                  <a:srgbClr val="10253F"/>
                </a:solidFill>
                <a:latin typeface="Comic Sans MS" panose="030F0702030302020204" pitchFamily="66" charset="0"/>
              </a:rPr>
              <a:t>)</a:t>
            </a:r>
            <a:r>
              <a:rPr lang="en-GB" altLang="en-US" sz="2100" b="1" dirty="0">
                <a:solidFill>
                  <a:srgbClr val="C00000"/>
                </a:solidFill>
                <a:latin typeface="Comic Sans MS" panose="030F0702030302020204" pitchFamily="66" charset="0"/>
              </a:rPr>
              <a:t> </a:t>
            </a:r>
            <a:r>
              <a:rPr lang="en-GB" altLang="en-US" sz="2100" b="1" dirty="0">
                <a:solidFill>
                  <a:srgbClr val="00B050"/>
                </a:solidFill>
                <a:latin typeface="Comic Sans MS" panose="030F0702030302020204" pitchFamily="66" charset="0"/>
              </a:rPr>
              <a:t>is when the sun sets.</a:t>
            </a:r>
          </a:p>
          <a:p>
            <a:pPr eaLnBrk="1" hangingPunct="1">
              <a:spcBef>
                <a:spcPct val="0"/>
              </a:spcBef>
            </a:pPr>
            <a:endParaRPr lang="en-GB" altLang="en-US" sz="2100" b="1" dirty="0">
              <a:solidFill>
                <a:srgbClr val="00B050"/>
              </a:solidFill>
              <a:latin typeface="Comic Sans MS" panose="030F0702030302020204" pitchFamily="66" charset="0"/>
            </a:endParaRPr>
          </a:p>
          <a:p>
            <a:pPr eaLnBrk="1" hangingPunct="1">
              <a:spcBef>
                <a:spcPct val="0"/>
              </a:spcBef>
            </a:pPr>
            <a:r>
              <a:rPr lang="en-GB" altLang="en-US" sz="2100" b="1" dirty="0">
                <a:solidFill>
                  <a:srgbClr val="C00000"/>
                </a:solidFill>
                <a:latin typeface="Comic Sans MS" panose="030F0702030302020204" pitchFamily="66" charset="0"/>
              </a:rPr>
              <a:t>Night prayer </a:t>
            </a:r>
            <a:r>
              <a:rPr lang="en-GB" altLang="en-US" sz="2100" b="1" dirty="0">
                <a:solidFill>
                  <a:srgbClr val="10253F"/>
                </a:solidFill>
                <a:latin typeface="Comic Sans MS" panose="030F0702030302020204" pitchFamily="66" charset="0"/>
              </a:rPr>
              <a:t>(</a:t>
            </a:r>
            <a:r>
              <a:rPr lang="en-GB" altLang="en-US" sz="2100" b="1" dirty="0" err="1">
                <a:solidFill>
                  <a:srgbClr val="10253F"/>
                </a:solidFill>
                <a:latin typeface="Comic Sans MS" panose="030F0702030302020204" pitchFamily="66" charset="0"/>
              </a:rPr>
              <a:t>Isha</a:t>
            </a:r>
            <a:r>
              <a:rPr lang="en-GB" altLang="en-US" sz="2100" b="1" dirty="0">
                <a:solidFill>
                  <a:srgbClr val="10253F"/>
                </a:solidFill>
                <a:latin typeface="Comic Sans MS" panose="030F0702030302020204" pitchFamily="66" charset="0"/>
              </a:rPr>
              <a:t>) </a:t>
            </a:r>
            <a:r>
              <a:rPr lang="en-GB" altLang="en-US" sz="2100" b="1" dirty="0">
                <a:solidFill>
                  <a:srgbClr val="00B050"/>
                </a:solidFill>
                <a:latin typeface="Comic Sans MS" panose="030F0702030302020204" pitchFamily="66" charset="0"/>
              </a:rPr>
              <a:t>is an hour and half after sunset.</a:t>
            </a:r>
          </a:p>
        </p:txBody>
      </p:sp>
      <p:pic>
        <p:nvPicPr>
          <p:cNvPr id="2050" name="Picture 2" descr="Clock clipart. Free download transparent .PNG | Creazill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43801" y="4469130"/>
            <a:ext cx="1447800" cy="1447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57681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extBox 5">
            <a:extLst>
              <a:ext uri="{FF2B5EF4-FFF2-40B4-BE49-F238E27FC236}">
                <a16:creationId xmlns:a16="http://schemas.microsoft.com/office/drawing/2014/main" id="{044D42F7-F4C0-36B6-FDFB-B6876593A137}"/>
              </a:ext>
            </a:extLst>
          </p:cNvPr>
          <p:cNvSpPr txBox="1">
            <a:spLocks noChangeArrowheads="1"/>
          </p:cNvSpPr>
          <p:nvPr/>
        </p:nvSpPr>
        <p:spPr bwMode="auto">
          <a:xfrm>
            <a:off x="281941" y="1017986"/>
            <a:ext cx="8473439" cy="2677656"/>
          </a:xfrm>
          <a:prstGeom prst="rect">
            <a:avLst/>
          </a:prstGeom>
          <a:solidFill>
            <a:schemeClr val="accent4">
              <a:lumMod val="20000"/>
              <a:lumOff val="80000"/>
            </a:schemeClr>
          </a:solidFill>
          <a:ln>
            <a:noFill/>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GB" altLang="en-US" sz="2100" b="1" dirty="0">
                <a:solidFill>
                  <a:srgbClr val="C00000"/>
                </a:solidFill>
                <a:latin typeface="+mn-lt"/>
              </a:rPr>
              <a:t>The </a:t>
            </a:r>
            <a:r>
              <a:rPr lang="en-GB" altLang="en-US" sz="2100" b="1" dirty="0" err="1">
                <a:solidFill>
                  <a:srgbClr val="C00000"/>
                </a:solidFill>
                <a:latin typeface="+mn-lt"/>
              </a:rPr>
              <a:t>Adhan</a:t>
            </a:r>
            <a:r>
              <a:rPr lang="en-GB" altLang="en-US" sz="2100" b="1" dirty="0">
                <a:solidFill>
                  <a:srgbClr val="C00000"/>
                </a:solidFill>
                <a:latin typeface="+mn-lt"/>
              </a:rPr>
              <a:t> (call to prayer) marks the beginning of the time slot for the prayer.</a:t>
            </a:r>
          </a:p>
          <a:p>
            <a:pPr eaLnBrk="1" hangingPunct="1">
              <a:spcBef>
                <a:spcPct val="0"/>
              </a:spcBef>
              <a:buFontTx/>
              <a:buNone/>
            </a:pPr>
            <a:endParaRPr lang="en-GB" altLang="en-US" sz="2100" b="1" dirty="0">
              <a:solidFill>
                <a:srgbClr val="C00000"/>
              </a:solidFill>
              <a:latin typeface="+mn-lt"/>
            </a:endParaRPr>
          </a:p>
          <a:p>
            <a:pPr eaLnBrk="1" hangingPunct="1">
              <a:spcBef>
                <a:spcPct val="0"/>
              </a:spcBef>
              <a:buFontTx/>
              <a:buNone/>
            </a:pPr>
            <a:r>
              <a:rPr lang="en-GB" altLang="en-US" sz="2100" b="1" dirty="0">
                <a:solidFill>
                  <a:srgbClr val="C00000"/>
                </a:solidFill>
                <a:latin typeface="+mn-lt"/>
              </a:rPr>
              <a:t>In Muslim countries this can be heard loudly in the streets and marketplace.</a:t>
            </a:r>
          </a:p>
          <a:p>
            <a:pPr eaLnBrk="1" hangingPunct="1">
              <a:spcBef>
                <a:spcPct val="0"/>
              </a:spcBef>
              <a:buFontTx/>
              <a:buNone/>
            </a:pPr>
            <a:endParaRPr lang="en-GB" altLang="en-US" sz="2100" b="1" dirty="0">
              <a:solidFill>
                <a:srgbClr val="C00000"/>
              </a:solidFill>
              <a:latin typeface="+mn-lt"/>
            </a:endParaRPr>
          </a:p>
          <a:p>
            <a:pPr eaLnBrk="1" hangingPunct="1">
              <a:spcBef>
                <a:spcPct val="0"/>
              </a:spcBef>
              <a:buFontTx/>
              <a:buNone/>
            </a:pPr>
            <a:r>
              <a:rPr lang="en-GB" altLang="en-US" sz="2100" b="1" dirty="0">
                <a:solidFill>
                  <a:srgbClr val="C00000"/>
                </a:solidFill>
                <a:latin typeface="+mn-lt"/>
              </a:rPr>
              <a:t>In Western countries you hear it inside </a:t>
            </a:r>
          </a:p>
          <a:p>
            <a:pPr eaLnBrk="1" hangingPunct="1">
              <a:spcBef>
                <a:spcPct val="0"/>
              </a:spcBef>
              <a:buFontTx/>
              <a:buNone/>
            </a:pPr>
            <a:r>
              <a:rPr lang="en-GB" altLang="en-US" sz="2100" b="1" dirty="0">
                <a:solidFill>
                  <a:srgbClr val="C00000"/>
                </a:solidFill>
                <a:latin typeface="+mn-lt"/>
              </a:rPr>
              <a:t>the mosque.</a:t>
            </a:r>
          </a:p>
        </p:txBody>
      </p:sp>
      <p:pic>
        <p:nvPicPr>
          <p:cNvPr id="27650" name="Picture 7">
            <a:extLst>
              <a:ext uri="{FF2B5EF4-FFF2-40B4-BE49-F238E27FC236}">
                <a16:creationId xmlns:a16="http://schemas.microsoft.com/office/drawing/2014/main" id="{5BCE57DA-CE1A-A3FC-A128-59E5FE34389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30956" y="3802618"/>
            <a:ext cx="3137177" cy="20914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1" name="Picture 8">
            <a:extLst>
              <a:ext uri="{FF2B5EF4-FFF2-40B4-BE49-F238E27FC236}">
                <a16:creationId xmlns:a16="http://schemas.microsoft.com/office/drawing/2014/main" id="{C201AEEF-8DF2-3838-8665-869041A207B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87890" y="2476449"/>
            <a:ext cx="2756010" cy="3524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666235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ow To Perform Wudu For Femal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94064" y="871262"/>
            <a:ext cx="4893533" cy="3361373"/>
          </a:xfrm>
          <a:prstGeom prst="rect">
            <a:avLst/>
          </a:prstGeom>
          <a:noFill/>
          <a:extLst>
            <a:ext uri="{909E8E84-426E-40DD-AFC4-6F175D3DCCD1}">
              <a14:hiddenFill xmlns:a14="http://schemas.microsoft.com/office/drawing/2010/main">
                <a:solidFill>
                  <a:srgbClr val="FFFFFF"/>
                </a:solidFill>
              </a14:hiddenFill>
            </a:ext>
          </a:extLst>
        </p:spPr>
      </p:pic>
      <p:sp>
        <p:nvSpPr>
          <p:cNvPr id="5" name="Rounded Rectangular Callout 4"/>
          <p:cNvSpPr/>
          <p:nvPr/>
        </p:nvSpPr>
        <p:spPr>
          <a:xfrm>
            <a:off x="4594859" y="4435076"/>
            <a:ext cx="3962400" cy="1143000"/>
          </a:xfrm>
          <a:prstGeom prst="wedgeRoundRectCallout">
            <a:avLst>
              <a:gd name="adj1" fmla="val 58590"/>
              <a:gd name="adj2" fmla="val -76833"/>
              <a:gd name="adj3" fmla="val 16667"/>
            </a:avLst>
          </a:prstGeom>
          <a:solidFill>
            <a:srgbClr val="9900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37891" name="TextBox 4">
            <a:extLst>
              <a:ext uri="{FF2B5EF4-FFF2-40B4-BE49-F238E27FC236}">
                <a16:creationId xmlns:a16="http://schemas.microsoft.com/office/drawing/2014/main" id="{6347DE45-7B93-5DF7-B937-B739DED77FFD}"/>
              </a:ext>
            </a:extLst>
          </p:cNvPr>
          <p:cNvSpPr txBox="1">
            <a:spLocks noChangeArrowheads="1"/>
          </p:cNvSpPr>
          <p:nvPr/>
        </p:nvSpPr>
        <p:spPr bwMode="auto">
          <a:xfrm>
            <a:off x="168474" y="871262"/>
            <a:ext cx="3880128" cy="2585323"/>
          </a:xfrm>
          <a:prstGeom prst="rect">
            <a:avLst/>
          </a:prstGeom>
          <a:solidFill>
            <a:schemeClr val="accent6">
              <a:lumMod val="20000"/>
              <a:lumOff val="80000"/>
            </a:schemeClr>
          </a:solidFill>
          <a:ln>
            <a:noFill/>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 typeface="Arial" panose="020B0604020202020204" pitchFamily="34" charset="0"/>
              <a:buNone/>
            </a:pPr>
            <a:r>
              <a:rPr lang="en-GB" altLang="en-US" sz="2700" b="1" dirty="0">
                <a:solidFill>
                  <a:srgbClr val="006600"/>
                </a:solidFill>
                <a:latin typeface="Comic Sans MS" panose="030F0702030302020204" pitchFamily="66" charset="0"/>
              </a:rPr>
              <a:t>Muslims MUST perform </a:t>
            </a:r>
            <a:r>
              <a:rPr lang="en-GB" altLang="en-US" sz="2700" u="sng" dirty="0">
                <a:solidFill>
                  <a:srgbClr val="006600"/>
                </a:solidFill>
                <a:latin typeface="Comic Sans MS" panose="030F0702030302020204" pitchFamily="66" charset="0"/>
              </a:rPr>
              <a:t>Wudu</a:t>
            </a:r>
            <a:r>
              <a:rPr lang="en-GB" altLang="en-US" sz="2700" b="1" dirty="0">
                <a:solidFill>
                  <a:srgbClr val="006600"/>
                </a:solidFill>
                <a:latin typeface="Comic Sans MS" panose="030F0702030302020204" pitchFamily="66" charset="0"/>
              </a:rPr>
              <a:t> in order to pray their Salah, otherwise it will not be accepted by God.</a:t>
            </a:r>
          </a:p>
        </p:txBody>
      </p:sp>
      <p:sp>
        <p:nvSpPr>
          <p:cNvPr id="2" name="TextBox 1"/>
          <p:cNvSpPr txBox="1"/>
          <p:nvPr/>
        </p:nvSpPr>
        <p:spPr>
          <a:xfrm>
            <a:off x="95744" y="4081848"/>
            <a:ext cx="4025589" cy="1754326"/>
          </a:xfrm>
          <a:prstGeom prst="rect">
            <a:avLst/>
          </a:prstGeom>
          <a:solidFill>
            <a:schemeClr val="accent4">
              <a:lumMod val="20000"/>
              <a:lumOff val="80000"/>
            </a:schemeClr>
          </a:solidFill>
          <a:ln w="57150">
            <a:solidFill>
              <a:srgbClr val="FFC000"/>
            </a:solidFill>
          </a:ln>
        </p:spPr>
        <p:txBody>
          <a:bodyPr wrap="square" rtlCol="0">
            <a:spAutoFit/>
          </a:bodyPr>
          <a:lstStyle/>
          <a:p>
            <a:pPr algn="ctr"/>
            <a:r>
              <a:rPr lang="en-US" b="1" dirty="0"/>
              <a:t>“You who believe, when you are about to pray, wash your faces and your hands up to the elbows, wipe your heads, wash your feet up to the ankles and, if required, wash your whole body” </a:t>
            </a:r>
          </a:p>
          <a:p>
            <a:pPr algn="r"/>
            <a:r>
              <a:rPr lang="en-US" dirty="0"/>
              <a:t>~ Qur’an 5:6</a:t>
            </a:r>
            <a:endParaRPr lang="en-GB" dirty="0"/>
          </a:p>
        </p:txBody>
      </p:sp>
      <p:sp>
        <p:nvSpPr>
          <p:cNvPr id="12" name="TextBox 11"/>
          <p:cNvSpPr txBox="1"/>
          <p:nvPr/>
        </p:nvSpPr>
        <p:spPr>
          <a:xfrm>
            <a:off x="95744" y="3559774"/>
            <a:ext cx="3719274" cy="369332"/>
          </a:xfrm>
          <a:prstGeom prst="rect">
            <a:avLst/>
          </a:prstGeom>
          <a:solidFill>
            <a:srgbClr val="990099"/>
          </a:solidFill>
        </p:spPr>
        <p:txBody>
          <a:bodyPr wrap="square" rtlCol="0">
            <a:spAutoFit/>
          </a:bodyPr>
          <a:lstStyle/>
          <a:p>
            <a:pPr algn="ctr"/>
            <a:r>
              <a:rPr lang="en-US" b="1" dirty="0">
                <a:solidFill>
                  <a:schemeClr val="bg1"/>
                </a:solidFill>
              </a:rPr>
              <a:t>Wudu = </a:t>
            </a:r>
            <a:r>
              <a:rPr lang="en-US" dirty="0">
                <a:solidFill>
                  <a:schemeClr val="bg1"/>
                </a:solidFill>
              </a:rPr>
              <a:t>ritual washing before prayer</a:t>
            </a:r>
            <a:endParaRPr lang="en-GB" dirty="0">
              <a:solidFill>
                <a:schemeClr val="bg1"/>
              </a:solidFill>
            </a:endParaRPr>
          </a:p>
        </p:txBody>
      </p:sp>
      <p:pic>
        <p:nvPicPr>
          <p:cNvPr id="11" name="Picture 2" descr="Key free to use cliparts - Clipartix"/>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8689816">
            <a:off x="3406683" y="3614296"/>
            <a:ext cx="775754" cy="376241"/>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4922430" y="6093296"/>
            <a:ext cx="4156202" cy="300082"/>
          </a:xfrm>
          <a:prstGeom prst="rect">
            <a:avLst/>
          </a:prstGeom>
        </p:spPr>
        <p:txBody>
          <a:bodyPr wrap="none">
            <a:spAutoFit/>
          </a:bodyPr>
          <a:lstStyle/>
          <a:p>
            <a:r>
              <a:rPr lang="en-GB" sz="1350" dirty="0">
                <a:hlinkClick r:id="rId4"/>
              </a:rPr>
              <a:t>https://youtu.be/iV_nZJMLhmo?si=Xbq5PYHPbyHVLFYY</a:t>
            </a:r>
            <a:r>
              <a:rPr lang="en-GB" sz="1350" dirty="0"/>
              <a:t> </a:t>
            </a:r>
          </a:p>
        </p:txBody>
      </p:sp>
      <p:sp>
        <p:nvSpPr>
          <p:cNvPr id="4" name="TextBox 3"/>
          <p:cNvSpPr txBox="1"/>
          <p:nvPr/>
        </p:nvSpPr>
        <p:spPr>
          <a:xfrm>
            <a:off x="4743450" y="4426262"/>
            <a:ext cx="3794759" cy="1200329"/>
          </a:xfrm>
          <a:prstGeom prst="rect">
            <a:avLst/>
          </a:prstGeom>
          <a:noFill/>
        </p:spPr>
        <p:txBody>
          <a:bodyPr wrap="square" rtlCol="0">
            <a:spAutoFit/>
          </a:bodyPr>
          <a:lstStyle/>
          <a:p>
            <a:pPr algn="ctr"/>
            <a:r>
              <a:rPr lang="en-US" sz="2400" b="1" dirty="0">
                <a:solidFill>
                  <a:schemeClr val="bg1"/>
                </a:solidFill>
              </a:rPr>
              <a:t>Why do Muslims believe it is important to perform wudu?</a:t>
            </a:r>
            <a:endParaRPr lang="en-GB" sz="2400" b="1" dirty="0">
              <a:solidFill>
                <a:schemeClr val="bg1"/>
              </a:solidFill>
            </a:endParaRPr>
          </a:p>
        </p:txBody>
      </p:sp>
    </p:spTree>
    <p:extLst>
      <p:ext uri="{BB962C8B-B14F-4D97-AF65-F5344CB8AC3E}">
        <p14:creationId xmlns:p14="http://schemas.microsoft.com/office/powerpoint/2010/main" val="31159817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0981" y="1040130"/>
            <a:ext cx="4030980" cy="4846320"/>
          </a:xfrm>
          <a:solidFill>
            <a:schemeClr val="accent4">
              <a:lumMod val="20000"/>
              <a:lumOff val="80000"/>
            </a:schemeClr>
          </a:solidFill>
        </p:spPr>
        <p:txBody>
          <a:bodyPr anchor="ctr">
            <a:normAutofit fontScale="70000" lnSpcReduction="20000"/>
          </a:bodyPr>
          <a:lstStyle/>
          <a:p>
            <a:pPr marL="0" indent="0" algn="ctr">
              <a:buNone/>
            </a:pPr>
            <a:r>
              <a:rPr lang="en-US" dirty="0"/>
              <a:t>Mosques have two special rooms set aside for washing, one for men and one for women.  Washing is done under running water, rather than using a basin.  </a:t>
            </a:r>
          </a:p>
          <a:p>
            <a:pPr marL="0" indent="0" algn="ctr">
              <a:buNone/>
            </a:pPr>
            <a:r>
              <a:rPr lang="en-US" dirty="0"/>
              <a:t>If water is not available, for example in a desert, a dry form of washing is allowed using sand or dust.  This illustrates that it is not the physical cleanliness that is required, but the spiritual cleanliness, and wudu is a form of spiritual preparation or purification to allow Muslims to focus fully on God in their prayers.</a:t>
            </a:r>
            <a:endParaRPr lang="en-GB" dirty="0"/>
          </a:p>
        </p:txBody>
      </p:sp>
      <p:pic>
        <p:nvPicPr>
          <p:cNvPr id="5122" name="Picture 2" descr="Wudu Masjid-E-Salaam Preston | Mosque design, Mosque design islamic  architecture, Mosque architectu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04862" y="2613383"/>
            <a:ext cx="2496979" cy="3330932"/>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Rochdale Mosque installs WuduMate Modular - Wudumat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96427" y="1040130"/>
            <a:ext cx="3318034" cy="2224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30719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4">
            <a:extLst>
              <a:ext uri="{FF2B5EF4-FFF2-40B4-BE49-F238E27FC236}">
                <a16:creationId xmlns:a16="http://schemas.microsoft.com/office/drawing/2014/main" id="{CF2BB31D-2AE6-4E57-B04D-7E03843508D2}"/>
              </a:ext>
            </a:extLst>
          </p:cNvPr>
          <p:cNvSpPr>
            <a:spLocks noChangeArrowheads="1"/>
          </p:cNvSpPr>
          <p:nvPr/>
        </p:nvSpPr>
        <p:spPr bwMode="auto">
          <a:xfrm>
            <a:off x="248423" y="940284"/>
            <a:ext cx="4365545" cy="3693319"/>
          </a:xfrm>
          <a:prstGeom prst="rect">
            <a:avLst/>
          </a:prstGeom>
          <a:solidFill>
            <a:schemeClr val="accent6">
              <a:lumMod val="20000"/>
              <a:lumOff val="80000"/>
            </a:schemeClr>
          </a:solidFill>
          <a:ln>
            <a:noFill/>
          </a:ln>
        </p:spPr>
        <p:txBody>
          <a:bodyPr wrap="squar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pPr>
            <a:r>
              <a:rPr lang="en-GB" altLang="en-US" sz="1800" b="1" dirty="0">
                <a:latin typeface="+mn-lt"/>
              </a:rPr>
              <a:t>  All Muslims face the </a:t>
            </a:r>
            <a:r>
              <a:rPr lang="en-GB" altLang="en-US" sz="1800" b="1" dirty="0" err="1">
                <a:latin typeface="+mn-lt"/>
              </a:rPr>
              <a:t>Ka’bah</a:t>
            </a:r>
            <a:r>
              <a:rPr lang="en-GB" altLang="en-US" sz="1800" b="1" dirty="0">
                <a:latin typeface="+mn-lt"/>
              </a:rPr>
              <a:t> in Makkah when they pray.</a:t>
            </a:r>
          </a:p>
          <a:p>
            <a:pPr eaLnBrk="1" hangingPunct="1">
              <a:spcBef>
                <a:spcPct val="0"/>
              </a:spcBef>
            </a:pPr>
            <a:endParaRPr lang="en-US" altLang="en-US" sz="1800" b="1" dirty="0">
              <a:latin typeface="+mn-lt"/>
            </a:endParaRPr>
          </a:p>
          <a:p>
            <a:pPr eaLnBrk="1" hangingPunct="1">
              <a:spcBef>
                <a:spcPct val="0"/>
              </a:spcBef>
            </a:pPr>
            <a:r>
              <a:rPr lang="en-US" altLang="en-US" sz="1800" b="1" dirty="0">
                <a:latin typeface="+mn-lt"/>
              </a:rPr>
              <a:t>This means that all Muslims are physically and mentally focusing on one place associated with God</a:t>
            </a:r>
          </a:p>
          <a:p>
            <a:pPr eaLnBrk="1" hangingPunct="1">
              <a:spcBef>
                <a:spcPct val="0"/>
              </a:spcBef>
            </a:pPr>
            <a:endParaRPr lang="en-US" altLang="en-US" sz="1800" b="1" dirty="0">
              <a:latin typeface="+mn-lt"/>
            </a:endParaRPr>
          </a:p>
          <a:p>
            <a:pPr eaLnBrk="1" hangingPunct="1">
              <a:spcBef>
                <a:spcPct val="0"/>
              </a:spcBef>
            </a:pPr>
            <a:r>
              <a:rPr lang="en-US" altLang="en-US" sz="1800" b="1" dirty="0">
                <a:latin typeface="+mn-lt"/>
              </a:rPr>
              <a:t>In a mosque, this is easy to achieve as all the mats will be facing the </a:t>
            </a:r>
            <a:r>
              <a:rPr lang="en-US" altLang="en-US" sz="1800" u="sng" dirty="0" err="1">
                <a:latin typeface="+mn-lt"/>
              </a:rPr>
              <a:t>mihrab</a:t>
            </a:r>
            <a:r>
              <a:rPr lang="en-US" altLang="en-US" sz="1800" b="1" dirty="0">
                <a:latin typeface="+mn-lt"/>
              </a:rPr>
              <a:t>.  This is a semi-circular niche in the </a:t>
            </a:r>
            <a:r>
              <a:rPr lang="en-US" altLang="en-US" sz="1800" u="sng" dirty="0" err="1">
                <a:latin typeface="+mn-lt"/>
              </a:rPr>
              <a:t>qibla</a:t>
            </a:r>
            <a:r>
              <a:rPr lang="en-US" altLang="en-US" sz="1800" b="1" dirty="0">
                <a:latin typeface="+mn-lt"/>
              </a:rPr>
              <a:t> wall.</a:t>
            </a:r>
            <a:endParaRPr lang="en-GB" altLang="en-US" sz="1800" b="1" dirty="0">
              <a:latin typeface="+mn-lt"/>
            </a:endParaRPr>
          </a:p>
          <a:p>
            <a:pPr eaLnBrk="1" hangingPunct="1">
              <a:spcBef>
                <a:spcPct val="0"/>
              </a:spcBef>
              <a:buFontTx/>
              <a:buNone/>
            </a:pPr>
            <a:endParaRPr lang="en-GB" altLang="en-US" sz="1800" b="1" dirty="0">
              <a:latin typeface="+mn-lt"/>
            </a:endParaRPr>
          </a:p>
          <a:p>
            <a:pPr eaLnBrk="1" hangingPunct="1">
              <a:spcBef>
                <a:spcPct val="0"/>
              </a:spcBef>
            </a:pPr>
            <a:r>
              <a:rPr lang="en-GB" altLang="en-US" sz="1800" b="1" dirty="0">
                <a:latin typeface="+mn-lt"/>
              </a:rPr>
              <a:t>  Many prayer mats have a compass on it showing the direction of Mecca.</a:t>
            </a:r>
          </a:p>
        </p:txBody>
      </p:sp>
      <p:pic>
        <p:nvPicPr>
          <p:cNvPr id="3076" name="Picture 4" descr="Qibla Compass: Qibla Direction - Apps on Google Pla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95361" y="993219"/>
            <a:ext cx="4016930" cy="4016931"/>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122634" y="4753206"/>
            <a:ext cx="4510326" cy="646331"/>
          </a:xfrm>
          <a:prstGeom prst="rect">
            <a:avLst/>
          </a:prstGeom>
          <a:solidFill>
            <a:srgbClr val="990099"/>
          </a:solidFill>
        </p:spPr>
        <p:txBody>
          <a:bodyPr wrap="square" rtlCol="0">
            <a:spAutoFit/>
          </a:bodyPr>
          <a:lstStyle/>
          <a:p>
            <a:r>
              <a:rPr lang="en-US" b="1" dirty="0" err="1">
                <a:solidFill>
                  <a:schemeClr val="bg1"/>
                </a:solidFill>
              </a:rPr>
              <a:t>Mihrab</a:t>
            </a:r>
            <a:r>
              <a:rPr lang="en-US" b="1" dirty="0">
                <a:solidFill>
                  <a:schemeClr val="bg1"/>
                </a:solidFill>
              </a:rPr>
              <a:t> = </a:t>
            </a:r>
            <a:r>
              <a:rPr lang="en-US" dirty="0">
                <a:solidFill>
                  <a:schemeClr val="bg1"/>
                </a:solidFill>
              </a:rPr>
              <a:t>niche in the wall of a mosque indicating the direction of Mecca</a:t>
            </a:r>
            <a:endParaRPr lang="en-GB" dirty="0">
              <a:solidFill>
                <a:schemeClr val="bg1"/>
              </a:solidFill>
            </a:endParaRPr>
          </a:p>
        </p:txBody>
      </p:sp>
      <p:pic>
        <p:nvPicPr>
          <p:cNvPr id="12" name="Picture 2" descr="Key free to use cliparts - Clipartix"/>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8689816">
            <a:off x="3748457" y="4942281"/>
            <a:ext cx="775754" cy="376241"/>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122634" y="5465617"/>
            <a:ext cx="3719274" cy="369332"/>
          </a:xfrm>
          <a:prstGeom prst="rect">
            <a:avLst/>
          </a:prstGeom>
          <a:solidFill>
            <a:srgbClr val="990099"/>
          </a:solidFill>
        </p:spPr>
        <p:txBody>
          <a:bodyPr wrap="square" rtlCol="0">
            <a:spAutoFit/>
          </a:bodyPr>
          <a:lstStyle/>
          <a:p>
            <a:r>
              <a:rPr lang="en-US" b="1" dirty="0" err="1">
                <a:solidFill>
                  <a:schemeClr val="bg1"/>
                </a:solidFill>
              </a:rPr>
              <a:t>Qibla</a:t>
            </a:r>
            <a:r>
              <a:rPr lang="en-US" b="1" dirty="0">
                <a:solidFill>
                  <a:schemeClr val="bg1"/>
                </a:solidFill>
              </a:rPr>
              <a:t> = </a:t>
            </a:r>
            <a:r>
              <a:rPr lang="en-US" dirty="0">
                <a:solidFill>
                  <a:schemeClr val="bg1"/>
                </a:solidFill>
              </a:rPr>
              <a:t>the direction of Mecca</a:t>
            </a:r>
            <a:endParaRPr lang="en-GB" dirty="0">
              <a:solidFill>
                <a:schemeClr val="bg1"/>
              </a:solidFill>
            </a:endParaRPr>
          </a:p>
        </p:txBody>
      </p:sp>
      <p:pic>
        <p:nvPicPr>
          <p:cNvPr id="14" name="Picture 2" descr="Key free to use cliparts - Clipartix"/>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8689816">
            <a:off x="2897603" y="5490502"/>
            <a:ext cx="775754" cy="3762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784891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Qibla Wall of Masjid Nabawi - Madain Project (en)"/>
          <p:cNvPicPr>
            <a:picLocks noChangeAspect="1" noChangeArrowheads="1"/>
          </p:cNvPicPr>
          <p:nvPr/>
        </p:nvPicPr>
        <p:blipFill rotWithShape="1">
          <a:blip r:embed="rId2">
            <a:extLst>
              <a:ext uri="{28A0092B-C50C-407E-A947-70E740481C1C}">
                <a14:useLocalDpi xmlns:a14="http://schemas.microsoft.com/office/drawing/2010/main" val="0"/>
              </a:ext>
            </a:extLst>
          </a:blip>
          <a:srcRect l="20225" r="17909" b="11493"/>
          <a:stretch/>
        </p:blipFill>
        <p:spPr bwMode="auto">
          <a:xfrm>
            <a:off x="1508760" y="857251"/>
            <a:ext cx="5288280" cy="5087762"/>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Mosque Architecture | Art History 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620" y="896653"/>
            <a:ext cx="8191500" cy="50483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5014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102"/>
                                        </p:tgtEl>
                                        <p:attrNameLst>
                                          <p:attrName>style.visibility</p:attrName>
                                        </p:attrNameLst>
                                      </p:cBhvr>
                                      <p:to>
                                        <p:strVal val="visible"/>
                                      </p:to>
                                    </p:set>
                                    <p:animEffect transition="in" filter="fade">
                                      <p:cBhvr>
                                        <p:cTn id="7" dur="500"/>
                                        <p:tgtEl>
                                          <p:spTgt spid="4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loud Callout 2"/>
          <p:cNvSpPr/>
          <p:nvPr/>
        </p:nvSpPr>
        <p:spPr>
          <a:xfrm rot="310712">
            <a:off x="415121" y="4305111"/>
            <a:ext cx="2575560" cy="1537100"/>
          </a:xfrm>
          <a:prstGeom prst="cloudCallout">
            <a:avLst>
              <a:gd name="adj1" fmla="val -54987"/>
              <a:gd name="adj2" fmla="val 6477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30721" name="TextBox 4">
            <a:extLst>
              <a:ext uri="{FF2B5EF4-FFF2-40B4-BE49-F238E27FC236}">
                <a16:creationId xmlns:a16="http://schemas.microsoft.com/office/drawing/2014/main" id="{7425F07B-CD22-44BE-4368-D312A9BAE978}"/>
              </a:ext>
            </a:extLst>
          </p:cNvPr>
          <p:cNvSpPr txBox="1">
            <a:spLocks noChangeArrowheads="1"/>
          </p:cNvSpPr>
          <p:nvPr/>
        </p:nvSpPr>
        <p:spPr bwMode="auto">
          <a:xfrm>
            <a:off x="129540" y="1018462"/>
            <a:ext cx="8808720" cy="877163"/>
          </a:xfrm>
          <a:prstGeom prst="rect">
            <a:avLst/>
          </a:prstGeom>
          <a:solidFill>
            <a:schemeClr val="accent5">
              <a:lumMod val="20000"/>
              <a:lumOff val="80000"/>
            </a:schemeClr>
          </a:solidFill>
          <a:ln>
            <a:noFill/>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pPr>
            <a:r>
              <a:rPr lang="en-GB" altLang="en-US" sz="2550" b="1" dirty="0">
                <a:solidFill>
                  <a:srgbClr val="C00000"/>
                </a:solidFill>
                <a:latin typeface="+mn-lt"/>
              </a:rPr>
              <a:t>  These 5 daily prayers are </a:t>
            </a:r>
            <a:r>
              <a:rPr lang="en-GB" altLang="en-US" sz="2550" u="sng" dirty="0">
                <a:solidFill>
                  <a:srgbClr val="00B0F0"/>
                </a:solidFill>
                <a:latin typeface="+mn-lt"/>
              </a:rPr>
              <a:t>compulsory.</a:t>
            </a:r>
          </a:p>
          <a:p>
            <a:pPr marL="342900" indent="-342900">
              <a:spcBef>
                <a:spcPct val="0"/>
              </a:spcBef>
            </a:pPr>
            <a:r>
              <a:rPr lang="en-GB" altLang="en-US" sz="2550" b="1" dirty="0">
                <a:solidFill>
                  <a:srgbClr val="C00000"/>
                </a:solidFill>
                <a:latin typeface="+mn-lt"/>
              </a:rPr>
              <a:t>They involve a series of standing up, bowing and prostrating.</a:t>
            </a:r>
          </a:p>
        </p:txBody>
      </p:sp>
      <p:pic>
        <p:nvPicPr>
          <p:cNvPr id="30722" name="Picture 3">
            <a:extLst>
              <a:ext uri="{FF2B5EF4-FFF2-40B4-BE49-F238E27FC236}">
                <a16:creationId xmlns:a16="http://schemas.microsoft.com/office/drawing/2014/main" id="{5A1B3143-FBA1-0AB2-508A-BEECD19DD44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902" y="2035531"/>
            <a:ext cx="2269284" cy="2198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3" name="Picture 8">
            <a:extLst>
              <a:ext uri="{FF2B5EF4-FFF2-40B4-BE49-F238E27FC236}">
                <a16:creationId xmlns:a16="http://schemas.microsoft.com/office/drawing/2014/main" id="{B57F3BCE-2ABF-FF58-F704-DD402F892DD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54945" y="2035530"/>
            <a:ext cx="3164840" cy="2373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4" name="Picture 9">
            <a:extLst>
              <a:ext uri="{FF2B5EF4-FFF2-40B4-BE49-F238E27FC236}">
                <a16:creationId xmlns:a16="http://schemas.microsoft.com/office/drawing/2014/main" id="{8448E363-BC13-D8A9-AC5F-F5D396E06A7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80623" y="2110741"/>
            <a:ext cx="2081857" cy="31280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689819" y="4339590"/>
            <a:ext cx="2026165" cy="1338828"/>
          </a:xfrm>
          <a:prstGeom prst="rect">
            <a:avLst/>
          </a:prstGeom>
          <a:noFill/>
        </p:spPr>
        <p:txBody>
          <a:bodyPr wrap="square" rtlCol="0">
            <a:spAutoFit/>
          </a:bodyPr>
          <a:lstStyle/>
          <a:p>
            <a:pPr algn="ctr"/>
            <a:r>
              <a:rPr lang="en-US" sz="2700" b="1" dirty="0">
                <a:solidFill>
                  <a:schemeClr val="bg1"/>
                </a:solidFill>
              </a:rPr>
              <a:t>Why prostrate and bow?</a:t>
            </a:r>
            <a:endParaRPr lang="en-GB" sz="2700" b="1" dirty="0">
              <a:solidFill>
                <a:schemeClr val="bg1"/>
              </a:solidFill>
            </a:endParaRPr>
          </a:p>
        </p:txBody>
      </p:sp>
      <p:sp>
        <p:nvSpPr>
          <p:cNvPr id="10" name="Cloud Callout 9"/>
          <p:cNvSpPr/>
          <p:nvPr/>
        </p:nvSpPr>
        <p:spPr>
          <a:xfrm rot="310712">
            <a:off x="5553083" y="3995960"/>
            <a:ext cx="2767106" cy="1798371"/>
          </a:xfrm>
          <a:prstGeom prst="cloudCallout">
            <a:avLst>
              <a:gd name="adj1" fmla="val 84250"/>
              <a:gd name="adj2" fmla="val 3845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1" name="TextBox 10"/>
          <p:cNvSpPr txBox="1"/>
          <p:nvPr/>
        </p:nvSpPr>
        <p:spPr>
          <a:xfrm>
            <a:off x="5779297" y="4233900"/>
            <a:ext cx="2314676" cy="1477328"/>
          </a:xfrm>
          <a:prstGeom prst="rect">
            <a:avLst/>
          </a:prstGeom>
          <a:noFill/>
        </p:spPr>
        <p:txBody>
          <a:bodyPr wrap="square" rtlCol="0">
            <a:spAutoFit/>
          </a:bodyPr>
          <a:lstStyle/>
          <a:p>
            <a:pPr algn="ctr"/>
            <a:r>
              <a:rPr lang="en-US" dirty="0">
                <a:solidFill>
                  <a:schemeClr val="bg1"/>
                </a:solidFill>
              </a:rPr>
              <a:t>Bowing and prostrating remind Muslims that God is greater and more important than them.</a:t>
            </a:r>
            <a:endParaRPr lang="en-GB" dirty="0">
              <a:solidFill>
                <a:schemeClr val="bg1"/>
              </a:solidFill>
            </a:endParaRPr>
          </a:p>
        </p:txBody>
      </p:sp>
      <p:pic>
        <p:nvPicPr>
          <p:cNvPr id="12" name="Picture 11" descr="Key free to use cliparts - Clipartix"/>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8689816">
            <a:off x="5238887" y="1172528"/>
            <a:ext cx="632115" cy="3065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0151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par>
                                <p:cTn id="19" presetID="10" presetClass="entr" presetSubtype="0"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p:bldP spid="10" grpId="0" animBg="1"/>
      <p:bldP spid="11"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2" name="Picture 4" descr="j0310312[1]">
            <a:extLst>
              <a:ext uri="{FF2B5EF4-FFF2-40B4-BE49-F238E27FC236}">
                <a16:creationId xmlns:a16="http://schemas.microsoft.com/office/drawing/2014/main" id="{F4F96899-E970-BEB8-5C08-6C6FAAC5925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7977" y="1509690"/>
            <a:ext cx="945596" cy="1613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4" name="Picture 6" descr="j0310318[1]">
            <a:extLst>
              <a:ext uri="{FF2B5EF4-FFF2-40B4-BE49-F238E27FC236}">
                <a16:creationId xmlns:a16="http://schemas.microsoft.com/office/drawing/2014/main" id="{FA12F9AE-14DC-FEF4-DB7D-4B5A33EE298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41232" y="1834369"/>
            <a:ext cx="1187327" cy="1289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5" name="Picture 7" descr="j0310316[1]">
            <a:extLst>
              <a:ext uri="{FF2B5EF4-FFF2-40B4-BE49-F238E27FC236}">
                <a16:creationId xmlns:a16="http://schemas.microsoft.com/office/drawing/2014/main" id="{893B1D5C-AF18-4EAE-C319-EFC6AFC1118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25460" y="1899543"/>
            <a:ext cx="1611540" cy="1158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6" name="Picture 8" descr="j0310314[1]">
            <a:extLst>
              <a:ext uri="{FF2B5EF4-FFF2-40B4-BE49-F238E27FC236}">
                <a16:creationId xmlns:a16="http://schemas.microsoft.com/office/drawing/2014/main" id="{E0F6FBDF-96CB-57A2-F977-887D9297120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80147" y="1769196"/>
            <a:ext cx="921896" cy="1289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7" name="Picture 9" descr="j0310312[1]">
            <a:extLst>
              <a:ext uri="{FF2B5EF4-FFF2-40B4-BE49-F238E27FC236}">
                <a16:creationId xmlns:a16="http://schemas.microsoft.com/office/drawing/2014/main" id="{16E99F46-3DCD-B4F2-127D-0862E7B559E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52063" y="1436473"/>
            <a:ext cx="945594" cy="1613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8" name="Text Box 14">
            <a:extLst>
              <a:ext uri="{FF2B5EF4-FFF2-40B4-BE49-F238E27FC236}">
                <a16:creationId xmlns:a16="http://schemas.microsoft.com/office/drawing/2014/main" id="{26C2199D-0840-D6F6-D14B-30374051BA1D}"/>
              </a:ext>
            </a:extLst>
          </p:cNvPr>
          <p:cNvSpPr txBox="1">
            <a:spLocks noChangeArrowheads="1"/>
          </p:cNvSpPr>
          <p:nvPr/>
        </p:nvSpPr>
        <p:spPr bwMode="auto">
          <a:xfrm>
            <a:off x="1277541" y="3096816"/>
            <a:ext cx="1079897"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endParaRPr lang="en-US" altLang="en-US" sz="1350">
              <a:latin typeface="Arial" panose="020B0604020202020204" pitchFamily="34" charset="0"/>
            </a:endParaRPr>
          </a:p>
        </p:txBody>
      </p:sp>
      <p:sp>
        <p:nvSpPr>
          <p:cNvPr id="28679" name="Text Box 16">
            <a:extLst>
              <a:ext uri="{FF2B5EF4-FFF2-40B4-BE49-F238E27FC236}">
                <a16:creationId xmlns:a16="http://schemas.microsoft.com/office/drawing/2014/main" id="{26A4AC78-FCFC-8587-0140-A433A8C88441}"/>
              </a:ext>
            </a:extLst>
          </p:cNvPr>
          <p:cNvSpPr txBox="1">
            <a:spLocks noChangeArrowheads="1"/>
          </p:cNvSpPr>
          <p:nvPr/>
        </p:nvSpPr>
        <p:spPr bwMode="auto">
          <a:xfrm>
            <a:off x="655320" y="3123912"/>
            <a:ext cx="1500781" cy="2631490"/>
          </a:xfrm>
          <a:prstGeom prst="rect">
            <a:avLst/>
          </a:prstGeom>
          <a:solidFill>
            <a:schemeClr val="accent6">
              <a:lumMod val="20000"/>
              <a:lumOff val="80000"/>
            </a:schemeClr>
          </a:solidFill>
          <a:ln>
            <a:noFill/>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GB" altLang="en-US" sz="1500" dirty="0">
                <a:latin typeface="Gabriola" panose="04040605051002020D02" pitchFamily="82" charset="0"/>
              </a:rPr>
              <a:t>O Allah, glory and praise are for you, and blessed is your name, and exalted is your majesty: there is no god but you.  I seek shelter in Allah from the rejected Satan.  In the name of Allah, the most merciful, the most kind</a:t>
            </a:r>
            <a:endParaRPr lang="en-US" altLang="en-US" sz="1500" dirty="0">
              <a:latin typeface="Gabriola" panose="04040605051002020D02" pitchFamily="82" charset="0"/>
            </a:endParaRPr>
          </a:p>
        </p:txBody>
      </p:sp>
      <p:sp>
        <p:nvSpPr>
          <p:cNvPr id="28680" name="Text Box 17">
            <a:extLst>
              <a:ext uri="{FF2B5EF4-FFF2-40B4-BE49-F238E27FC236}">
                <a16:creationId xmlns:a16="http://schemas.microsoft.com/office/drawing/2014/main" id="{83BEB70D-463B-A277-7EFE-43A10D1F6A74}"/>
              </a:ext>
            </a:extLst>
          </p:cNvPr>
          <p:cNvSpPr txBox="1">
            <a:spLocks noChangeArrowheads="1"/>
          </p:cNvSpPr>
          <p:nvPr/>
        </p:nvSpPr>
        <p:spPr bwMode="auto">
          <a:xfrm>
            <a:off x="2558758" y="3096816"/>
            <a:ext cx="1087886" cy="1869743"/>
          </a:xfrm>
          <a:prstGeom prst="rect">
            <a:avLst/>
          </a:prstGeom>
          <a:solidFill>
            <a:schemeClr val="accent6">
              <a:lumMod val="20000"/>
              <a:lumOff val="80000"/>
            </a:schemeClr>
          </a:solidFill>
          <a:ln>
            <a:noFill/>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GB" altLang="en-US" sz="2100">
                <a:solidFill>
                  <a:srgbClr val="FF0000"/>
                </a:solidFill>
                <a:latin typeface="Gabriola" panose="04040605051002020D02" pitchFamily="82" charset="0"/>
              </a:rPr>
              <a:t>Allahu Akkbar</a:t>
            </a:r>
          </a:p>
          <a:p>
            <a:pPr algn="ctr" eaLnBrk="1" hangingPunct="1">
              <a:spcBef>
                <a:spcPct val="50000"/>
              </a:spcBef>
              <a:buFontTx/>
              <a:buNone/>
            </a:pPr>
            <a:r>
              <a:rPr lang="en-GB" altLang="en-US" sz="2100">
                <a:solidFill>
                  <a:srgbClr val="FF0000"/>
                </a:solidFill>
                <a:latin typeface="Gabriola" panose="04040605051002020D02" pitchFamily="82" charset="0"/>
              </a:rPr>
              <a:t>Glory to my God the great</a:t>
            </a:r>
            <a:endParaRPr lang="en-US" altLang="en-US" sz="2100">
              <a:solidFill>
                <a:srgbClr val="FF0000"/>
              </a:solidFill>
              <a:latin typeface="Gabriola" panose="04040605051002020D02" pitchFamily="82" charset="0"/>
            </a:endParaRPr>
          </a:p>
        </p:txBody>
      </p:sp>
      <p:sp>
        <p:nvSpPr>
          <p:cNvPr id="28681" name="Text Box 18">
            <a:extLst>
              <a:ext uri="{FF2B5EF4-FFF2-40B4-BE49-F238E27FC236}">
                <a16:creationId xmlns:a16="http://schemas.microsoft.com/office/drawing/2014/main" id="{EDED603C-B617-F310-584A-25EA90043883}"/>
              </a:ext>
            </a:extLst>
          </p:cNvPr>
          <p:cNvSpPr txBox="1">
            <a:spLocks noChangeArrowheads="1"/>
          </p:cNvSpPr>
          <p:nvPr/>
        </p:nvSpPr>
        <p:spPr bwMode="auto">
          <a:xfrm>
            <a:off x="4164447" y="3123912"/>
            <a:ext cx="1026319" cy="1754326"/>
          </a:xfrm>
          <a:prstGeom prst="rect">
            <a:avLst/>
          </a:prstGeom>
          <a:solidFill>
            <a:schemeClr val="accent6">
              <a:lumMod val="20000"/>
              <a:lumOff val="80000"/>
            </a:schemeClr>
          </a:solidFill>
          <a:ln>
            <a:noFill/>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GB" altLang="en-US" sz="1800">
                <a:latin typeface="Gabriola" panose="04040605051002020D02" pitchFamily="82" charset="0"/>
              </a:rPr>
              <a:t>Allah hears those who praise Him.  Our Lord praise be to you</a:t>
            </a:r>
            <a:endParaRPr lang="en-US" altLang="en-US" sz="1800">
              <a:latin typeface="Gabriola" panose="04040605051002020D02" pitchFamily="82" charset="0"/>
            </a:endParaRPr>
          </a:p>
        </p:txBody>
      </p:sp>
      <p:sp>
        <p:nvSpPr>
          <p:cNvPr id="28682" name="Text Box 19">
            <a:extLst>
              <a:ext uri="{FF2B5EF4-FFF2-40B4-BE49-F238E27FC236}">
                <a16:creationId xmlns:a16="http://schemas.microsoft.com/office/drawing/2014/main" id="{FA18777D-2197-EE2F-40C5-5F73ACE64253}"/>
              </a:ext>
            </a:extLst>
          </p:cNvPr>
          <p:cNvSpPr txBox="1">
            <a:spLocks noChangeArrowheads="1"/>
          </p:cNvSpPr>
          <p:nvPr/>
        </p:nvSpPr>
        <p:spPr bwMode="auto">
          <a:xfrm>
            <a:off x="5598319" y="3050382"/>
            <a:ext cx="1079897" cy="2487219"/>
          </a:xfrm>
          <a:prstGeom prst="rect">
            <a:avLst/>
          </a:prstGeom>
          <a:solidFill>
            <a:schemeClr val="accent6">
              <a:lumMod val="20000"/>
              <a:lumOff val="80000"/>
            </a:schemeClr>
          </a:solidFill>
          <a:ln>
            <a:noFill/>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GB" altLang="en-US" sz="2100">
                <a:solidFill>
                  <a:srgbClr val="FF0000"/>
                </a:solidFill>
                <a:latin typeface="Gabriola" panose="04040605051002020D02" pitchFamily="82" charset="0"/>
              </a:rPr>
              <a:t>Allahu Akbar</a:t>
            </a:r>
          </a:p>
          <a:p>
            <a:pPr algn="ctr" eaLnBrk="1" hangingPunct="1">
              <a:spcBef>
                <a:spcPct val="50000"/>
              </a:spcBef>
              <a:buFontTx/>
              <a:buNone/>
            </a:pPr>
            <a:r>
              <a:rPr lang="en-GB" altLang="en-US" sz="2100">
                <a:solidFill>
                  <a:srgbClr val="FF0000"/>
                </a:solidFill>
                <a:latin typeface="Gabriola" panose="04040605051002020D02" pitchFamily="82" charset="0"/>
              </a:rPr>
              <a:t>Glory to my God the highest</a:t>
            </a:r>
          </a:p>
          <a:p>
            <a:pPr algn="ctr" eaLnBrk="1" hangingPunct="1">
              <a:spcBef>
                <a:spcPct val="50000"/>
              </a:spcBef>
              <a:buFontTx/>
              <a:buNone/>
            </a:pPr>
            <a:endParaRPr lang="en-US" altLang="en-US" sz="1275">
              <a:solidFill>
                <a:srgbClr val="FF0000"/>
              </a:solidFill>
              <a:latin typeface="President"/>
            </a:endParaRPr>
          </a:p>
        </p:txBody>
      </p:sp>
      <p:sp>
        <p:nvSpPr>
          <p:cNvPr id="28683" name="Text Box 20">
            <a:extLst>
              <a:ext uri="{FF2B5EF4-FFF2-40B4-BE49-F238E27FC236}">
                <a16:creationId xmlns:a16="http://schemas.microsoft.com/office/drawing/2014/main" id="{18AC6858-A5DC-EE7E-6683-640E401E5039}"/>
              </a:ext>
            </a:extLst>
          </p:cNvPr>
          <p:cNvSpPr txBox="1">
            <a:spLocks noChangeArrowheads="1"/>
          </p:cNvSpPr>
          <p:nvPr/>
        </p:nvSpPr>
        <p:spPr bwMode="auto">
          <a:xfrm>
            <a:off x="7085770" y="3058428"/>
            <a:ext cx="972740" cy="2308324"/>
          </a:xfrm>
          <a:prstGeom prst="rect">
            <a:avLst/>
          </a:prstGeom>
          <a:solidFill>
            <a:schemeClr val="accent6">
              <a:lumMod val="20000"/>
              <a:lumOff val="80000"/>
            </a:schemeClr>
          </a:solidFill>
          <a:ln>
            <a:noFill/>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GB" altLang="en-US" sz="1800">
                <a:latin typeface="Gabriola" panose="04040605051002020D02" pitchFamily="82" charset="0"/>
              </a:rPr>
              <a:t>After salah is completed personal prayers – du’a – may be recited </a:t>
            </a:r>
            <a:endParaRPr lang="en-US" altLang="en-US" sz="1800">
              <a:latin typeface="Gabriola" panose="04040605051002020D02" pitchFamily="82" charset="0"/>
            </a:endParaRPr>
          </a:p>
        </p:txBody>
      </p:sp>
      <p:sp>
        <p:nvSpPr>
          <p:cNvPr id="28684" name="Text Box 24">
            <a:extLst>
              <a:ext uri="{FF2B5EF4-FFF2-40B4-BE49-F238E27FC236}">
                <a16:creationId xmlns:a16="http://schemas.microsoft.com/office/drawing/2014/main" id="{8543B1B9-1A7B-D4FB-1E61-97298959C7B9}"/>
              </a:ext>
            </a:extLst>
          </p:cNvPr>
          <p:cNvSpPr txBox="1">
            <a:spLocks noChangeArrowheads="1"/>
          </p:cNvSpPr>
          <p:nvPr/>
        </p:nvSpPr>
        <p:spPr bwMode="auto">
          <a:xfrm>
            <a:off x="259080" y="959469"/>
            <a:ext cx="8328661" cy="461665"/>
          </a:xfrm>
          <a:prstGeom prst="rect">
            <a:avLst/>
          </a:prstGeom>
          <a:solidFill>
            <a:srgbClr val="7030A0"/>
          </a:solidFill>
          <a:ln w="9525">
            <a:solidFill>
              <a:srgbClr val="FF0000"/>
            </a:solidFill>
            <a:miter lim="800000"/>
            <a:headEnd/>
            <a:tailEnd/>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GB" altLang="en-US" sz="2400" b="1" dirty="0" err="1">
                <a:solidFill>
                  <a:schemeClr val="bg1"/>
                </a:solidFill>
                <a:latin typeface="+mn-lt"/>
              </a:rPr>
              <a:t>Rak’ah</a:t>
            </a:r>
            <a:r>
              <a:rPr lang="en-GB" altLang="en-US" sz="2400" b="1" dirty="0">
                <a:solidFill>
                  <a:schemeClr val="bg1"/>
                </a:solidFill>
                <a:latin typeface="+mn-lt"/>
              </a:rPr>
              <a:t> = </a:t>
            </a:r>
            <a:r>
              <a:rPr lang="en-GB" altLang="en-US" sz="2400" dirty="0">
                <a:solidFill>
                  <a:schemeClr val="bg1"/>
                </a:solidFill>
                <a:latin typeface="+mn-lt"/>
              </a:rPr>
              <a:t>sequence of movements and recitations used in </a:t>
            </a:r>
            <a:r>
              <a:rPr lang="en-GB" altLang="en-US" sz="2400" dirty="0" err="1">
                <a:solidFill>
                  <a:schemeClr val="bg1"/>
                </a:solidFill>
                <a:latin typeface="+mn-lt"/>
              </a:rPr>
              <a:t>salah</a:t>
            </a:r>
            <a:endParaRPr lang="en-US" altLang="en-US" sz="2400" dirty="0">
              <a:solidFill>
                <a:schemeClr val="bg1"/>
              </a:solidFill>
              <a:latin typeface="+mn-lt"/>
            </a:endParaRPr>
          </a:p>
        </p:txBody>
      </p:sp>
      <p:sp>
        <p:nvSpPr>
          <p:cNvPr id="2" name="Rectangle 1"/>
          <p:cNvSpPr/>
          <p:nvPr/>
        </p:nvSpPr>
        <p:spPr>
          <a:xfrm>
            <a:off x="3271794" y="5622220"/>
            <a:ext cx="4150945" cy="300082"/>
          </a:xfrm>
          <a:prstGeom prst="rect">
            <a:avLst/>
          </a:prstGeom>
        </p:spPr>
        <p:txBody>
          <a:bodyPr wrap="none">
            <a:spAutoFit/>
          </a:bodyPr>
          <a:lstStyle/>
          <a:p>
            <a:r>
              <a:rPr lang="en-GB" sz="1350" dirty="0">
                <a:hlinkClick r:id="rId6"/>
              </a:rPr>
              <a:t>https://youtu.be/q_WEa9IobmI?si=zhYwsqGnVeaJOpKb</a:t>
            </a:r>
            <a:r>
              <a:rPr lang="en-GB" sz="1350" dirty="0"/>
              <a:t> </a:t>
            </a:r>
          </a:p>
        </p:txBody>
      </p:sp>
      <p:pic>
        <p:nvPicPr>
          <p:cNvPr id="16" name="Picture 2" descr="Key free to use cliparts - Clipartix"/>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8689816">
            <a:off x="8314927" y="1046326"/>
            <a:ext cx="775754" cy="3762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07245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nodeType="clickEffect">
                                  <p:stCondLst>
                                    <p:cond delay="0"/>
                                  </p:stCondLst>
                                  <p:childTnLst>
                                    <p:set>
                                      <p:cBhvr>
                                        <p:cTn id="6" dur="1" fill="hold">
                                          <p:stCondLst>
                                            <p:cond delay="0"/>
                                          </p:stCondLst>
                                        </p:cTn>
                                        <p:tgtEl>
                                          <p:spTgt spid="12292"/>
                                        </p:tgtEl>
                                        <p:attrNameLst>
                                          <p:attrName>style.visibility</p:attrName>
                                        </p:attrNameLst>
                                      </p:cBhvr>
                                      <p:to>
                                        <p:strVal val="visible"/>
                                      </p:to>
                                    </p:set>
                                    <p:anim calcmode="lin" valueType="num">
                                      <p:cBhvr additive="base">
                                        <p:cTn id="7" dur="3000" fill="hold"/>
                                        <p:tgtEl>
                                          <p:spTgt spid="12292"/>
                                        </p:tgtEl>
                                        <p:attrNameLst>
                                          <p:attrName>ppt_x</p:attrName>
                                        </p:attrNameLst>
                                      </p:cBhvr>
                                      <p:tavLst>
                                        <p:tav tm="0">
                                          <p:val>
                                            <p:strVal val="1+#ppt_w/2"/>
                                          </p:val>
                                        </p:tav>
                                        <p:tav tm="100000">
                                          <p:val>
                                            <p:strVal val="#ppt_x"/>
                                          </p:val>
                                        </p:tav>
                                      </p:tavLst>
                                    </p:anim>
                                    <p:anim calcmode="lin" valueType="num">
                                      <p:cBhvr additive="base">
                                        <p:cTn id="8" dur="3000" fill="hold"/>
                                        <p:tgtEl>
                                          <p:spTgt spid="12292"/>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nodeType="clickEffect">
                                  <p:stCondLst>
                                    <p:cond delay="0"/>
                                  </p:stCondLst>
                                  <p:childTnLst>
                                    <p:set>
                                      <p:cBhvr>
                                        <p:cTn id="12" dur="1" fill="hold">
                                          <p:stCondLst>
                                            <p:cond delay="0"/>
                                          </p:stCondLst>
                                        </p:cTn>
                                        <p:tgtEl>
                                          <p:spTgt spid="12296"/>
                                        </p:tgtEl>
                                        <p:attrNameLst>
                                          <p:attrName>style.visibility</p:attrName>
                                        </p:attrNameLst>
                                      </p:cBhvr>
                                      <p:to>
                                        <p:strVal val="visible"/>
                                      </p:to>
                                    </p:set>
                                    <p:anim calcmode="lin" valueType="num">
                                      <p:cBhvr additive="base">
                                        <p:cTn id="13" dur="3000" fill="hold"/>
                                        <p:tgtEl>
                                          <p:spTgt spid="12296"/>
                                        </p:tgtEl>
                                        <p:attrNameLst>
                                          <p:attrName>ppt_x</p:attrName>
                                        </p:attrNameLst>
                                      </p:cBhvr>
                                      <p:tavLst>
                                        <p:tav tm="0">
                                          <p:val>
                                            <p:strVal val="1+#ppt_w/2"/>
                                          </p:val>
                                        </p:tav>
                                        <p:tav tm="100000">
                                          <p:val>
                                            <p:strVal val="#ppt_x"/>
                                          </p:val>
                                        </p:tav>
                                      </p:tavLst>
                                    </p:anim>
                                    <p:anim calcmode="lin" valueType="num">
                                      <p:cBhvr additive="base">
                                        <p:cTn id="14" dur="3000" fill="hold"/>
                                        <p:tgtEl>
                                          <p:spTgt spid="12296"/>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nodeType="clickEffect">
                                  <p:stCondLst>
                                    <p:cond delay="0"/>
                                  </p:stCondLst>
                                  <p:childTnLst>
                                    <p:set>
                                      <p:cBhvr>
                                        <p:cTn id="18" dur="1" fill="hold">
                                          <p:stCondLst>
                                            <p:cond delay="0"/>
                                          </p:stCondLst>
                                        </p:cTn>
                                        <p:tgtEl>
                                          <p:spTgt spid="12294"/>
                                        </p:tgtEl>
                                        <p:attrNameLst>
                                          <p:attrName>style.visibility</p:attrName>
                                        </p:attrNameLst>
                                      </p:cBhvr>
                                      <p:to>
                                        <p:strVal val="visible"/>
                                      </p:to>
                                    </p:set>
                                    <p:anim calcmode="lin" valueType="num">
                                      <p:cBhvr additive="base">
                                        <p:cTn id="19" dur="3000" fill="hold"/>
                                        <p:tgtEl>
                                          <p:spTgt spid="12294"/>
                                        </p:tgtEl>
                                        <p:attrNameLst>
                                          <p:attrName>ppt_x</p:attrName>
                                        </p:attrNameLst>
                                      </p:cBhvr>
                                      <p:tavLst>
                                        <p:tav tm="0">
                                          <p:val>
                                            <p:strVal val="1+#ppt_w/2"/>
                                          </p:val>
                                        </p:tav>
                                        <p:tav tm="100000">
                                          <p:val>
                                            <p:strVal val="#ppt_x"/>
                                          </p:val>
                                        </p:tav>
                                      </p:tavLst>
                                    </p:anim>
                                    <p:anim calcmode="lin" valueType="num">
                                      <p:cBhvr additive="base">
                                        <p:cTn id="20" dur="3000" fill="hold"/>
                                        <p:tgtEl>
                                          <p:spTgt spid="12294"/>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2" fill="hold" nodeType="clickEffect">
                                  <p:stCondLst>
                                    <p:cond delay="0"/>
                                  </p:stCondLst>
                                  <p:childTnLst>
                                    <p:set>
                                      <p:cBhvr>
                                        <p:cTn id="24" dur="1" fill="hold">
                                          <p:stCondLst>
                                            <p:cond delay="0"/>
                                          </p:stCondLst>
                                        </p:cTn>
                                        <p:tgtEl>
                                          <p:spTgt spid="12295"/>
                                        </p:tgtEl>
                                        <p:attrNameLst>
                                          <p:attrName>style.visibility</p:attrName>
                                        </p:attrNameLst>
                                      </p:cBhvr>
                                      <p:to>
                                        <p:strVal val="visible"/>
                                      </p:to>
                                    </p:set>
                                    <p:anim calcmode="lin" valueType="num">
                                      <p:cBhvr additive="base">
                                        <p:cTn id="25" dur="3000" fill="hold"/>
                                        <p:tgtEl>
                                          <p:spTgt spid="12295"/>
                                        </p:tgtEl>
                                        <p:attrNameLst>
                                          <p:attrName>ppt_x</p:attrName>
                                        </p:attrNameLst>
                                      </p:cBhvr>
                                      <p:tavLst>
                                        <p:tav tm="0">
                                          <p:val>
                                            <p:strVal val="1+#ppt_w/2"/>
                                          </p:val>
                                        </p:tav>
                                        <p:tav tm="100000">
                                          <p:val>
                                            <p:strVal val="#ppt_x"/>
                                          </p:val>
                                        </p:tav>
                                      </p:tavLst>
                                    </p:anim>
                                    <p:anim calcmode="lin" valueType="num">
                                      <p:cBhvr additive="base">
                                        <p:cTn id="26" dur="3000" fill="hold"/>
                                        <p:tgtEl>
                                          <p:spTgt spid="12295"/>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2" fill="hold" nodeType="clickEffect">
                                  <p:stCondLst>
                                    <p:cond delay="0"/>
                                  </p:stCondLst>
                                  <p:childTnLst>
                                    <p:set>
                                      <p:cBhvr>
                                        <p:cTn id="30" dur="1" fill="hold">
                                          <p:stCondLst>
                                            <p:cond delay="0"/>
                                          </p:stCondLst>
                                        </p:cTn>
                                        <p:tgtEl>
                                          <p:spTgt spid="12297"/>
                                        </p:tgtEl>
                                        <p:attrNameLst>
                                          <p:attrName>style.visibility</p:attrName>
                                        </p:attrNameLst>
                                      </p:cBhvr>
                                      <p:to>
                                        <p:strVal val="visible"/>
                                      </p:to>
                                    </p:set>
                                    <p:anim calcmode="lin" valueType="num">
                                      <p:cBhvr additive="base">
                                        <p:cTn id="31" dur="3000" fill="hold"/>
                                        <p:tgtEl>
                                          <p:spTgt spid="12297"/>
                                        </p:tgtEl>
                                        <p:attrNameLst>
                                          <p:attrName>ppt_x</p:attrName>
                                        </p:attrNameLst>
                                      </p:cBhvr>
                                      <p:tavLst>
                                        <p:tav tm="0">
                                          <p:val>
                                            <p:strVal val="1+#ppt_w/2"/>
                                          </p:val>
                                        </p:tav>
                                        <p:tav tm="100000">
                                          <p:val>
                                            <p:strVal val="#ppt_x"/>
                                          </p:val>
                                        </p:tav>
                                      </p:tavLst>
                                    </p:anim>
                                    <p:anim calcmode="lin" valueType="num">
                                      <p:cBhvr additive="base">
                                        <p:cTn id="32" dur="3000" fill="hold"/>
                                        <p:tgtEl>
                                          <p:spTgt spid="12297"/>
                                        </p:tgtEl>
                                        <p:attrNameLst>
                                          <p:attrName>ppt_y</p:attrName>
                                        </p:attrNameLst>
                                      </p:cBhvr>
                                      <p:tavLst>
                                        <p:tav tm="0">
                                          <p:val>
                                            <p:strVal val="#ppt_y"/>
                                          </p:val>
                                        </p:tav>
                                        <p:tav tm="100000">
                                          <p:val>
                                            <p:strVal val="#ppt_y"/>
                                          </p:val>
                                        </p:tav>
                                      </p:tavLst>
                                    </p:anim>
                                  </p:childTnLst>
                                </p:cTn>
                              </p:par>
                              <p:par>
                                <p:cTn id="33" presetID="10" presetClass="entr" presetSubtype="0" fill="hold" nodeType="with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fade">
                                      <p:cBhvr>
                                        <p:cTn id="3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5" name="Picture 3">
            <a:extLst>
              <a:ext uri="{FF2B5EF4-FFF2-40B4-BE49-F238E27FC236}">
                <a16:creationId xmlns:a16="http://schemas.microsoft.com/office/drawing/2014/main" id="{4713A3DE-1A03-FB82-556E-80260211A712}"/>
              </a:ext>
            </a:extLst>
          </p:cNvPr>
          <p:cNvPicPr>
            <a:picLocks noChangeAspect="1"/>
          </p:cNvPicPr>
          <p:nvPr/>
        </p:nvPicPr>
        <p:blipFill>
          <a:blip r:embed="rId2">
            <a:extLst>
              <a:ext uri="{28A0092B-C50C-407E-A947-70E740481C1C}">
                <a14:useLocalDpi xmlns:a14="http://schemas.microsoft.com/office/drawing/2010/main" val="0"/>
              </a:ext>
            </a:extLst>
          </a:blip>
          <a:srcRect t="17052"/>
          <a:stretch>
            <a:fillRect/>
          </a:stretch>
        </p:blipFill>
        <p:spPr bwMode="auto">
          <a:xfrm>
            <a:off x="136208" y="1045369"/>
            <a:ext cx="4152900" cy="2364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86" name="Picture 4">
            <a:extLst>
              <a:ext uri="{FF2B5EF4-FFF2-40B4-BE49-F238E27FC236}">
                <a16:creationId xmlns:a16="http://schemas.microsoft.com/office/drawing/2014/main" id="{312DDC74-DB89-1751-5E04-FBC14205415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351259" y="997744"/>
            <a:ext cx="4572000" cy="257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4819919" y="5614600"/>
            <a:ext cx="4317592" cy="300082"/>
          </a:xfrm>
          <a:prstGeom prst="rect">
            <a:avLst/>
          </a:prstGeom>
        </p:spPr>
        <p:txBody>
          <a:bodyPr wrap="none">
            <a:spAutoFit/>
          </a:bodyPr>
          <a:lstStyle/>
          <a:p>
            <a:r>
              <a:rPr lang="en-GB" sz="1350" dirty="0">
                <a:hlinkClick r:id="rId4"/>
              </a:rPr>
              <a:t>https://youtu.be/5OIr4WHMA-M?si=oZjuq1p7VcOoFwMp</a:t>
            </a:r>
            <a:r>
              <a:rPr lang="en-GB" sz="1350" dirty="0"/>
              <a:t> </a:t>
            </a:r>
          </a:p>
        </p:txBody>
      </p:sp>
      <p:sp>
        <p:nvSpPr>
          <p:cNvPr id="5" name="Cloud Callout 4"/>
          <p:cNvSpPr/>
          <p:nvPr/>
        </p:nvSpPr>
        <p:spPr>
          <a:xfrm rot="310712">
            <a:off x="1049306" y="3555126"/>
            <a:ext cx="3313656" cy="2140907"/>
          </a:xfrm>
          <a:prstGeom prst="cloudCallout">
            <a:avLst>
              <a:gd name="adj1" fmla="val 74827"/>
              <a:gd name="adj2" fmla="val 3406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6" name="TextBox 5"/>
          <p:cNvSpPr txBox="1"/>
          <p:nvPr/>
        </p:nvSpPr>
        <p:spPr>
          <a:xfrm>
            <a:off x="1627079" y="3717070"/>
            <a:ext cx="2026165" cy="1754326"/>
          </a:xfrm>
          <a:prstGeom prst="rect">
            <a:avLst/>
          </a:prstGeom>
          <a:noFill/>
        </p:spPr>
        <p:txBody>
          <a:bodyPr wrap="square" rtlCol="0">
            <a:spAutoFit/>
          </a:bodyPr>
          <a:lstStyle/>
          <a:p>
            <a:pPr algn="ctr"/>
            <a:r>
              <a:rPr lang="en-US" sz="2700" b="1" dirty="0">
                <a:solidFill>
                  <a:schemeClr val="bg1"/>
                </a:solidFill>
              </a:rPr>
              <a:t>Why did Mo Salah do this after scoring a goal?</a:t>
            </a:r>
            <a:endParaRPr lang="en-GB" sz="2700" b="1" dirty="0">
              <a:solidFill>
                <a:schemeClr val="bg1"/>
              </a:solidFill>
            </a:endParaRPr>
          </a:p>
        </p:txBody>
      </p:sp>
    </p:spTree>
    <p:extLst>
      <p:ext uri="{BB962C8B-B14F-4D97-AF65-F5344CB8AC3E}">
        <p14:creationId xmlns:p14="http://schemas.microsoft.com/office/powerpoint/2010/main" val="4281218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DBC0F1B6-D981-6FF9-B0E1-BA4BE89D9899}"/>
              </a:ext>
            </a:extLst>
          </p:cNvPr>
          <p:cNvSpPr txBox="1">
            <a:spLocks/>
          </p:cNvSpPr>
          <p:nvPr/>
        </p:nvSpPr>
        <p:spPr bwMode="auto">
          <a:xfrm>
            <a:off x="403861" y="1365409"/>
            <a:ext cx="8519159" cy="3835241"/>
          </a:xfrm>
          <a:prstGeom prst="rect">
            <a:avLst/>
          </a:prstGeom>
          <a:solidFill>
            <a:schemeClr val="accent1">
              <a:lumMod val="20000"/>
              <a:lumOff val="80000"/>
            </a:schemeClr>
          </a:solidFill>
          <a:ln w="9525">
            <a:noFill/>
            <a:miter lim="800000"/>
            <a:headEnd/>
            <a:tailEnd/>
          </a:ln>
        </p:spPr>
        <p:txBody>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defRPr/>
            </a:pPr>
            <a:r>
              <a:rPr lang="en-GB" sz="3000" b="1" u="sng" dirty="0">
                <a:latin typeface="+mn-lt"/>
              </a:rPr>
              <a:t>What does the bowing and prostration</a:t>
            </a:r>
          </a:p>
          <a:p>
            <a:pPr algn="ctr">
              <a:defRPr/>
            </a:pPr>
            <a:r>
              <a:rPr lang="en-GB" sz="3000" b="1" u="sng" dirty="0">
                <a:latin typeface="+mn-lt"/>
              </a:rPr>
              <a:t>express?</a:t>
            </a:r>
          </a:p>
          <a:p>
            <a:pPr>
              <a:buFont typeface="Arial" charset="0"/>
              <a:buChar char="•"/>
              <a:defRPr/>
            </a:pPr>
            <a:endParaRPr lang="en-GB" sz="3000" b="1" dirty="0">
              <a:solidFill>
                <a:srgbClr val="7030A0"/>
              </a:solidFill>
              <a:latin typeface="+mn-lt"/>
            </a:endParaRPr>
          </a:p>
          <a:p>
            <a:pPr>
              <a:buFont typeface="Arial" charset="0"/>
              <a:buChar char="•"/>
              <a:defRPr/>
            </a:pPr>
            <a:r>
              <a:rPr lang="en-GB" sz="3000" b="1" dirty="0">
                <a:solidFill>
                  <a:srgbClr val="7030A0"/>
                </a:solidFill>
                <a:latin typeface="+mn-lt"/>
              </a:rPr>
              <a:t>It shows </a:t>
            </a:r>
            <a:r>
              <a:rPr lang="en-GB" sz="3000" dirty="0">
                <a:solidFill>
                  <a:srgbClr val="00B050"/>
                </a:solidFill>
                <a:latin typeface="+mn-lt"/>
              </a:rPr>
              <a:t>humility</a:t>
            </a:r>
            <a:r>
              <a:rPr lang="en-GB" sz="3000" b="1" dirty="0">
                <a:solidFill>
                  <a:srgbClr val="7030A0"/>
                </a:solidFill>
                <a:latin typeface="+mn-lt"/>
              </a:rPr>
              <a:t> in front of their creator.</a:t>
            </a:r>
          </a:p>
          <a:p>
            <a:pPr>
              <a:buFont typeface="Arial" charset="0"/>
              <a:buChar char="•"/>
              <a:defRPr/>
            </a:pPr>
            <a:r>
              <a:rPr lang="en-GB" sz="3000" b="1" dirty="0">
                <a:solidFill>
                  <a:srgbClr val="7030A0"/>
                </a:solidFill>
                <a:latin typeface="+mn-lt"/>
              </a:rPr>
              <a:t>It shows </a:t>
            </a:r>
            <a:r>
              <a:rPr lang="en-GB" sz="3000" dirty="0">
                <a:solidFill>
                  <a:srgbClr val="FF0000"/>
                </a:solidFill>
                <a:latin typeface="+mn-lt"/>
              </a:rPr>
              <a:t>respect</a:t>
            </a:r>
            <a:r>
              <a:rPr lang="en-GB" sz="3000" b="1" dirty="0">
                <a:solidFill>
                  <a:srgbClr val="7030A0"/>
                </a:solidFill>
                <a:latin typeface="+mn-lt"/>
              </a:rPr>
              <a:t> for their creator. </a:t>
            </a:r>
          </a:p>
          <a:p>
            <a:pPr>
              <a:buFont typeface="Arial" charset="0"/>
              <a:buChar char="•"/>
              <a:defRPr/>
            </a:pPr>
            <a:r>
              <a:rPr lang="en-GB" sz="3000" b="1" dirty="0">
                <a:solidFill>
                  <a:srgbClr val="7030A0"/>
                </a:solidFill>
                <a:latin typeface="+mn-lt"/>
              </a:rPr>
              <a:t>It reminds Muslims that they are </a:t>
            </a:r>
            <a:r>
              <a:rPr lang="en-GB" sz="3000" dirty="0">
                <a:solidFill>
                  <a:srgbClr val="C20EA0"/>
                </a:solidFill>
                <a:latin typeface="+mn-lt"/>
              </a:rPr>
              <a:t>dependent</a:t>
            </a:r>
            <a:r>
              <a:rPr lang="en-GB" sz="3000" b="1" dirty="0">
                <a:solidFill>
                  <a:srgbClr val="7030A0"/>
                </a:solidFill>
                <a:latin typeface="+mn-lt"/>
              </a:rPr>
              <a:t> upon God.</a:t>
            </a:r>
          </a:p>
          <a:p>
            <a:pPr>
              <a:buFont typeface="Arial" charset="0"/>
              <a:buChar char="•"/>
              <a:defRPr/>
            </a:pPr>
            <a:r>
              <a:rPr lang="en-GB" sz="3000" b="1" dirty="0">
                <a:solidFill>
                  <a:srgbClr val="7030A0"/>
                </a:solidFill>
                <a:latin typeface="+mn-lt"/>
              </a:rPr>
              <a:t>This helps a Muslim be </a:t>
            </a:r>
            <a:r>
              <a:rPr lang="en-GB" sz="3000" dirty="0">
                <a:solidFill>
                  <a:srgbClr val="05CB5F"/>
                </a:solidFill>
                <a:latin typeface="+mn-lt"/>
              </a:rPr>
              <a:t>obedient</a:t>
            </a:r>
            <a:r>
              <a:rPr lang="en-GB" sz="3000" b="1" dirty="0">
                <a:solidFill>
                  <a:srgbClr val="7030A0"/>
                </a:solidFill>
                <a:latin typeface="+mn-lt"/>
              </a:rPr>
              <a:t> to God.</a:t>
            </a:r>
          </a:p>
          <a:p>
            <a:pPr>
              <a:buFont typeface="Arial" charset="0"/>
              <a:buChar char="•"/>
              <a:defRPr/>
            </a:pPr>
            <a:endParaRPr lang="en-GB" sz="3000" b="1" dirty="0">
              <a:solidFill>
                <a:srgbClr val="7030A0"/>
              </a:solidFill>
              <a:latin typeface="+mn-lt"/>
            </a:endParaRPr>
          </a:p>
        </p:txBody>
      </p:sp>
    </p:spTree>
    <p:extLst>
      <p:ext uri="{BB962C8B-B14F-4D97-AF65-F5344CB8AC3E}">
        <p14:creationId xmlns:p14="http://schemas.microsoft.com/office/powerpoint/2010/main" val="315902232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animEffect transition="in" filter="diamond(in)">
                                      <p:cBhvr>
                                        <p:cTn id="7" dur="500"/>
                                        <p:tgtEl>
                                          <p:spTgt spid="5">
                                            <p:txEl>
                                              <p:pRg st="3" end="3"/>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5" presetClass="entr" presetSubtype="0" fill="hold" nodeType="clickEffect">
                                  <p:stCondLst>
                                    <p:cond delay="0"/>
                                  </p:stCondLst>
                                  <p:childTnLst>
                                    <p:set>
                                      <p:cBhvr>
                                        <p:cTn id="11" dur="1" fill="hold">
                                          <p:stCondLst>
                                            <p:cond delay="0"/>
                                          </p:stCondLst>
                                        </p:cTn>
                                        <p:tgtEl>
                                          <p:spTgt spid="5">
                                            <p:txEl>
                                              <p:pRg st="4" end="4"/>
                                            </p:txEl>
                                          </p:spTgt>
                                        </p:tgtEl>
                                        <p:attrNameLst>
                                          <p:attrName>style.visibility</p:attrName>
                                        </p:attrNameLst>
                                      </p:cBhvr>
                                      <p:to>
                                        <p:strVal val="visible"/>
                                      </p:to>
                                    </p:set>
                                    <p:anim calcmode="lin" valueType="num">
                                      <p:cBhvr>
                                        <p:cTn id="12" dur="1000" fill="hold"/>
                                        <p:tgtEl>
                                          <p:spTgt spid="5">
                                            <p:txEl>
                                              <p:pRg st="4" end="4"/>
                                            </p:txEl>
                                          </p:spTgt>
                                        </p:tgtEl>
                                        <p:attrNameLst>
                                          <p:attrName>ppt_w</p:attrName>
                                        </p:attrNameLst>
                                      </p:cBhvr>
                                      <p:tavLst>
                                        <p:tav tm="0">
                                          <p:val>
                                            <p:strVal val="#ppt_w*0.70"/>
                                          </p:val>
                                        </p:tav>
                                        <p:tav tm="100000">
                                          <p:val>
                                            <p:strVal val="#ppt_w"/>
                                          </p:val>
                                        </p:tav>
                                      </p:tavLst>
                                    </p:anim>
                                    <p:anim calcmode="lin" valueType="num">
                                      <p:cBhvr>
                                        <p:cTn id="13" dur="1000" fill="hold"/>
                                        <p:tgtEl>
                                          <p:spTgt spid="5">
                                            <p:txEl>
                                              <p:pRg st="4" end="4"/>
                                            </p:txEl>
                                          </p:spTgt>
                                        </p:tgtEl>
                                        <p:attrNameLst>
                                          <p:attrName>ppt_h</p:attrName>
                                        </p:attrNameLst>
                                      </p:cBhvr>
                                      <p:tavLst>
                                        <p:tav tm="0">
                                          <p:val>
                                            <p:strVal val="#ppt_h"/>
                                          </p:val>
                                        </p:tav>
                                        <p:tav tm="100000">
                                          <p:val>
                                            <p:strVal val="#ppt_h"/>
                                          </p:val>
                                        </p:tav>
                                      </p:tavLst>
                                    </p:anim>
                                    <p:animEffect transition="in" filter="fade">
                                      <p:cBhvr>
                                        <p:cTn id="14" dur="1000"/>
                                        <p:tgtEl>
                                          <p:spTgt spid="5">
                                            <p:txEl>
                                              <p:pRg st="4" end="4"/>
                                            </p:txEl>
                                          </p:spTgt>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54" presetClass="entr" presetSubtype="0" accel="100000" fill="hold" nodeType="clickEffect">
                                  <p:stCondLst>
                                    <p:cond delay="0"/>
                                  </p:stCondLst>
                                  <p:childTnLst>
                                    <p:set>
                                      <p:cBhvr>
                                        <p:cTn id="18" dur="1" fill="hold">
                                          <p:stCondLst>
                                            <p:cond delay="0"/>
                                          </p:stCondLst>
                                        </p:cTn>
                                        <p:tgtEl>
                                          <p:spTgt spid="5">
                                            <p:txEl>
                                              <p:pRg st="5" end="5"/>
                                            </p:txEl>
                                          </p:spTgt>
                                        </p:tgtEl>
                                        <p:attrNameLst>
                                          <p:attrName>style.visibility</p:attrName>
                                        </p:attrNameLst>
                                      </p:cBhvr>
                                      <p:to>
                                        <p:strVal val="visible"/>
                                      </p:to>
                                    </p:set>
                                    <p:anim calcmode="lin" valueType="num">
                                      <p:cBhvr>
                                        <p:cTn id="19" dur="500" fill="hold"/>
                                        <p:tgtEl>
                                          <p:spTgt spid="5">
                                            <p:txEl>
                                              <p:pRg st="5" end="5"/>
                                            </p:txEl>
                                          </p:spTgt>
                                        </p:tgtEl>
                                        <p:attrNameLst>
                                          <p:attrName>ppt_w</p:attrName>
                                        </p:attrNameLst>
                                      </p:cBhvr>
                                      <p:tavLst>
                                        <p:tav tm="0">
                                          <p:val>
                                            <p:strVal val="#ppt_w*0.05"/>
                                          </p:val>
                                        </p:tav>
                                        <p:tav tm="100000">
                                          <p:val>
                                            <p:strVal val="#ppt_w"/>
                                          </p:val>
                                        </p:tav>
                                      </p:tavLst>
                                    </p:anim>
                                    <p:anim calcmode="lin" valueType="num">
                                      <p:cBhvr>
                                        <p:cTn id="20" dur="500" fill="hold"/>
                                        <p:tgtEl>
                                          <p:spTgt spid="5">
                                            <p:txEl>
                                              <p:pRg st="5" end="5"/>
                                            </p:txEl>
                                          </p:spTgt>
                                        </p:tgtEl>
                                        <p:attrNameLst>
                                          <p:attrName>ppt_h</p:attrName>
                                        </p:attrNameLst>
                                      </p:cBhvr>
                                      <p:tavLst>
                                        <p:tav tm="0">
                                          <p:val>
                                            <p:strVal val="#ppt_h"/>
                                          </p:val>
                                        </p:tav>
                                        <p:tav tm="100000">
                                          <p:val>
                                            <p:strVal val="#ppt_h"/>
                                          </p:val>
                                        </p:tav>
                                      </p:tavLst>
                                    </p:anim>
                                    <p:anim calcmode="lin" valueType="num">
                                      <p:cBhvr>
                                        <p:cTn id="21" dur="500" fill="hold"/>
                                        <p:tgtEl>
                                          <p:spTgt spid="5">
                                            <p:txEl>
                                              <p:pRg st="5" end="5"/>
                                            </p:txEl>
                                          </p:spTgt>
                                        </p:tgtEl>
                                        <p:attrNameLst>
                                          <p:attrName>ppt_x</p:attrName>
                                        </p:attrNameLst>
                                      </p:cBhvr>
                                      <p:tavLst>
                                        <p:tav tm="0">
                                          <p:val>
                                            <p:strVal val="#ppt_x-.2"/>
                                          </p:val>
                                        </p:tav>
                                        <p:tav tm="100000">
                                          <p:val>
                                            <p:strVal val="#ppt_x"/>
                                          </p:val>
                                        </p:tav>
                                      </p:tavLst>
                                    </p:anim>
                                    <p:anim calcmode="lin" valueType="num">
                                      <p:cBhvr>
                                        <p:cTn id="22" dur="500" fill="hold"/>
                                        <p:tgtEl>
                                          <p:spTgt spid="5">
                                            <p:txEl>
                                              <p:pRg st="5" end="5"/>
                                            </p:txEl>
                                          </p:spTgt>
                                        </p:tgtEl>
                                        <p:attrNameLst>
                                          <p:attrName>ppt_y</p:attrName>
                                        </p:attrNameLst>
                                      </p:cBhvr>
                                      <p:tavLst>
                                        <p:tav tm="0">
                                          <p:val>
                                            <p:strVal val="#ppt_y"/>
                                          </p:val>
                                        </p:tav>
                                        <p:tav tm="100000">
                                          <p:val>
                                            <p:strVal val="#ppt_y"/>
                                          </p:val>
                                        </p:tav>
                                      </p:tavLst>
                                    </p:anim>
                                    <p:animEffect transition="in" filter="fade">
                                      <p:cBhvr>
                                        <p:cTn id="23" dur="500"/>
                                        <p:tgtEl>
                                          <p:spTgt spid="5">
                                            <p:txEl>
                                              <p:pRg st="5" end="5"/>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8" presetClass="entr" presetSubtype="16" fill="hold" nodeType="clickEffect">
                                  <p:stCondLst>
                                    <p:cond delay="0"/>
                                  </p:stCondLst>
                                  <p:childTnLst>
                                    <p:set>
                                      <p:cBhvr>
                                        <p:cTn id="27" dur="1" fill="hold">
                                          <p:stCondLst>
                                            <p:cond delay="0"/>
                                          </p:stCondLst>
                                        </p:cTn>
                                        <p:tgtEl>
                                          <p:spTgt spid="5">
                                            <p:txEl>
                                              <p:pRg st="6" end="6"/>
                                            </p:txEl>
                                          </p:spTgt>
                                        </p:tgtEl>
                                        <p:attrNameLst>
                                          <p:attrName>style.visibility</p:attrName>
                                        </p:attrNameLst>
                                      </p:cBhvr>
                                      <p:to>
                                        <p:strVal val="visible"/>
                                      </p:to>
                                    </p:set>
                                    <p:animEffect transition="in" filter="diamond(in)">
                                      <p:cBhvr>
                                        <p:cTn id="28"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3120" y="260648"/>
            <a:ext cx="3967753" cy="1200329"/>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7200" b="1" cap="none" spc="0"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Shahadah</a:t>
            </a:r>
            <a:endParaRPr lang="en-US" sz="72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 name="TextBox 2"/>
          <p:cNvSpPr txBox="1"/>
          <p:nvPr/>
        </p:nvSpPr>
        <p:spPr>
          <a:xfrm>
            <a:off x="6804248" y="260648"/>
            <a:ext cx="2339796" cy="1938992"/>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en-GB" sz="2400" dirty="0" err="1"/>
              <a:t>Shahadah</a:t>
            </a:r>
            <a:r>
              <a:rPr lang="en-GB" sz="2400" dirty="0"/>
              <a:t> is the Muslim declaration about belief in Allah (God)</a:t>
            </a:r>
          </a:p>
        </p:txBody>
      </p:sp>
      <p:sp>
        <p:nvSpPr>
          <p:cNvPr id="4" name="TextBox 3"/>
          <p:cNvSpPr txBox="1"/>
          <p:nvPr/>
        </p:nvSpPr>
        <p:spPr>
          <a:xfrm>
            <a:off x="1613003" y="2802749"/>
            <a:ext cx="4195496" cy="830997"/>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r>
              <a:rPr lang="en-GB" sz="2400" dirty="0"/>
              <a:t>Muslims say it to show that they believe there is only one God.</a:t>
            </a:r>
          </a:p>
        </p:txBody>
      </p:sp>
      <p:sp>
        <p:nvSpPr>
          <p:cNvPr id="5" name="TextBox 4"/>
          <p:cNvSpPr txBox="1"/>
          <p:nvPr/>
        </p:nvSpPr>
        <p:spPr>
          <a:xfrm>
            <a:off x="5292080" y="4650588"/>
            <a:ext cx="2420479" cy="193899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GB" sz="2400" dirty="0"/>
              <a:t>They also state that the Prophet Muhammad (PBUH) is the last prophet of Allah.</a:t>
            </a:r>
          </a:p>
        </p:txBody>
      </p:sp>
      <p:sp>
        <p:nvSpPr>
          <p:cNvPr id="6" name="TextBox 5"/>
          <p:cNvSpPr txBox="1"/>
          <p:nvPr/>
        </p:nvSpPr>
        <p:spPr>
          <a:xfrm>
            <a:off x="402881" y="4144522"/>
            <a:ext cx="4276179" cy="830997"/>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r>
              <a:rPr lang="en-GB" sz="2400" dirty="0"/>
              <a:t>The word means ‘to witness or testify’.</a:t>
            </a:r>
          </a:p>
        </p:txBody>
      </p:sp>
      <p:sp>
        <p:nvSpPr>
          <p:cNvPr id="7" name="TextBox 6"/>
          <p:cNvSpPr txBox="1"/>
          <p:nvPr/>
        </p:nvSpPr>
        <p:spPr>
          <a:xfrm>
            <a:off x="4672614" y="476672"/>
            <a:ext cx="1532970" cy="156966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GB" sz="2400" dirty="0"/>
              <a:t>It is the first of the five pillars of Islam</a:t>
            </a:r>
          </a:p>
        </p:txBody>
      </p:sp>
      <p:sp>
        <p:nvSpPr>
          <p:cNvPr id="8" name="TextBox 7"/>
          <p:cNvSpPr txBox="1"/>
          <p:nvPr/>
        </p:nvSpPr>
        <p:spPr>
          <a:xfrm>
            <a:off x="684247" y="5229200"/>
            <a:ext cx="2743209" cy="156966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sz="2400" dirty="0"/>
              <a:t>To become a Muslim you have to say this statement and really mean it.</a:t>
            </a:r>
          </a:p>
        </p:txBody>
      </p:sp>
      <p:pic>
        <p:nvPicPr>
          <p:cNvPr id="2050" name="Picture 2" descr="File:Flag of Saudi Arabia.svg">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56872" y="2404189"/>
            <a:ext cx="3087128" cy="2058085"/>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237263" y="1694685"/>
            <a:ext cx="3836687" cy="830997"/>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lang="en-GB" sz="2400" dirty="0"/>
              <a:t>It can be found on the flag of Saudi Arabia.</a:t>
            </a:r>
          </a:p>
        </p:txBody>
      </p:sp>
    </p:spTree>
    <p:extLst>
      <p:ext uri="{BB962C8B-B14F-4D97-AF65-F5344CB8AC3E}">
        <p14:creationId xmlns:p14="http://schemas.microsoft.com/office/powerpoint/2010/main" val="428596861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extBox 5">
            <a:extLst>
              <a:ext uri="{FF2B5EF4-FFF2-40B4-BE49-F238E27FC236}">
                <a16:creationId xmlns:a16="http://schemas.microsoft.com/office/drawing/2014/main" id="{E87C6B7F-96B5-6F89-6EAB-7062FF6C7F9C}"/>
              </a:ext>
            </a:extLst>
          </p:cNvPr>
          <p:cNvSpPr txBox="1">
            <a:spLocks noChangeArrowheads="1"/>
          </p:cNvSpPr>
          <p:nvPr/>
        </p:nvSpPr>
        <p:spPr bwMode="auto">
          <a:xfrm>
            <a:off x="137160" y="1017985"/>
            <a:ext cx="8785860" cy="4882106"/>
          </a:xfrm>
          <a:prstGeom prst="rect">
            <a:avLst/>
          </a:prstGeom>
          <a:solidFill>
            <a:schemeClr val="accent5">
              <a:lumMod val="20000"/>
              <a:lumOff val="80000"/>
            </a:schemeClr>
          </a:solidFill>
          <a:ln>
            <a:noFill/>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None/>
            </a:pPr>
            <a:r>
              <a:rPr lang="en-GB" altLang="en-US" sz="2100" b="1" dirty="0">
                <a:solidFill>
                  <a:srgbClr val="C00000"/>
                </a:solidFill>
                <a:latin typeface="+mn-lt"/>
              </a:rPr>
              <a:t>Men should pray at mosques whenever possible.</a:t>
            </a:r>
          </a:p>
          <a:p>
            <a:pPr algn="ctr" eaLnBrk="1" hangingPunct="1">
              <a:spcBef>
                <a:spcPct val="0"/>
              </a:spcBef>
              <a:buNone/>
            </a:pPr>
            <a:r>
              <a:rPr lang="en-GB" altLang="en-US" sz="2100" b="1" dirty="0">
                <a:solidFill>
                  <a:srgbClr val="C00000"/>
                </a:solidFill>
                <a:latin typeface="+mn-lt"/>
              </a:rPr>
              <a:t>Ladies do not have to go to mosques – they are encouraged pray in their homes, especially if they have children to look after.</a:t>
            </a:r>
          </a:p>
          <a:p>
            <a:pPr algn="ctr" eaLnBrk="1" hangingPunct="1">
              <a:spcBef>
                <a:spcPct val="0"/>
              </a:spcBef>
              <a:buFontTx/>
              <a:buNone/>
            </a:pPr>
            <a:endParaRPr lang="en-GB" altLang="en-US" sz="2400" b="1" dirty="0">
              <a:latin typeface="+mn-lt"/>
            </a:endParaRPr>
          </a:p>
          <a:p>
            <a:pPr algn="ctr" eaLnBrk="1" hangingPunct="1">
              <a:spcBef>
                <a:spcPct val="0"/>
              </a:spcBef>
              <a:buFontTx/>
              <a:buNone/>
            </a:pPr>
            <a:endParaRPr lang="en-GB" altLang="en-US" sz="2400" b="1" dirty="0">
              <a:latin typeface="+mn-lt"/>
            </a:endParaRPr>
          </a:p>
          <a:p>
            <a:pPr algn="ctr" eaLnBrk="1" hangingPunct="1">
              <a:spcBef>
                <a:spcPct val="0"/>
              </a:spcBef>
              <a:buFontTx/>
              <a:buNone/>
            </a:pPr>
            <a:endParaRPr lang="en-GB" altLang="en-US" sz="2400" b="1" dirty="0">
              <a:latin typeface="+mn-lt"/>
            </a:endParaRPr>
          </a:p>
          <a:p>
            <a:pPr algn="ctr" eaLnBrk="1" hangingPunct="1">
              <a:spcBef>
                <a:spcPct val="0"/>
              </a:spcBef>
              <a:buFontTx/>
              <a:buNone/>
            </a:pPr>
            <a:endParaRPr lang="en-US" altLang="en-US" sz="2400" b="1" dirty="0">
              <a:latin typeface="+mn-lt"/>
            </a:endParaRPr>
          </a:p>
          <a:p>
            <a:pPr algn="ctr" eaLnBrk="1" hangingPunct="1">
              <a:spcBef>
                <a:spcPct val="0"/>
              </a:spcBef>
              <a:buFontTx/>
              <a:buNone/>
            </a:pPr>
            <a:endParaRPr lang="en-US" altLang="en-US" sz="2400" b="1" dirty="0">
              <a:latin typeface="+mn-lt"/>
            </a:endParaRPr>
          </a:p>
          <a:p>
            <a:pPr algn="ctr" eaLnBrk="1" hangingPunct="1">
              <a:spcBef>
                <a:spcPct val="0"/>
              </a:spcBef>
              <a:buFontTx/>
              <a:buNone/>
            </a:pPr>
            <a:endParaRPr lang="en-US" altLang="en-US" sz="2400" b="1" dirty="0">
              <a:latin typeface="+mn-lt"/>
            </a:endParaRPr>
          </a:p>
          <a:p>
            <a:pPr algn="ctr" eaLnBrk="1" hangingPunct="1">
              <a:spcBef>
                <a:spcPct val="0"/>
              </a:spcBef>
              <a:buFontTx/>
              <a:buNone/>
            </a:pPr>
            <a:endParaRPr lang="en-GB" altLang="en-US" sz="2400" b="1" dirty="0">
              <a:latin typeface="+mn-lt"/>
            </a:endParaRPr>
          </a:p>
          <a:p>
            <a:pPr algn="ctr" eaLnBrk="1" hangingPunct="1">
              <a:spcBef>
                <a:spcPct val="0"/>
              </a:spcBef>
              <a:buFontTx/>
              <a:buNone/>
            </a:pPr>
            <a:endParaRPr lang="en-US" altLang="en-US" sz="2400" b="1" dirty="0">
              <a:latin typeface="+mn-lt"/>
            </a:endParaRPr>
          </a:p>
          <a:p>
            <a:pPr algn="ctr" eaLnBrk="1" hangingPunct="1">
              <a:spcBef>
                <a:spcPct val="0"/>
              </a:spcBef>
              <a:buFontTx/>
              <a:buNone/>
            </a:pPr>
            <a:endParaRPr lang="en-US" altLang="en-US" sz="2400" b="1" dirty="0">
              <a:latin typeface="+mn-lt"/>
            </a:endParaRPr>
          </a:p>
          <a:p>
            <a:pPr algn="ctr" eaLnBrk="1" hangingPunct="1">
              <a:spcBef>
                <a:spcPct val="0"/>
              </a:spcBef>
              <a:buFontTx/>
              <a:buNone/>
            </a:pPr>
            <a:endParaRPr lang="en-GB" altLang="en-US" sz="825" b="1" dirty="0">
              <a:latin typeface="+mn-lt"/>
            </a:endParaRPr>
          </a:p>
          <a:p>
            <a:pPr algn="ctr" eaLnBrk="1" hangingPunct="1">
              <a:spcBef>
                <a:spcPct val="0"/>
              </a:spcBef>
              <a:buFontTx/>
              <a:buNone/>
            </a:pPr>
            <a:r>
              <a:rPr lang="en-GB" altLang="en-US" sz="2400" b="1" dirty="0">
                <a:solidFill>
                  <a:srgbClr val="002060"/>
                </a:solidFill>
                <a:latin typeface="+mn-lt"/>
              </a:rPr>
              <a:t>Once a Muslim reaches 10 years of age – they must start to pray.</a:t>
            </a:r>
          </a:p>
        </p:txBody>
      </p:sp>
      <p:pic>
        <p:nvPicPr>
          <p:cNvPr id="34818" name="Picture 3">
            <a:extLst>
              <a:ext uri="{FF2B5EF4-FFF2-40B4-BE49-F238E27FC236}">
                <a16:creationId xmlns:a16="http://schemas.microsoft.com/office/drawing/2014/main" id="{E8BC8F3B-5D1D-6BD0-DC8D-4A03A36B828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020" y="2517259"/>
            <a:ext cx="3898100" cy="25767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4240529" y="2177388"/>
            <a:ext cx="4328160" cy="1800493"/>
          </a:xfrm>
          <a:prstGeom prst="rect">
            <a:avLst/>
          </a:prstGeom>
          <a:solidFill>
            <a:schemeClr val="accent4">
              <a:lumMod val="20000"/>
              <a:lumOff val="80000"/>
            </a:schemeClr>
          </a:solidFill>
          <a:ln w="57150">
            <a:solidFill>
              <a:srgbClr val="FF6600"/>
            </a:solidFill>
          </a:ln>
        </p:spPr>
        <p:txBody>
          <a:bodyPr wrap="square" rtlCol="0">
            <a:spAutoFit/>
          </a:bodyPr>
          <a:lstStyle/>
          <a:p>
            <a:pPr algn="ctr"/>
            <a:r>
              <a:rPr lang="en-US" sz="1500" dirty="0"/>
              <a:t>The midday prayer on a Friday is considered to be the most special, and is called the </a:t>
            </a:r>
            <a:r>
              <a:rPr lang="en-US" sz="2100" b="1" u="sng" dirty="0" err="1">
                <a:solidFill>
                  <a:srgbClr val="FF3300"/>
                </a:solidFill>
              </a:rPr>
              <a:t>Jummah</a:t>
            </a:r>
            <a:r>
              <a:rPr lang="en-US" sz="2100" b="1" u="sng" dirty="0">
                <a:solidFill>
                  <a:srgbClr val="FF3300"/>
                </a:solidFill>
              </a:rPr>
              <a:t> prayer</a:t>
            </a:r>
            <a:r>
              <a:rPr lang="en-US" sz="1500" dirty="0"/>
              <a:t>.  All male Muslims are expected to attend mosque for this prayer and women may do so if they wish.  Once the prayer is complete, the imam will deliver a sermon that reminds Muslims of their obligations and duties to God.  </a:t>
            </a:r>
            <a:endParaRPr lang="en-GB" sz="1500" dirty="0"/>
          </a:p>
        </p:txBody>
      </p:sp>
      <p:pic>
        <p:nvPicPr>
          <p:cNvPr id="6" name="Picture 2" descr="Key free to use cliparts - Clipartix"/>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8689816">
            <a:off x="8452664" y="2504465"/>
            <a:ext cx="586382" cy="284396"/>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4301489" y="4294828"/>
            <a:ext cx="4206240" cy="1015663"/>
          </a:xfrm>
          <a:prstGeom prst="rect">
            <a:avLst/>
          </a:prstGeom>
          <a:solidFill>
            <a:schemeClr val="accent4">
              <a:lumMod val="20000"/>
              <a:lumOff val="80000"/>
            </a:schemeClr>
          </a:solidFill>
          <a:ln w="57150">
            <a:solidFill>
              <a:srgbClr val="FFC000"/>
            </a:solidFill>
          </a:ln>
        </p:spPr>
        <p:txBody>
          <a:bodyPr wrap="square" rtlCol="0">
            <a:spAutoFit/>
          </a:bodyPr>
          <a:lstStyle/>
          <a:p>
            <a:pPr algn="ctr"/>
            <a:r>
              <a:rPr lang="en-US" sz="1500" b="1" dirty="0"/>
              <a:t>“Believers!  When the call to prayer is made on the day of congregation, hurry towards the reminder of God and leave off your trading” </a:t>
            </a:r>
          </a:p>
          <a:p>
            <a:pPr algn="r"/>
            <a:r>
              <a:rPr lang="en-US" sz="1500" dirty="0"/>
              <a:t>~ Qur’an 5:6</a:t>
            </a:r>
            <a:endParaRPr lang="en-GB" sz="1500" dirty="0"/>
          </a:p>
        </p:txBody>
      </p:sp>
    </p:spTree>
    <p:extLst>
      <p:ext uri="{BB962C8B-B14F-4D97-AF65-F5344CB8AC3E}">
        <p14:creationId xmlns:p14="http://schemas.microsoft.com/office/powerpoint/2010/main" val="301751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4">
            <a:extLst>
              <a:ext uri="{FF2B5EF4-FFF2-40B4-BE49-F238E27FC236}">
                <a16:creationId xmlns:a16="http://schemas.microsoft.com/office/drawing/2014/main" id="{701BA503-6E21-E842-5BCB-72A9C5B6EF68}"/>
              </a:ext>
            </a:extLst>
          </p:cNvPr>
          <p:cNvSpPr>
            <a:spLocks noChangeArrowheads="1"/>
          </p:cNvSpPr>
          <p:nvPr/>
        </p:nvSpPr>
        <p:spPr bwMode="auto">
          <a:xfrm>
            <a:off x="170737" y="1122998"/>
            <a:ext cx="8660843" cy="2400657"/>
          </a:xfrm>
          <a:prstGeom prst="rect">
            <a:avLst/>
          </a:prstGeom>
          <a:solidFill>
            <a:schemeClr val="accent5">
              <a:lumMod val="20000"/>
              <a:lumOff val="80000"/>
            </a:schemeClr>
          </a:solidFill>
          <a:ln>
            <a:noFill/>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GB" altLang="en-US" sz="3000" b="1" dirty="0">
                <a:solidFill>
                  <a:srgbClr val="C00000"/>
                </a:solidFill>
                <a:latin typeface="+mn-lt"/>
              </a:rPr>
              <a:t>Muslims can also make a small personal prayer asking God for whatever they wish anytime of the day.</a:t>
            </a:r>
          </a:p>
          <a:p>
            <a:pPr algn="ctr" eaLnBrk="1" hangingPunct="1">
              <a:spcBef>
                <a:spcPct val="0"/>
              </a:spcBef>
              <a:buFontTx/>
              <a:buNone/>
            </a:pPr>
            <a:r>
              <a:rPr lang="en-GB" altLang="en-US" sz="3000" b="1" dirty="0">
                <a:solidFill>
                  <a:srgbClr val="C00000"/>
                </a:solidFill>
                <a:latin typeface="+mn-lt"/>
              </a:rPr>
              <a:t> </a:t>
            </a:r>
          </a:p>
          <a:p>
            <a:pPr algn="ctr" eaLnBrk="1" hangingPunct="1">
              <a:spcBef>
                <a:spcPct val="0"/>
              </a:spcBef>
              <a:buFontTx/>
              <a:buNone/>
            </a:pPr>
            <a:r>
              <a:rPr lang="en-GB" altLang="en-US" sz="3000" b="1" dirty="0">
                <a:solidFill>
                  <a:srgbClr val="C00000"/>
                </a:solidFill>
                <a:latin typeface="+mn-lt"/>
              </a:rPr>
              <a:t>This is called </a:t>
            </a:r>
            <a:r>
              <a:rPr lang="en-GB" altLang="en-US" sz="3000" b="1" dirty="0" err="1">
                <a:solidFill>
                  <a:srgbClr val="C00000"/>
                </a:solidFill>
                <a:latin typeface="+mn-lt"/>
              </a:rPr>
              <a:t>Du’a</a:t>
            </a:r>
            <a:r>
              <a:rPr lang="en-GB" altLang="en-US" sz="3000" b="1" dirty="0">
                <a:solidFill>
                  <a:srgbClr val="C00000"/>
                </a:solidFill>
                <a:latin typeface="+mn-lt"/>
              </a:rPr>
              <a:t>.</a:t>
            </a:r>
          </a:p>
        </p:txBody>
      </p:sp>
      <p:pic>
        <p:nvPicPr>
          <p:cNvPr id="33794" name="Picture 2">
            <a:extLst>
              <a:ext uri="{FF2B5EF4-FFF2-40B4-BE49-F238E27FC236}">
                <a16:creationId xmlns:a16="http://schemas.microsoft.com/office/drawing/2014/main" id="{6FF40E50-20CE-83A2-C899-5B20C14C706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4005064"/>
            <a:ext cx="2530295" cy="2333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2" name="Picture 2" descr="A Guide to Umrah Dua, Supplications and, Adhika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92579" y="4005064"/>
            <a:ext cx="4148666" cy="233362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Key free to use cliparts - Clipartix"/>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8689816">
            <a:off x="5966067" y="2462244"/>
            <a:ext cx="831866" cy="4034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984959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1">
            <a:extLst>
              <a:ext uri="{FF2B5EF4-FFF2-40B4-BE49-F238E27FC236}">
                <a16:creationId xmlns:a16="http://schemas.microsoft.com/office/drawing/2014/main" id="{DDD6B3A9-CBB7-14E3-FFE1-C6E311365223}"/>
              </a:ext>
            </a:extLst>
          </p:cNvPr>
          <p:cNvSpPr>
            <a:spLocks noGrp="1"/>
          </p:cNvSpPr>
          <p:nvPr>
            <p:ph type="title"/>
          </p:nvPr>
        </p:nvSpPr>
        <p:spPr>
          <a:xfrm>
            <a:off x="179071" y="1022487"/>
            <a:ext cx="5787389" cy="994172"/>
          </a:xfrm>
          <a:solidFill>
            <a:schemeClr val="accent6">
              <a:lumMod val="20000"/>
              <a:lumOff val="80000"/>
            </a:schemeClr>
          </a:solidFill>
        </p:spPr>
        <p:txBody>
          <a:bodyPr>
            <a:normAutofit fontScale="90000"/>
          </a:bodyPr>
          <a:lstStyle/>
          <a:p>
            <a:r>
              <a:rPr lang="en-GB" altLang="en-US" b="1" i="1" dirty="0"/>
              <a:t>Answer the following questions…</a:t>
            </a:r>
          </a:p>
        </p:txBody>
      </p:sp>
      <p:sp>
        <p:nvSpPr>
          <p:cNvPr id="31746" name="Content Placeholder 2">
            <a:extLst>
              <a:ext uri="{FF2B5EF4-FFF2-40B4-BE49-F238E27FC236}">
                <a16:creationId xmlns:a16="http://schemas.microsoft.com/office/drawing/2014/main" id="{18824703-FDD3-9EA7-9F0E-6D8D988214FD}"/>
              </a:ext>
            </a:extLst>
          </p:cNvPr>
          <p:cNvSpPr>
            <a:spLocks noGrp="1"/>
          </p:cNvSpPr>
          <p:nvPr>
            <p:ph idx="1"/>
          </p:nvPr>
        </p:nvSpPr>
        <p:spPr>
          <a:xfrm>
            <a:off x="368379" y="2348389"/>
            <a:ext cx="7886700" cy="3263504"/>
          </a:xfrm>
          <a:solidFill>
            <a:schemeClr val="accent4">
              <a:lumMod val="20000"/>
              <a:lumOff val="80000"/>
            </a:schemeClr>
          </a:solidFill>
        </p:spPr>
        <p:txBody>
          <a:bodyPr anchor="ctr">
            <a:normAutofit fontScale="70000" lnSpcReduction="20000"/>
          </a:bodyPr>
          <a:lstStyle/>
          <a:p>
            <a:pPr marL="385763" indent="-385763">
              <a:buFont typeface="Arial" panose="020B0604020202020204" pitchFamily="34" charset="0"/>
              <a:buAutoNum type="arabicPeriod"/>
            </a:pPr>
            <a:r>
              <a:rPr lang="en-US" altLang="en-US" dirty="0"/>
              <a:t>Why do Muslims perform wudu before praying?</a:t>
            </a:r>
            <a:endParaRPr lang="en-GB" altLang="en-US" dirty="0"/>
          </a:p>
          <a:p>
            <a:pPr marL="385763" indent="-385763">
              <a:buFont typeface="Arial" panose="020B0604020202020204" pitchFamily="34" charset="0"/>
              <a:buAutoNum type="arabicPeriod"/>
            </a:pPr>
            <a:r>
              <a:rPr lang="en-GB" altLang="en-US" dirty="0"/>
              <a:t>Explain what Muslims do when they pray</a:t>
            </a:r>
          </a:p>
          <a:p>
            <a:pPr marL="385763" indent="-385763">
              <a:buFont typeface="Arial" panose="020B0604020202020204" pitchFamily="34" charset="0"/>
              <a:buAutoNum type="arabicPeriod"/>
            </a:pPr>
            <a:r>
              <a:rPr lang="en-US" altLang="en-US" dirty="0"/>
              <a:t>Do you think having a set sequence for prayer is a good idea?  Explain your opinion</a:t>
            </a:r>
          </a:p>
          <a:p>
            <a:pPr marL="385763" indent="-385763">
              <a:buFont typeface="Arial" panose="020B0604020202020204" pitchFamily="34" charset="0"/>
              <a:buAutoNum type="arabicPeriod"/>
            </a:pPr>
            <a:r>
              <a:rPr lang="en-US" altLang="en-US" dirty="0"/>
              <a:t>Why do you think Muslims pray in Arabic rather than their native language?</a:t>
            </a:r>
          </a:p>
          <a:p>
            <a:pPr marL="385763" indent="-385763">
              <a:buFont typeface="Arial" panose="020B0604020202020204" pitchFamily="34" charset="0"/>
              <a:buAutoNum type="arabicPeriod"/>
            </a:pPr>
            <a:r>
              <a:rPr lang="en-US" altLang="en-US" dirty="0"/>
              <a:t>If Muslims are allowed to pray at home, why do you think many go to a mosque to pray?</a:t>
            </a:r>
          </a:p>
          <a:p>
            <a:pPr marL="385763" indent="-385763">
              <a:buFont typeface="Arial" panose="020B0604020202020204" pitchFamily="34" charset="0"/>
              <a:buAutoNum type="arabicPeriod"/>
            </a:pPr>
            <a:r>
              <a:rPr lang="en-US" altLang="en-US" dirty="0"/>
              <a:t>Explain how a Muslim might answer this question: </a:t>
            </a:r>
            <a:r>
              <a:rPr lang="en-US" altLang="en-US" i="1" dirty="0"/>
              <a:t>Why do you pray?</a:t>
            </a:r>
            <a:endParaRPr lang="en-GB" altLang="en-US" i="1" dirty="0"/>
          </a:p>
        </p:txBody>
      </p:sp>
      <p:pic>
        <p:nvPicPr>
          <p:cNvPr id="4" name="Picture 2" descr="Image"/>
          <p:cNvPicPr>
            <a:picLocks noChangeAspect="1" noChangeArrowheads="1"/>
          </p:cNvPicPr>
          <p:nvPr/>
        </p:nvPicPr>
        <p:blipFill rotWithShape="1">
          <a:blip r:embed="rId2">
            <a:extLst>
              <a:ext uri="{28A0092B-C50C-407E-A947-70E740481C1C}">
                <a14:useLocalDpi xmlns:a14="http://schemas.microsoft.com/office/drawing/2010/main" val="0"/>
              </a:ext>
            </a:extLst>
          </a:blip>
          <a:srcRect l="52251" t="63028" r="3247" b="20711"/>
          <a:stretch/>
        </p:blipFill>
        <p:spPr bwMode="auto">
          <a:xfrm>
            <a:off x="5966461" y="1022487"/>
            <a:ext cx="3011516" cy="143841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10 minutes - Free time and date icon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96200" y="4852738"/>
            <a:ext cx="1117759" cy="11177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085469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626CAA6-EF5B-4186-AF52-AB40CC418846}"/>
              </a:ext>
            </a:extLst>
          </p:cNvPr>
          <p:cNvSpPr txBox="1"/>
          <p:nvPr/>
        </p:nvSpPr>
        <p:spPr>
          <a:xfrm>
            <a:off x="1" y="857250"/>
            <a:ext cx="9143999" cy="415498"/>
          </a:xfrm>
          <a:prstGeom prst="rect">
            <a:avLst/>
          </a:prstGeom>
          <a:solidFill>
            <a:schemeClr val="accent2">
              <a:lumMod val="50000"/>
            </a:schemeClr>
          </a:solidFill>
        </p:spPr>
        <p:txBody>
          <a:bodyPr wrap="square" rtlCol="0">
            <a:spAutoFit/>
          </a:bodyPr>
          <a:lstStyle/>
          <a:p>
            <a:pPr algn="ctr"/>
            <a:r>
              <a:rPr lang="en-GB" sz="2100" b="1" u="sng" dirty="0">
                <a:solidFill>
                  <a:schemeClr val="bg1"/>
                </a:solidFill>
              </a:rPr>
              <a:t>EXT</a:t>
            </a:r>
            <a:r>
              <a:rPr lang="en-GB" sz="2100" b="1" dirty="0">
                <a:solidFill>
                  <a:schemeClr val="bg1"/>
                </a:solidFill>
              </a:rPr>
              <a:t>: What do Sunni and Shi’a Muslims have in common in their daily prayer? </a:t>
            </a:r>
          </a:p>
        </p:txBody>
      </p:sp>
      <p:graphicFrame>
        <p:nvGraphicFramePr>
          <p:cNvPr id="3" name="Table 2">
            <a:extLst>
              <a:ext uri="{FF2B5EF4-FFF2-40B4-BE49-F238E27FC236}">
                <a16:creationId xmlns:a16="http://schemas.microsoft.com/office/drawing/2014/main" id="{1957C2DA-FB04-4E58-898B-C2CFAE354932}"/>
              </a:ext>
            </a:extLst>
          </p:cNvPr>
          <p:cNvGraphicFramePr>
            <a:graphicFrameLocks noGrp="1"/>
          </p:cNvGraphicFramePr>
          <p:nvPr/>
        </p:nvGraphicFramePr>
        <p:xfrm>
          <a:off x="94942" y="1336919"/>
          <a:ext cx="2790387" cy="388620"/>
        </p:xfrm>
        <a:graphic>
          <a:graphicData uri="http://schemas.openxmlformats.org/drawingml/2006/table">
            <a:tbl>
              <a:tblPr firstRow="1" bandRow="1">
                <a:tableStyleId>{5C22544A-7EE6-4342-B048-85BDC9FD1C3A}</a:tableStyleId>
              </a:tblPr>
              <a:tblGrid>
                <a:gridCol w="1376680">
                  <a:extLst>
                    <a:ext uri="{9D8B030D-6E8A-4147-A177-3AD203B41FA5}">
                      <a16:colId xmlns:a16="http://schemas.microsoft.com/office/drawing/2014/main" val="3316617535"/>
                    </a:ext>
                  </a:extLst>
                </a:gridCol>
                <a:gridCol w="1413707">
                  <a:extLst>
                    <a:ext uri="{9D8B030D-6E8A-4147-A177-3AD203B41FA5}">
                      <a16:colId xmlns:a16="http://schemas.microsoft.com/office/drawing/2014/main" val="1859509974"/>
                    </a:ext>
                  </a:extLst>
                </a:gridCol>
              </a:tblGrid>
              <a:tr h="388620">
                <a:tc>
                  <a:txBody>
                    <a:bodyPr/>
                    <a:lstStyle/>
                    <a:p>
                      <a:r>
                        <a:rPr lang="en-GB" sz="2100" dirty="0">
                          <a:solidFill>
                            <a:sysClr val="windowText" lastClr="000000"/>
                          </a:solidFill>
                        </a:rPr>
                        <a:t>Similarities </a:t>
                      </a:r>
                    </a:p>
                  </a:txBody>
                  <a:tcPr marL="68580" marR="68580" marT="34290" marB="3429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r>
                        <a:rPr lang="en-GB" sz="2100" dirty="0">
                          <a:solidFill>
                            <a:sysClr val="windowText" lastClr="000000"/>
                          </a:solidFill>
                        </a:rPr>
                        <a:t>Differences </a:t>
                      </a:r>
                    </a:p>
                  </a:txBody>
                  <a:tcPr marL="68580" marR="68580" marT="34290" marB="3429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3168056483"/>
                  </a:ext>
                </a:extLst>
              </a:tr>
            </a:tbl>
          </a:graphicData>
        </a:graphic>
      </p:graphicFrame>
      <p:sp>
        <p:nvSpPr>
          <p:cNvPr id="9" name="Rectangle 8">
            <a:extLst>
              <a:ext uri="{FF2B5EF4-FFF2-40B4-BE49-F238E27FC236}">
                <a16:creationId xmlns:a16="http://schemas.microsoft.com/office/drawing/2014/main" id="{B54712F3-248B-4386-97D1-B88A7EBE655E}"/>
              </a:ext>
            </a:extLst>
          </p:cNvPr>
          <p:cNvSpPr/>
          <p:nvPr/>
        </p:nvSpPr>
        <p:spPr>
          <a:xfrm>
            <a:off x="2979033" y="1389838"/>
            <a:ext cx="1668646" cy="1754326"/>
          </a:xfrm>
          <a:prstGeom prst="rect">
            <a:avLst/>
          </a:prstGeom>
          <a:solidFill>
            <a:srgbClr val="F723DE"/>
          </a:solidFill>
          <a:ln>
            <a:solidFill>
              <a:schemeClr val="bg2"/>
            </a:solidFill>
          </a:ln>
        </p:spPr>
        <p:txBody>
          <a:bodyPr wrap="square">
            <a:spAutoFit/>
          </a:bodyPr>
          <a:lstStyle/>
          <a:p>
            <a:r>
              <a:rPr lang="en-GB" b="1" dirty="0"/>
              <a:t>May recite the all/some of the 99 beautiful names or the Qur’an during prayer.</a:t>
            </a:r>
          </a:p>
        </p:txBody>
      </p:sp>
      <p:sp>
        <p:nvSpPr>
          <p:cNvPr id="11" name="Rectangle 10">
            <a:extLst>
              <a:ext uri="{FF2B5EF4-FFF2-40B4-BE49-F238E27FC236}">
                <a16:creationId xmlns:a16="http://schemas.microsoft.com/office/drawing/2014/main" id="{53915475-B9AE-401B-B08F-975172023730}"/>
              </a:ext>
            </a:extLst>
          </p:cNvPr>
          <p:cNvSpPr/>
          <p:nvPr/>
        </p:nvSpPr>
        <p:spPr>
          <a:xfrm>
            <a:off x="274770" y="4436724"/>
            <a:ext cx="1110197" cy="1200329"/>
          </a:xfrm>
          <a:prstGeom prst="rect">
            <a:avLst/>
          </a:prstGeom>
          <a:solidFill>
            <a:schemeClr val="bg2"/>
          </a:solidFill>
          <a:ln>
            <a:solidFill>
              <a:schemeClr val="bg2"/>
            </a:solidFill>
          </a:ln>
        </p:spPr>
        <p:txBody>
          <a:bodyPr wrap="square">
            <a:spAutoFit/>
          </a:bodyPr>
          <a:lstStyle/>
          <a:p>
            <a:pPr algn="ctr"/>
            <a:r>
              <a:rPr lang="en-GB" sz="2400" b="1" dirty="0"/>
              <a:t>Pray 5 times a day</a:t>
            </a:r>
          </a:p>
        </p:txBody>
      </p:sp>
      <p:sp>
        <p:nvSpPr>
          <p:cNvPr id="12" name="Rectangle 11">
            <a:extLst>
              <a:ext uri="{FF2B5EF4-FFF2-40B4-BE49-F238E27FC236}">
                <a16:creationId xmlns:a16="http://schemas.microsoft.com/office/drawing/2014/main" id="{75D3A663-7035-41D9-838F-AB4201647E89}"/>
              </a:ext>
            </a:extLst>
          </p:cNvPr>
          <p:cNvSpPr/>
          <p:nvPr/>
        </p:nvSpPr>
        <p:spPr>
          <a:xfrm>
            <a:off x="3097470" y="3348370"/>
            <a:ext cx="1656497" cy="1200329"/>
          </a:xfrm>
          <a:prstGeom prst="rect">
            <a:avLst/>
          </a:prstGeom>
          <a:solidFill>
            <a:schemeClr val="accent5">
              <a:lumMod val="60000"/>
              <a:lumOff val="40000"/>
            </a:schemeClr>
          </a:solidFill>
          <a:ln>
            <a:solidFill>
              <a:schemeClr val="bg2"/>
            </a:solidFill>
          </a:ln>
        </p:spPr>
        <p:txBody>
          <a:bodyPr wrap="square">
            <a:spAutoFit/>
          </a:bodyPr>
          <a:lstStyle/>
          <a:p>
            <a:r>
              <a:rPr lang="en-GB" b="1" dirty="0"/>
              <a:t>Muslims believe they are part of the Ummah</a:t>
            </a:r>
          </a:p>
        </p:txBody>
      </p:sp>
      <p:sp>
        <p:nvSpPr>
          <p:cNvPr id="13" name="Rectangle 12">
            <a:extLst>
              <a:ext uri="{FF2B5EF4-FFF2-40B4-BE49-F238E27FC236}">
                <a16:creationId xmlns:a16="http://schemas.microsoft.com/office/drawing/2014/main" id="{B5B26125-FA95-4045-AE84-67DDF3059861}"/>
              </a:ext>
            </a:extLst>
          </p:cNvPr>
          <p:cNvSpPr/>
          <p:nvPr/>
        </p:nvSpPr>
        <p:spPr>
          <a:xfrm>
            <a:off x="3097470" y="4713722"/>
            <a:ext cx="1556187" cy="923330"/>
          </a:xfrm>
          <a:prstGeom prst="rect">
            <a:avLst/>
          </a:prstGeom>
          <a:solidFill>
            <a:schemeClr val="tx1">
              <a:lumMod val="75000"/>
            </a:schemeClr>
          </a:solidFill>
          <a:ln>
            <a:solidFill>
              <a:schemeClr val="bg2"/>
            </a:solidFill>
          </a:ln>
        </p:spPr>
        <p:txBody>
          <a:bodyPr wrap="square">
            <a:spAutoFit/>
          </a:bodyPr>
          <a:lstStyle/>
          <a:p>
            <a:r>
              <a:rPr lang="en-GB" b="1" dirty="0">
                <a:solidFill>
                  <a:schemeClr val="bg2"/>
                </a:solidFill>
              </a:rPr>
              <a:t>Called to prayer with an </a:t>
            </a:r>
            <a:r>
              <a:rPr lang="en-GB" b="1" dirty="0" err="1">
                <a:solidFill>
                  <a:schemeClr val="bg2"/>
                </a:solidFill>
              </a:rPr>
              <a:t>Adhan</a:t>
            </a:r>
            <a:r>
              <a:rPr lang="en-GB" b="1" dirty="0">
                <a:solidFill>
                  <a:schemeClr val="bg2"/>
                </a:solidFill>
              </a:rPr>
              <a:t> </a:t>
            </a:r>
          </a:p>
        </p:txBody>
      </p:sp>
      <p:sp>
        <p:nvSpPr>
          <p:cNvPr id="14" name="Rectangle 13">
            <a:extLst>
              <a:ext uri="{FF2B5EF4-FFF2-40B4-BE49-F238E27FC236}">
                <a16:creationId xmlns:a16="http://schemas.microsoft.com/office/drawing/2014/main" id="{DE23293A-8395-41D5-B4EA-089684F30D19}"/>
              </a:ext>
            </a:extLst>
          </p:cNvPr>
          <p:cNvSpPr/>
          <p:nvPr/>
        </p:nvSpPr>
        <p:spPr>
          <a:xfrm>
            <a:off x="4898015" y="3224181"/>
            <a:ext cx="1729345" cy="1384995"/>
          </a:xfrm>
          <a:prstGeom prst="rect">
            <a:avLst/>
          </a:prstGeom>
          <a:solidFill>
            <a:schemeClr val="accent1">
              <a:lumMod val="75000"/>
            </a:schemeClr>
          </a:solidFill>
          <a:ln>
            <a:solidFill>
              <a:schemeClr val="bg2"/>
            </a:solidFill>
          </a:ln>
        </p:spPr>
        <p:txBody>
          <a:bodyPr wrap="square">
            <a:spAutoFit/>
          </a:bodyPr>
          <a:lstStyle/>
          <a:p>
            <a:r>
              <a:rPr lang="en-GB" sz="2100" b="1" dirty="0">
                <a:solidFill>
                  <a:schemeClr val="bg1"/>
                </a:solidFill>
              </a:rPr>
              <a:t>Pray in a Mosque OR at home/on a prayer mat</a:t>
            </a:r>
          </a:p>
        </p:txBody>
      </p:sp>
      <p:sp>
        <p:nvSpPr>
          <p:cNvPr id="15" name="Rectangle 14">
            <a:extLst>
              <a:ext uri="{FF2B5EF4-FFF2-40B4-BE49-F238E27FC236}">
                <a16:creationId xmlns:a16="http://schemas.microsoft.com/office/drawing/2014/main" id="{F903F49D-2538-45F4-9218-D371F2511339}"/>
              </a:ext>
            </a:extLst>
          </p:cNvPr>
          <p:cNvSpPr/>
          <p:nvPr/>
        </p:nvSpPr>
        <p:spPr>
          <a:xfrm>
            <a:off x="6708878" y="3217958"/>
            <a:ext cx="2251533" cy="1061829"/>
          </a:xfrm>
          <a:prstGeom prst="rect">
            <a:avLst/>
          </a:prstGeom>
          <a:solidFill>
            <a:srgbClr val="00B0F0"/>
          </a:solidFill>
          <a:ln>
            <a:solidFill>
              <a:schemeClr val="bg2"/>
            </a:solidFill>
          </a:ln>
        </p:spPr>
        <p:txBody>
          <a:bodyPr wrap="square">
            <a:spAutoFit/>
          </a:bodyPr>
          <a:lstStyle/>
          <a:p>
            <a:r>
              <a:rPr lang="en-GB" sz="2100" b="1" dirty="0"/>
              <a:t>Believe in 1 God – Allah and only pray to him</a:t>
            </a:r>
          </a:p>
        </p:txBody>
      </p:sp>
      <p:sp>
        <p:nvSpPr>
          <p:cNvPr id="16" name="Rectangle 15">
            <a:extLst>
              <a:ext uri="{FF2B5EF4-FFF2-40B4-BE49-F238E27FC236}">
                <a16:creationId xmlns:a16="http://schemas.microsoft.com/office/drawing/2014/main" id="{9439F833-8FAD-413C-AD25-527C7B96CA5E}"/>
              </a:ext>
            </a:extLst>
          </p:cNvPr>
          <p:cNvSpPr/>
          <p:nvPr/>
        </p:nvSpPr>
        <p:spPr>
          <a:xfrm>
            <a:off x="6771408" y="4575222"/>
            <a:ext cx="2303641" cy="1200329"/>
          </a:xfrm>
          <a:prstGeom prst="rect">
            <a:avLst/>
          </a:prstGeom>
          <a:solidFill>
            <a:srgbClr val="008080"/>
          </a:solidFill>
          <a:ln>
            <a:solidFill>
              <a:schemeClr val="bg2"/>
            </a:solidFill>
          </a:ln>
        </p:spPr>
        <p:txBody>
          <a:bodyPr wrap="square">
            <a:spAutoFit/>
          </a:bodyPr>
          <a:lstStyle/>
          <a:p>
            <a:r>
              <a:rPr lang="en-GB" b="1" dirty="0">
                <a:solidFill>
                  <a:schemeClr val="bg1"/>
                </a:solidFill>
              </a:rPr>
              <a:t>Muslims gain spiritual, personal, physical and mental benefits from prayer</a:t>
            </a:r>
          </a:p>
        </p:txBody>
      </p:sp>
      <p:sp>
        <p:nvSpPr>
          <p:cNvPr id="17" name="Rectangle 16">
            <a:extLst>
              <a:ext uri="{FF2B5EF4-FFF2-40B4-BE49-F238E27FC236}">
                <a16:creationId xmlns:a16="http://schemas.microsoft.com/office/drawing/2014/main" id="{8550A695-7C21-45E5-93B8-A004E6936A50}"/>
              </a:ext>
            </a:extLst>
          </p:cNvPr>
          <p:cNvSpPr/>
          <p:nvPr/>
        </p:nvSpPr>
        <p:spPr>
          <a:xfrm>
            <a:off x="115889" y="2505832"/>
            <a:ext cx="1318638" cy="1708160"/>
          </a:xfrm>
          <a:prstGeom prst="rect">
            <a:avLst/>
          </a:prstGeom>
          <a:solidFill>
            <a:srgbClr val="006666"/>
          </a:solidFill>
          <a:ln>
            <a:solidFill>
              <a:schemeClr val="bg2"/>
            </a:solidFill>
          </a:ln>
        </p:spPr>
        <p:txBody>
          <a:bodyPr wrap="square">
            <a:spAutoFit/>
          </a:bodyPr>
          <a:lstStyle/>
          <a:p>
            <a:pPr algn="ctr"/>
            <a:r>
              <a:rPr lang="en-GB" sz="2100" b="1" dirty="0">
                <a:solidFill>
                  <a:schemeClr val="bg1"/>
                </a:solidFill>
              </a:rPr>
              <a:t>Men pray separately from Muslim women</a:t>
            </a:r>
          </a:p>
        </p:txBody>
      </p:sp>
      <p:sp>
        <p:nvSpPr>
          <p:cNvPr id="18" name="Rectangle 17">
            <a:extLst>
              <a:ext uri="{FF2B5EF4-FFF2-40B4-BE49-F238E27FC236}">
                <a16:creationId xmlns:a16="http://schemas.microsoft.com/office/drawing/2014/main" id="{7085D2DC-01EF-4CFD-8496-1340B03F2BF5}"/>
              </a:ext>
            </a:extLst>
          </p:cNvPr>
          <p:cNvSpPr/>
          <p:nvPr/>
        </p:nvSpPr>
        <p:spPr>
          <a:xfrm>
            <a:off x="4729197" y="1368504"/>
            <a:ext cx="2499087" cy="1754326"/>
          </a:xfrm>
          <a:prstGeom prst="rect">
            <a:avLst/>
          </a:prstGeom>
          <a:solidFill>
            <a:srgbClr val="FFFF00"/>
          </a:solidFill>
          <a:ln>
            <a:solidFill>
              <a:schemeClr val="bg2"/>
            </a:solidFill>
          </a:ln>
        </p:spPr>
        <p:txBody>
          <a:bodyPr wrap="square">
            <a:spAutoFit/>
          </a:bodyPr>
          <a:lstStyle/>
          <a:p>
            <a:r>
              <a:rPr lang="en-GB" b="1" dirty="0">
                <a:solidFill>
                  <a:sysClr val="windowText" lastClr="000000"/>
                </a:solidFill>
              </a:rPr>
              <a:t>Shi’as have a piece of clay (</a:t>
            </a:r>
            <a:r>
              <a:rPr lang="en-GB" b="1" dirty="0" err="1">
                <a:solidFill>
                  <a:sysClr val="windowText" lastClr="000000"/>
                </a:solidFill>
              </a:rPr>
              <a:t>mohr</a:t>
            </a:r>
            <a:r>
              <a:rPr lang="en-GB" b="1" dirty="0">
                <a:solidFill>
                  <a:sysClr val="windowText" lastClr="000000"/>
                </a:solidFill>
              </a:rPr>
              <a:t>) on their prayer mat when they prayer as they believe this is what Muhammad (PBUH) did. </a:t>
            </a:r>
          </a:p>
        </p:txBody>
      </p:sp>
      <p:sp>
        <p:nvSpPr>
          <p:cNvPr id="19" name="Rectangle 18">
            <a:extLst>
              <a:ext uri="{FF2B5EF4-FFF2-40B4-BE49-F238E27FC236}">
                <a16:creationId xmlns:a16="http://schemas.microsoft.com/office/drawing/2014/main" id="{518454D9-E909-4248-8787-D4B39DC04E7E}"/>
              </a:ext>
            </a:extLst>
          </p:cNvPr>
          <p:cNvSpPr/>
          <p:nvPr/>
        </p:nvSpPr>
        <p:spPr>
          <a:xfrm>
            <a:off x="1632513" y="1819344"/>
            <a:ext cx="1195036" cy="2308324"/>
          </a:xfrm>
          <a:prstGeom prst="rect">
            <a:avLst/>
          </a:prstGeom>
          <a:solidFill>
            <a:srgbClr val="FF0000"/>
          </a:solidFill>
          <a:ln>
            <a:solidFill>
              <a:schemeClr val="bg2"/>
            </a:solidFill>
          </a:ln>
        </p:spPr>
        <p:txBody>
          <a:bodyPr wrap="square">
            <a:spAutoFit/>
          </a:bodyPr>
          <a:lstStyle/>
          <a:p>
            <a:pPr algn="ctr"/>
            <a:r>
              <a:rPr lang="en-GB" b="1" dirty="0">
                <a:solidFill>
                  <a:schemeClr val="bg1"/>
                </a:solidFill>
              </a:rPr>
              <a:t>The wudu routine is slightly different – all of the same parts are washed.</a:t>
            </a:r>
          </a:p>
        </p:txBody>
      </p:sp>
      <p:sp>
        <p:nvSpPr>
          <p:cNvPr id="20" name="Rectangle 19">
            <a:extLst>
              <a:ext uri="{FF2B5EF4-FFF2-40B4-BE49-F238E27FC236}">
                <a16:creationId xmlns:a16="http://schemas.microsoft.com/office/drawing/2014/main" id="{B2CACD9F-6A6E-42B7-8326-194055C0536C}"/>
              </a:ext>
            </a:extLst>
          </p:cNvPr>
          <p:cNvSpPr/>
          <p:nvPr/>
        </p:nvSpPr>
        <p:spPr>
          <a:xfrm>
            <a:off x="7321988" y="1389838"/>
            <a:ext cx="1719941" cy="1477328"/>
          </a:xfrm>
          <a:prstGeom prst="rect">
            <a:avLst/>
          </a:prstGeom>
          <a:solidFill>
            <a:srgbClr val="FFC000"/>
          </a:solidFill>
          <a:ln>
            <a:solidFill>
              <a:schemeClr val="bg2"/>
            </a:solidFill>
          </a:ln>
        </p:spPr>
        <p:txBody>
          <a:bodyPr wrap="square">
            <a:spAutoFit/>
          </a:bodyPr>
          <a:lstStyle/>
          <a:p>
            <a:r>
              <a:rPr lang="en-GB" sz="1500" b="1" dirty="0">
                <a:solidFill>
                  <a:sysClr val="windowText" lastClr="000000"/>
                </a:solidFill>
              </a:rPr>
              <a:t>The Shahadah said during Wudu – Shi’a Muslims may include an extra line with reference to Ali.</a:t>
            </a:r>
          </a:p>
        </p:txBody>
      </p:sp>
      <p:sp>
        <p:nvSpPr>
          <p:cNvPr id="21" name="Rectangle 20">
            <a:extLst>
              <a:ext uri="{FF2B5EF4-FFF2-40B4-BE49-F238E27FC236}">
                <a16:creationId xmlns:a16="http://schemas.microsoft.com/office/drawing/2014/main" id="{92835209-6D46-4002-9917-EED07C014DD0}"/>
              </a:ext>
            </a:extLst>
          </p:cNvPr>
          <p:cNvSpPr/>
          <p:nvPr/>
        </p:nvSpPr>
        <p:spPr>
          <a:xfrm>
            <a:off x="4770034" y="4710526"/>
            <a:ext cx="1860122" cy="1200329"/>
          </a:xfrm>
          <a:prstGeom prst="rect">
            <a:avLst/>
          </a:prstGeom>
          <a:solidFill>
            <a:srgbClr val="66FFFF"/>
          </a:solidFill>
          <a:ln>
            <a:solidFill>
              <a:schemeClr val="bg2"/>
            </a:solidFill>
          </a:ln>
        </p:spPr>
        <p:txBody>
          <a:bodyPr wrap="square">
            <a:spAutoFit/>
          </a:bodyPr>
          <a:lstStyle/>
          <a:p>
            <a:r>
              <a:rPr lang="en-GB" b="1" dirty="0">
                <a:solidFill>
                  <a:sysClr val="windowText" lastClr="000000"/>
                </a:solidFill>
              </a:rPr>
              <a:t>Du’a prayers may include words from Imams (Imammate)</a:t>
            </a:r>
            <a:endParaRPr lang="en-GB" dirty="0"/>
          </a:p>
        </p:txBody>
      </p:sp>
      <p:sp>
        <p:nvSpPr>
          <p:cNvPr id="22" name="Rectangle 21">
            <a:extLst>
              <a:ext uri="{FF2B5EF4-FFF2-40B4-BE49-F238E27FC236}">
                <a16:creationId xmlns:a16="http://schemas.microsoft.com/office/drawing/2014/main" id="{A6420D34-37B9-4CD0-805B-88560147C66F}"/>
              </a:ext>
            </a:extLst>
          </p:cNvPr>
          <p:cNvSpPr/>
          <p:nvPr/>
        </p:nvSpPr>
        <p:spPr>
          <a:xfrm>
            <a:off x="1775132" y="4674265"/>
            <a:ext cx="1110197" cy="1477328"/>
          </a:xfrm>
          <a:prstGeom prst="rect">
            <a:avLst/>
          </a:prstGeom>
          <a:solidFill>
            <a:srgbClr val="FF6600"/>
          </a:solidFill>
          <a:ln>
            <a:solidFill>
              <a:schemeClr val="bg2"/>
            </a:solidFill>
          </a:ln>
        </p:spPr>
        <p:txBody>
          <a:bodyPr wrap="square">
            <a:spAutoFit/>
          </a:bodyPr>
          <a:lstStyle/>
          <a:p>
            <a:pPr algn="ctr"/>
            <a:r>
              <a:rPr lang="en-GB" b="1" dirty="0">
                <a:solidFill>
                  <a:schemeClr val="bg2"/>
                </a:solidFill>
              </a:rPr>
              <a:t>Some prayers are combined</a:t>
            </a:r>
          </a:p>
        </p:txBody>
      </p:sp>
    </p:spTree>
    <p:extLst>
      <p:ext uri="{BB962C8B-B14F-4D97-AF65-F5344CB8AC3E}">
        <p14:creationId xmlns:p14="http://schemas.microsoft.com/office/powerpoint/2010/main" val="96140462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626CAA6-EF5B-4186-AF52-AB40CC418846}"/>
              </a:ext>
            </a:extLst>
          </p:cNvPr>
          <p:cNvSpPr txBox="1"/>
          <p:nvPr/>
        </p:nvSpPr>
        <p:spPr>
          <a:xfrm>
            <a:off x="1" y="857250"/>
            <a:ext cx="9143999" cy="415498"/>
          </a:xfrm>
          <a:prstGeom prst="rect">
            <a:avLst/>
          </a:prstGeom>
          <a:solidFill>
            <a:schemeClr val="accent2">
              <a:lumMod val="50000"/>
            </a:schemeClr>
          </a:solidFill>
        </p:spPr>
        <p:txBody>
          <a:bodyPr wrap="square" rtlCol="0">
            <a:spAutoFit/>
          </a:bodyPr>
          <a:lstStyle/>
          <a:p>
            <a:pPr algn="ctr"/>
            <a:r>
              <a:rPr lang="en-GB" sz="2100" b="1" u="sng" dirty="0">
                <a:solidFill>
                  <a:schemeClr val="bg1"/>
                </a:solidFill>
              </a:rPr>
              <a:t>EXT</a:t>
            </a:r>
            <a:r>
              <a:rPr lang="en-GB" sz="2100" b="1" dirty="0">
                <a:solidFill>
                  <a:schemeClr val="bg1"/>
                </a:solidFill>
              </a:rPr>
              <a:t>: What do Sunni and Shi’a Muslims have in common in their daily prayer? </a:t>
            </a:r>
          </a:p>
        </p:txBody>
      </p:sp>
      <p:graphicFrame>
        <p:nvGraphicFramePr>
          <p:cNvPr id="3" name="Table 2">
            <a:extLst>
              <a:ext uri="{FF2B5EF4-FFF2-40B4-BE49-F238E27FC236}">
                <a16:creationId xmlns:a16="http://schemas.microsoft.com/office/drawing/2014/main" id="{1957C2DA-FB04-4E58-898B-C2CFAE354932}"/>
              </a:ext>
            </a:extLst>
          </p:cNvPr>
          <p:cNvGraphicFramePr>
            <a:graphicFrameLocks noGrp="1"/>
          </p:cNvGraphicFramePr>
          <p:nvPr/>
        </p:nvGraphicFramePr>
        <p:xfrm>
          <a:off x="164432" y="1484363"/>
          <a:ext cx="8709406" cy="4246224"/>
        </p:xfrm>
        <a:graphic>
          <a:graphicData uri="http://schemas.openxmlformats.org/drawingml/2006/table">
            <a:tbl>
              <a:tblPr firstRow="1" bandRow="1">
                <a:tableStyleId>{5C22544A-7EE6-4342-B048-85BDC9FD1C3A}</a:tableStyleId>
              </a:tblPr>
              <a:tblGrid>
                <a:gridCol w="4354703">
                  <a:extLst>
                    <a:ext uri="{9D8B030D-6E8A-4147-A177-3AD203B41FA5}">
                      <a16:colId xmlns:a16="http://schemas.microsoft.com/office/drawing/2014/main" val="3316617535"/>
                    </a:ext>
                  </a:extLst>
                </a:gridCol>
                <a:gridCol w="4354703">
                  <a:extLst>
                    <a:ext uri="{9D8B030D-6E8A-4147-A177-3AD203B41FA5}">
                      <a16:colId xmlns:a16="http://schemas.microsoft.com/office/drawing/2014/main" val="1859509974"/>
                    </a:ext>
                  </a:extLst>
                </a:gridCol>
              </a:tblGrid>
              <a:tr h="565434">
                <a:tc>
                  <a:txBody>
                    <a:bodyPr/>
                    <a:lstStyle/>
                    <a:p>
                      <a:r>
                        <a:rPr lang="en-GB" sz="2700" dirty="0">
                          <a:solidFill>
                            <a:sysClr val="windowText" lastClr="000000"/>
                          </a:solidFill>
                        </a:rPr>
                        <a:t>Similarities </a:t>
                      </a:r>
                    </a:p>
                  </a:txBody>
                  <a:tcPr marL="68580" marR="68580" marT="34290" marB="3429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r>
                        <a:rPr lang="en-GB" sz="2700" dirty="0">
                          <a:solidFill>
                            <a:sysClr val="windowText" lastClr="000000"/>
                          </a:solidFill>
                        </a:rPr>
                        <a:t>Differences </a:t>
                      </a:r>
                    </a:p>
                  </a:txBody>
                  <a:tcPr marL="68580" marR="68580" marT="34290" marB="3429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3168056483"/>
                  </a:ext>
                </a:extLst>
              </a:tr>
              <a:tr h="3680790">
                <a:tc>
                  <a:txBody>
                    <a:bodyPr/>
                    <a:lstStyle/>
                    <a:p>
                      <a:endParaRPr lang="en-GB" sz="1400" dirty="0">
                        <a:solidFill>
                          <a:sysClr val="windowText" lastClr="000000"/>
                        </a:solidFill>
                      </a:endParaRPr>
                    </a:p>
                  </a:txBody>
                  <a:tcPr marL="68580" marR="68580" marT="34290" marB="3429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endParaRPr lang="en-GB" sz="1400" dirty="0">
                        <a:solidFill>
                          <a:sysClr val="windowText" lastClr="000000"/>
                        </a:solidFill>
                      </a:endParaRPr>
                    </a:p>
                  </a:txBody>
                  <a:tcPr marL="68580" marR="68580" marT="34290" marB="3429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2232863494"/>
                  </a:ext>
                </a:extLst>
              </a:tr>
            </a:tbl>
          </a:graphicData>
        </a:graphic>
      </p:graphicFrame>
      <p:graphicFrame>
        <p:nvGraphicFramePr>
          <p:cNvPr id="5" name="Table 4">
            <a:extLst>
              <a:ext uri="{FF2B5EF4-FFF2-40B4-BE49-F238E27FC236}">
                <a16:creationId xmlns:a16="http://schemas.microsoft.com/office/drawing/2014/main" id="{0CA31B67-1B34-40AA-A4A0-27E7115E6F15}"/>
              </a:ext>
            </a:extLst>
          </p:cNvPr>
          <p:cNvGraphicFramePr>
            <a:graphicFrameLocks noGrp="1"/>
          </p:cNvGraphicFramePr>
          <p:nvPr/>
        </p:nvGraphicFramePr>
        <p:xfrm>
          <a:off x="4658955" y="2101190"/>
          <a:ext cx="4007063" cy="2620917"/>
        </p:xfrm>
        <a:graphic>
          <a:graphicData uri="http://schemas.openxmlformats.org/drawingml/2006/table">
            <a:tbl>
              <a:tblPr firstRow="1" bandRow="1">
                <a:tableStyleId>{5C22544A-7EE6-4342-B048-85BDC9FD1C3A}</a:tableStyleId>
              </a:tblPr>
              <a:tblGrid>
                <a:gridCol w="4007063">
                  <a:extLst>
                    <a:ext uri="{9D8B030D-6E8A-4147-A177-3AD203B41FA5}">
                      <a16:colId xmlns:a16="http://schemas.microsoft.com/office/drawing/2014/main" val="2887692643"/>
                    </a:ext>
                  </a:extLst>
                </a:gridCol>
              </a:tblGrid>
              <a:tr h="480060">
                <a:tc>
                  <a:txBody>
                    <a:bodyPr/>
                    <a:lstStyle/>
                    <a:p>
                      <a:r>
                        <a:rPr lang="en-GB" sz="1400" b="1" dirty="0">
                          <a:solidFill>
                            <a:sysClr val="windowText" lastClr="000000"/>
                          </a:solidFill>
                        </a:rPr>
                        <a:t>The wudu routine is slightly different – all of the same parts are washed.</a:t>
                      </a:r>
                    </a:p>
                  </a:txBody>
                  <a:tcPr marL="68580" marR="68580" marT="34290" marB="3429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extLst>
                  <a:ext uri="{0D108BD9-81ED-4DB2-BD59-A6C34878D82A}">
                    <a16:rowId xmlns:a16="http://schemas.microsoft.com/office/drawing/2014/main" val="1773810627"/>
                  </a:ext>
                </a:extLst>
              </a:tr>
              <a:tr h="685800">
                <a:tc>
                  <a:txBody>
                    <a:bodyPr/>
                    <a:lstStyle/>
                    <a:p>
                      <a:r>
                        <a:rPr lang="en-GB" sz="1400" b="1" dirty="0">
                          <a:solidFill>
                            <a:sysClr val="windowText" lastClr="000000"/>
                          </a:solidFill>
                        </a:rPr>
                        <a:t>Shi’as have a piece of clay (</a:t>
                      </a:r>
                      <a:r>
                        <a:rPr lang="en-GB" sz="1400" b="1" dirty="0" err="1">
                          <a:solidFill>
                            <a:sysClr val="windowText" lastClr="000000"/>
                          </a:solidFill>
                        </a:rPr>
                        <a:t>mohr</a:t>
                      </a:r>
                      <a:r>
                        <a:rPr lang="en-GB" sz="1400" b="1" dirty="0">
                          <a:solidFill>
                            <a:sysClr val="windowText" lastClr="000000"/>
                          </a:solidFill>
                        </a:rPr>
                        <a:t>) on their prayer mat when they prayer as they believe this is what Muhammad (PBUH) did. </a:t>
                      </a:r>
                    </a:p>
                  </a:txBody>
                  <a:tcPr marL="68580" marR="68580" marT="34290" marB="3429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extLst>
                  <a:ext uri="{0D108BD9-81ED-4DB2-BD59-A6C34878D82A}">
                    <a16:rowId xmlns:a16="http://schemas.microsoft.com/office/drawing/2014/main" val="1640898235"/>
                  </a:ext>
                </a:extLst>
              </a:tr>
              <a:tr h="480060">
                <a:tc>
                  <a:txBody>
                    <a:bodyPr/>
                    <a:lstStyle/>
                    <a:p>
                      <a:r>
                        <a:rPr lang="en-GB" sz="1400" b="1" dirty="0">
                          <a:solidFill>
                            <a:sysClr val="windowText" lastClr="000000"/>
                          </a:solidFill>
                        </a:rPr>
                        <a:t>The Shahadah said during Wudu – Shi’a Muslims may include an extra line with reference to Ali.</a:t>
                      </a:r>
                    </a:p>
                  </a:txBody>
                  <a:tcPr marL="68580" marR="68580" marT="34290" marB="3429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extLst>
                  <a:ext uri="{0D108BD9-81ED-4DB2-BD59-A6C34878D82A}">
                    <a16:rowId xmlns:a16="http://schemas.microsoft.com/office/drawing/2014/main" val="3225072598"/>
                  </a:ext>
                </a:extLst>
              </a:tr>
              <a:tr h="480060">
                <a:tc>
                  <a:txBody>
                    <a:bodyPr/>
                    <a:lstStyle/>
                    <a:p>
                      <a:r>
                        <a:rPr lang="en-GB" sz="1400" b="1" dirty="0">
                          <a:solidFill>
                            <a:sysClr val="windowText" lastClr="000000"/>
                          </a:solidFill>
                        </a:rPr>
                        <a:t>Their Du’a prayers may include words from Imams (Imammate).</a:t>
                      </a:r>
                    </a:p>
                  </a:txBody>
                  <a:tcPr marL="68580" marR="68580" marT="34290" marB="3429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extLst>
                  <a:ext uri="{0D108BD9-81ED-4DB2-BD59-A6C34878D82A}">
                    <a16:rowId xmlns:a16="http://schemas.microsoft.com/office/drawing/2014/main" val="684494001"/>
                  </a:ext>
                </a:extLst>
              </a:tr>
              <a:tr h="426357">
                <a:tc>
                  <a:txBody>
                    <a:bodyPr/>
                    <a:lstStyle/>
                    <a:p>
                      <a:r>
                        <a:rPr lang="en-GB" sz="1400" b="1" dirty="0">
                          <a:solidFill>
                            <a:sysClr val="windowText" lastClr="000000"/>
                          </a:solidFill>
                        </a:rPr>
                        <a:t>Some prayers are combined.</a:t>
                      </a:r>
                    </a:p>
                  </a:txBody>
                  <a:tcPr marL="68580" marR="68580" marT="34290" marB="3429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extLst>
                  <a:ext uri="{0D108BD9-81ED-4DB2-BD59-A6C34878D82A}">
                    <a16:rowId xmlns:a16="http://schemas.microsoft.com/office/drawing/2014/main" val="2295449816"/>
                  </a:ext>
                </a:extLst>
              </a:tr>
            </a:tbl>
          </a:graphicData>
        </a:graphic>
      </p:graphicFrame>
      <p:graphicFrame>
        <p:nvGraphicFramePr>
          <p:cNvPr id="7" name="Table 6">
            <a:extLst>
              <a:ext uri="{FF2B5EF4-FFF2-40B4-BE49-F238E27FC236}">
                <a16:creationId xmlns:a16="http://schemas.microsoft.com/office/drawing/2014/main" id="{0F8A18F9-0B84-406A-9BBD-C35317F10D33}"/>
              </a:ext>
            </a:extLst>
          </p:cNvPr>
          <p:cNvGraphicFramePr>
            <a:graphicFrameLocks noGrp="1"/>
          </p:cNvGraphicFramePr>
          <p:nvPr/>
        </p:nvGraphicFramePr>
        <p:xfrm>
          <a:off x="270164" y="2101190"/>
          <a:ext cx="4083628" cy="3660852"/>
        </p:xfrm>
        <a:graphic>
          <a:graphicData uri="http://schemas.openxmlformats.org/drawingml/2006/table">
            <a:tbl>
              <a:tblPr firstRow="1" bandRow="1">
                <a:tableStyleId>{5C22544A-7EE6-4342-B048-85BDC9FD1C3A}</a:tableStyleId>
              </a:tblPr>
              <a:tblGrid>
                <a:gridCol w="4083628">
                  <a:extLst>
                    <a:ext uri="{9D8B030D-6E8A-4147-A177-3AD203B41FA5}">
                      <a16:colId xmlns:a16="http://schemas.microsoft.com/office/drawing/2014/main" val="622859814"/>
                    </a:ext>
                  </a:extLst>
                </a:gridCol>
              </a:tblGrid>
              <a:tr h="326898">
                <a:tc>
                  <a:txBody>
                    <a:bodyPr/>
                    <a:lstStyle/>
                    <a:p>
                      <a:r>
                        <a:rPr lang="en-GB" sz="1400" b="1" dirty="0">
                          <a:solidFill>
                            <a:schemeClr val="tx1"/>
                          </a:solidFill>
                        </a:rPr>
                        <a:t>All Muslims are called to prayer with an Adnan </a:t>
                      </a:r>
                    </a:p>
                  </a:txBody>
                  <a:tcPr marL="68580" marR="68580" marT="34290" marB="3429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extLst>
                  <a:ext uri="{0D108BD9-81ED-4DB2-BD59-A6C34878D82A}">
                    <a16:rowId xmlns:a16="http://schemas.microsoft.com/office/drawing/2014/main" val="3328052533"/>
                  </a:ext>
                </a:extLst>
              </a:tr>
              <a:tr h="520782">
                <a:tc>
                  <a:txBody>
                    <a:bodyPr/>
                    <a:lstStyle/>
                    <a:p>
                      <a:r>
                        <a:rPr lang="en-GB" sz="1400" b="1" dirty="0">
                          <a:solidFill>
                            <a:schemeClr val="tx1"/>
                          </a:solidFill>
                        </a:rPr>
                        <a:t>All Muslims can pray in a Mosque OR at home/on a prayer mat</a:t>
                      </a:r>
                    </a:p>
                  </a:txBody>
                  <a:tcPr marL="68580" marR="68580" marT="34290" marB="3429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extLst>
                  <a:ext uri="{0D108BD9-81ED-4DB2-BD59-A6C34878D82A}">
                    <a16:rowId xmlns:a16="http://schemas.microsoft.com/office/drawing/2014/main" val="2936148375"/>
                  </a:ext>
                </a:extLst>
              </a:tr>
              <a:tr h="384226">
                <a:tc>
                  <a:txBody>
                    <a:bodyPr/>
                    <a:lstStyle/>
                    <a:p>
                      <a:r>
                        <a:rPr lang="en-GB" sz="1400" b="1" dirty="0">
                          <a:solidFill>
                            <a:schemeClr val="tx1"/>
                          </a:solidFill>
                        </a:rPr>
                        <a:t>All Muslims believe they are part of the Ummah</a:t>
                      </a:r>
                    </a:p>
                  </a:txBody>
                  <a:tcPr marL="68580" marR="68580" marT="34290" marB="3429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extLst>
                  <a:ext uri="{0D108BD9-81ED-4DB2-BD59-A6C34878D82A}">
                    <a16:rowId xmlns:a16="http://schemas.microsoft.com/office/drawing/2014/main" val="1568647865"/>
                  </a:ext>
                </a:extLst>
              </a:tr>
              <a:tr h="349442">
                <a:tc>
                  <a:txBody>
                    <a:bodyPr/>
                    <a:lstStyle/>
                    <a:p>
                      <a:r>
                        <a:rPr lang="en-GB" sz="1400" b="1" dirty="0">
                          <a:solidFill>
                            <a:schemeClr val="tx1"/>
                          </a:solidFill>
                        </a:rPr>
                        <a:t>All Muslims pray 5 times a day</a:t>
                      </a:r>
                    </a:p>
                  </a:txBody>
                  <a:tcPr marL="68580" marR="68580" marT="34290" marB="3429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extLst>
                  <a:ext uri="{0D108BD9-81ED-4DB2-BD59-A6C34878D82A}">
                    <a16:rowId xmlns:a16="http://schemas.microsoft.com/office/drawing/2014/main" val="3782341935"/>
                  </a:ext>
                </a:extLst>
              </a:tr>
              <a:tr h="480060">
                <a:tc>
                  <a:txBody>
                    <a:bodyPr/>
                    <a:lstStyle/>
                    <a:p>
                      <a:r>
                        <a:rPr lang="en-GB" sz="1400" b="1" dirty="0">
                          <a:solidFill>
                            <a:schemeClr val="tx1"/>
                          </a:solidFill>
                        </a:rPr>
                        <a:t>All Muslims believe in 1 God – Allah and only pray to him</a:t>
                      </a:r>
                    </a:p>
                  </a:txBody>
                  <a:tcPr marL="68580" marR="68580" marT="34290" marB="3429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extLst>
                  <a:ext uri="{0D108BD9-81ED-4DB2-BD59-A6C34878D82A}">
                    <a16:rowId xmlns:a16="http://schemas.microsoft.com/office/drawing/2014/main" val="3109561600"/>
                  </a:ext>
                </a:extLst>
              </a:tr>
              <a:tr h="297590">
                <a:tc>
                  <a:txBody>
                    <a:bodyPr/>
                    <a:lstStyle/>
                    <a:p>
                      <a:r>
                        <a:rPr lang="en-GB" sz="1400" b="1" dirty="0">
                          <a:solidFill>
                            <a:schemeClr val="tx1"/>
                          </a:solidFill>
                        </a:rPr>
                        <a:t>All Muslim men pray separately from Muslim women</a:t>
                      </a:r>
                    </a:p>
                  </a:txBody>
                  <a:tcPr marL="68580" marR="68580" marT="34290" marB="3429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extLst>
                  <a:ext uri="{0D108BD9-81ED-4DB2-BD59-A6C34878D82A}">
                    <a16:rowId xmlns:a16="http://schemas.microsoft.com/office/drawing/2014/main" val="4126160612"/>
                  </a:ext>
                </a:extLst>
              </a:tr>
              <a:tr h="643307">
                <a:tc>
                  <a:txBody>
                    <a:bodyPr/>
                    <a:lstStyle/>
                    <a:p>
                      <a:r>
                        <a:rPr lang="en-GB" sz="1400" b="1" dirty="0">
                          <a:solidFill>
                            <a:schemeClr val="tx1"/>
                          </a:solidFill>
                        </a:rPr>
                        <a:t>All Muslims gain spiritual, personal, physical and mental benefits from prayer</a:t>
                      </a:r>
                    </a:p>
                  </a:txBody>
                  <a:tcPr marL="68580" marR="68580" marT="34290" marB="3429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extLst>
                  <a:ext uri="{0D108BD9-81ED-4DB2-BD59-A6C34878D82A}">
                    <a16:rowId xmlns:a16="http://schemas.microsoft.com/office/drawing/2014/main" val="559759631"/>
                  </a:ext>
                </a:extLst>
              </a:tr>
              <a:tr h="643307">
                <a:tc>
                  <a:txBody>
                    <a:bodyPr/>
                    <a:lstStyle/>
                    <a:p>
                      <a:r>
                        <a:rPr lang="en-GB" sz="1400" b="1" dirty="0">
                          <a:solidFill>
                            <a:schemeClr val="tx1"/>
                          </a:solidFill>
                        </a:rPr>
                        <a:t>All Muslims may recite the all/some of the 99 beautiful names or the Qur’an during prayer.</a:t>
                      </a:r>
                    </a:p>
                  </a:txBody>
                  <a:tcPr marL="68580" marR="68580" marT="34290" marB="3429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extLst>
                  <a:ext uri="{0D108BD9-81ED-4DB2-BD59-A6C34878D82A}">
                    <a16:rowId xmlns:a16="http://schemas.microsoft.com/office/drawing/2014/main" val="4010208746"/>
                  </a:ext>
                </a:extLst>
              </a:tr>
            </a:tbl>
          </a:graphicData>
        </a:graphic>
      </p:graphicFrame>
      <p:pic>
        <p:nvPicPr>
          <p:cNvPr id="4" name="Picture 3">
            <a:extLst>
              <a:ext uri="{FF2B5EF4-FFF2-40B4-BE49-F238E27FC236}">
                <a16:creationId xmlns:a16="http://schemas.microsoft.com/office/drawing/2014/main" id="{204230E1-84F8-40DE-8BE7-17D2E7A79265}"/>
              </a:ext>
            </a:extLst>
          </p:cNvPr>
          <p:cNvPicPr>
            <a:picLocks noChangeAspect="1"/>
          </p:cNvPicPr>
          <p:nvPr/>
        </p:nvPicPr>
        <p:blipFill>
          <a:blip r:embed="rId2"/>
          <a:stretch>
            <a:fillRect/>
          </a:stretch>
        </p:blipFill>
        <p:spPr>
          <a:xfrm>
            <a:off x="6742108" y="4446753"/>
            <a:ext cx="2027819" cy="1490609"/>
          </a:xfrm>
          <a:prstGeom prst="rect">
            <a:avLst/>
          </a:prstGeom>
        </p:spPr>
      </p:pic>
    </p:spTree>
    <p:extLst>
      <p:ext uri="{BB962C8B-B14F-4D97-AF65-F5344CB8AC3E}">
        <p14:creationId xmlns:p14="http://schemas.microsoft.com/office/powerpoint/2010/main" val="126543813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C78C1CE-68AF-4B0B-AA97-2BF225977F13}"/>
              </a:ext>
            </a:extLst>
          </p:cNvPr>
          <p:cNvPicPr>
            <a:picLocks noChangeAspect="1"/>
          </p:cNvPicPr>
          <p:nvPr/>
        </p:nvPicPr>
        <p:blipFill rotWithShape="1">
          <a:blip r:embed="rId2"/>
          <a:srcRect b="6253"/>
          <a:stretch/>
        </p:blipFill>
        <p:spPr>
          <a:xfrm>
            <a:off x="1" y="1151164"/>
            <a:ext cx="9143999" cy="4849586"/>
          </a:xfrm>
          <a:prstGeom prst="rect">
            <a:avLst/>
          </a:prstGeom>
        </p:spPr>
      </p:pic>
      <p:sp>
        <p:nvSpPr>
          <p:cNvPr id="7" name="TextBox 6">
            <a:extLst>
              <a:ext uri="{FF2B5EF4-FFF2-40B4-BE49-F238E27FC236}">
                <a16:creationId xmlns:a16="http://schemas.microsoft.com/office/drawing/2014/main" id="{6288C968-096E-4DE0-B912-862411861ADA}"/>
              </a:ext>
            </a:extLst>
          </p:cNvPr>
          <p:cNvSpPr txBox="1"/>
          <p:nvPr/>
        </p:nvSpPr>
        <p:spPr>
          <a:xfrm>
            <a:off x="1" y="857250"/>
            <a:ext cx="9143999" cy="1061829"/>
          </a:xfrm>
          <a:prstGeom prst="rect">
            <a:avLst/>
          </a:prstGeom>
          <a:solidFill>
            <a:schemeClr val="accent2">
              <a:lumMod val="50000"/>
            </a:schemeClr>
          </a:solidFill>
        </p:spPr>
        <p:txBody>
          <a:bodyPr wrap="square" rtlCol="0">
            <a:spAutoFit/>
          </a:bodyPr>
          <a:lstStyle/>
          <a:p>
            <a:pPr algn="ctr"/>
            <a:r>
              <a:rPr lang="en-GB" sz="2100" b="1" dirty="0">
                <a:solidFill>
                  <a:schemeClr val="bg1"/>
                </a:solidFill>
              </a:rPr>
              <a:t>But remember there have also been differences between Sunnis and Sunnis, Shi’a and Shi’as due to the different Muslim schools and locations.</a:t>
            </a:r>
          </a:p>
          <a:p>
            <a:pPr algn="ctr"/>
            <a:r>
              <a:rPr lang="en-GB" sz="2100" b="1" dirty="0">
                <a:solidFill>
                  <a:schemeClr val="bg1"/>
                </a:solidFill>
              </a:rPr>
              <a:t>More unites them than divides them. </a:t>
            </a:r>
          </a:p>
        </p:txBody>
      </p:sp>
    </p:spTree>
    <p:extLst>
      <p:ext uri="{BB962C8B-B14F-4D97-AF65-F5344CB8AC3E}">
        <p14:creationId xmlns:p14="http://schemas.microsoft.com/office/powerpoint/2010/main" val="225789584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196" name="Picture 4" descr="Research methodology – The Diamond 9 – Irresistible Learni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939" y="857250"/>
            <a:ext cx="1779568" cy="135136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7CC014FA-BA50-4E73-B821-83BD8A2D5E04}"/>
              </a:ext>
            </a:extLst>
          </p:cNvPr>
          <p:cNvPicPr>
            <a:picLocks noChangeAspect="1"/>
          </p:cNvPicPr>
          <p:nvPr/>
        </p:nvPicPr>
        <p:blipFill rotWithShape="1">
          <a:blip r:embed="rId3"/>
          <a:srcRect l="50398"/>
          <a:stretch/>
        </p:blipFill>
        <p:spPr>
          <a:xfrm>
            <a:off x="6477292" y="3367794"/>
            <a:ext cx="2394729" cy="2482718"/>
          </a:xfrm>
          <a:prstGeom prst="rect">
            <a:avLst/>
          </a:prstGeom>
        </p:spPr>
      </p:pic>
      <p:pic>
        <p:nvPicPr>
          <p:cNvPr id="4" name="Picture 3">
            <a:extLst>
              <a:ext uri="{FF2B5EF4-FFF2-40B4-BE49-F238E27FC236}">
                <a16:creationId xmlns:a16="http://schemas.microsoft.com/office/drawing/2014/main" id="{516C9D6E-58E1-4222-ADC5-9666812C9874}"/>
              </a:ext>
            </a:extLst>
          </p:cNvPr>
          <p:cNvPicPr>
            <a:picLocks noChangeAspect="1"/>
          </p:cNvPicPr>
          <p:nvPr/>
        </p:nvPicPr>
        <p:blipFill rotWithShape="1">
          <a:blip r:embed="rId4"/>
          <a:srcRect r="49301"/>
          <a:stretch/>
        </p:blipFill>
        <p:spPr>
          <a:xfrm>
            <a:off x="5398740" y="2293407"/>
            <a:ext cx="2211660" cy="2243272"/>
          </a:xfrm>
          <a:prstGeom prst="rect">
            <a:avLst/>
          </a:prstGeom>
        </p:spPr>
      </p:pic>
      <p:pic>
        <p:nvPicPr>
          <p:cNvPr id="5" name="Picture 4">
            <a:extLst>
              <a:ext uri="{FF2B5EF4-FFF2-40B4-BE49-F238E27FC236}">
                <a16:creationId xmlns:a16="http://schemas.microsoft.com/office/drawing/2014/main" id="{196FD182-2A44-4F6B-8E46-276DF9BC6397}"/>
              </a:ext>
            </a:extLst>
          </p:cNvPr>
          <p:cNvPicPr>
            <a:picLocks noChangeAspect="1"/>
          </p:cNvPicPr>
          <p:nvPr/>
        </p:nvPicPr>
        <p:blipFill rotWithShape="1">
          <a:blip r:embed="rId5"/>
          <a:srcRect r="48965"/>
          <a:stretch/>
        </p:blipFill>
        <p:spPr>
          <a:xfrm>
            <a:off x="1735059" y="3446847"/>
            <a:ext cx="2333340" cy="2351132"/>
          </a:xfrm>
          <a:prstGeom prst="rect">
            <a:avLst/>
          </a:prstGeom>
        </p:spPr>
      </p:pic>
      <p:pic>
        <p:nvPicPr>
          <p:cNvPr id="6" name="Picture 5">
            <a:extLst>
              <a:ext uri="{FF2B5EF4-FFF2-40B4-BE49-F238E27FC236}">
                <a16:creationId xmlns:a16="http://schemas.microsoft.com/office/drawing/2014/main" id="{64A899CD-A7AF-449B-8586-9662863C8B79}"/>
              </a:ext>
            </a:extLst>
          </p:cNvPr>
          <p:cNvPicPr>
            <a:picLocks noChangeAspect="1"/>
          </p:cNvPicPr>
          <p:nvPr/>
        </p:nvPicPr>
        <p:blipFill rotWithShape="1">
          <a:blip r:embed="rId6"/>
          <a:srcRect r="49301"/>
          <a:stretch/>
        </p:blipFill>
        <p:spPr>
          <a:xfrm>
            <a:off x="6504360" y="1124522"/>
            <a:ext cx="2394729" cy="2243272"/>
          </a:xfrm>
          <a:prstGeom prst="rect">
            <a:avLst/>
          </a:prstGeom>
        </p:spPr>
      </p:pic>
      <p:pic>
        <p:nvPicPr>
          <p:cNvPr id="7" name="Picture 6">
            <a:extLst>
              <a:ext uri="{FF2B5EF4-FFF2-40B4-BE49-F238E27FC236}">
                <a16:creationId xmlns:a16="http://schemas.microsoft.com/office/drawing/2014/main" id="{24FF8D2E-A295-40D9-8981-D0E4A2B4AFE6}"/>
              </a:ext>
            </a:extLst>
          </p:cNvPr>
          <p:cNvPicPr>
            <a:picLocks noChangeAspect="1"/>
          </p:cNvPicPr>
          <p:nvPr/>
        </p:nvPicPr>
        <p:blipFill rotWithShape="1">
          <a:blip r:embed="rId7"/>
          <a:srcRect l="49892"/>
          <a:stretch/>
        </p:blipFill>
        <p:spPr>
          <a:xfrm>
            <a:off x="293529" y="2160702"/>
            <a:ext cx="2457524" cy="2375976"/>
          </a:xfrm>
          <a:prstGeom prst="rect">
            <a:avLst/>
          </a:prstGeom>
        </p:spPr>
      </p:pic>
      <p:pic>
        <p:nvPicPr>
          <p:cNvPr id="9" name="Picture 8">
            <a:extLst>
              <a:ext uri="{FF2B5EF4-FFF2-40B4-BE49-F238E27FC236}">
                <a16:creationId xmlns:a16="http://schemas.microsoft.com/office/drawing/2014/main" id="{4CF87674-6BE9-441D-811F-5ED094E40869}"/>
              </a:ext>
            </a:extLst>
          </p:cNvPr>
          <p:cNvPicPr>
            <a:picLocks noChangeAspect="1"/>
          </p:cNvPicPr>
          <p:nvPr/>
        </p:nvPicPr>
        <p:blipFill rotWithShape="1">
          <a:blip r:embed="rId3"/>
          <a:srcRect r="50398"/>
          <a:stretch/>
        </p:blipFill>
        <p:spPr>
          <a:xfrm>
            <a:off x="4082143" y="1033312"/>
            <a:ext cx="2394729" cy="2482718"/>
          </a:xfrm>
          <a:prstGeom prst="rect">
            <a:avLst/>
          </a:prstGeom>
        </p:spPr>
      </p:pic>
      <p:pic>
        <p:nvPicPr>
          <p:cNvPr id="10" name="Picture 9">
            <a:extLst>
              <a:ext uri="{FF2B5EF4-FFF2-40B4-BE49-F238E27FC236}">
                <a16:creationId xmlns:a16="http://schemas.microsoft.com/office/drawing/2014/main" id="{320DD5F2-0CFF-496F-A282-DB5D9BC99DD8}"/>
              </a:ext>
            </a:extLst>
          </p:cNvPr>
          <p:cNvPicPr>
            <a:picLocks noChangeAspect="1"/>
          </p:cNvPicPr>
          <p:nvPr/>
        </p:nvPicPr>
        <p:blipFill rotWithShape="1">
          <a:blip r:embed="rId6"/>
          <a:srcRect l="49530"/>
          <a:stretch/>
        </p:blipFill>
        <p:spPr>
          <a:xfrm>
            <a:off x="2915227" y="2316970"/>
            <a:ext cx="2278856" cy="2321921"/>
          </a:xfrm>
          <a:prstGeom prst="rect">
            <a:avLst/>
          </a:prstGeom>
        </p:spPr>
      </p:pic>
      <p:pic>
        <p:nvPicPr>
          <p:cNvPr id="12" name="Picture 11">
            <a:extLst>
              <a:ext uri="{FF2B5EF4-FFF2-40B4-BE49-F238E27FC236}">
                <a16:creationId xmlns:a16="http://schemas.microsoft.com/office/drawing/2014/main" id="{3E62D4D8-CF5F-4D19-85C0-D19775A1D5C9}"/>
              </a:ext>
            </a:extLst>
          </p:cNvPr>
          <p:cNvPicPr>
            <a:picLocks noChangeAspect="1"/>
          </p:cNvPicPr>
          <p:nvPr/>
        </p:nvPicPr>
        <p:blipFill rotWithShape="1">
          <a:blip r:embed="rId4"/>
          <a:srcRect l="49301"/>
          <a:stretch/>
        </p:blipFill>
        <p:spPr>
          <a:xfrm>
            <a:off x="4054654" y="3516030"/>
            <a:ext cx="2449706" cy="2484721"/>
          </a:xfrm>
          <a:prstGeom prst="rect">
            <a:avLst/>
          </a:prstGeom>
        </p:spPr>
      </p:pic>
      <p:pic>
        <p:nvPicPr>
          <p:cNvPr id="13" name="Picture 12">
            <a:extLst>
              <a:ext uri="{FF2B5EF4-FFF2-40B4-BE49-F238E27FC236}">
                <a16:creationId xmlns:a16="http://schemas.microsoft.com/office/drawing/2014/main" id="{C8ACB148-A154-410E-B202-10378B070197}"/>
              </a:ext>
            </a:extLst>
          </p:cNvPr>
          <p:cNvPicPr>
            <a:picLocks noChangeAspect="1"/>
          </p:cNvPicPr>
          <p:nvPr/>
        </p:nvPicPr>
        <p:blipFill rotWithShape="1">
          <a:blip r:embed="rId5"/>
          <a:srcRect l="50289"/>
          <a:stretch/>
        </p:blipFill>
        <p:spPr>
          <a:xfrm>
            <a:off x="1842995" y="1123276"/>
            <a:ext cx="2211660" cy="2287877"/>
          </a:xfrm>
          <a:prstGeom prst="rect">
            <a:avLst/>
          </a:prstGeom>
        </p:spPr>
      </p:pic>
    </p:spTree>
    <p:extLst>
      <p:ext uri="{BB962C8B-B14F-4D97-AF65-F5344CB8AC3E}">
        <p14:creationId xmlns:p14="http://schemas.microsoft.com/office/powerpoint/2010/main" val="28682807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34922" y="2063954"/>
            <a:ext cx="2074158" cy="923330"/>
          </a:xfrm>
          <a:prstGeom prst="rect">
            <a:avLst/>
          </a:prstGeom>
          <a:noFill/>
        </p:spPr>
        <p:txBody>
          <a:bodyPr wrap="none" lIns="91440" tIns="45720" rIns="91440" bIns="45720">
            <a:spAutoFit/>
          </a:bodyPr>
          <a:lstStyle/>
          <a:p>
            <a:pPr algn="ctr"/>
            <a:r>
              <a:rPr lang="en-US"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Salah</a:t>
            </a:r>
          </a:p>
        </p:txBody>
      </p:sp>
      <p:sp>
        <p:nvSpPr>
          <p:cNvPr id="3" name="TextBox 2"/>
          <p:cNvSpPr txBox="1"/>
          <p:nvPr/>
        </p:nvSpPr>
        <p:spPr>
          <a:xfrm>
            <a:off x="395536" y="404664"/>
            <a:ext cx="2664296" cy="707886"/>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GB" sz="2000" dirty="0"/>
              <a:t>Salah is the act of formal prayer in Islam.</a:t>
            </a:r>
          </a:p>
        </p:txBody>
      </p:sp>
      <p:sp>
        <p:nvSpPr>
          <p:cNvPr id="4" name="TextBox 3"/>
          <p:cNvSpPr txBox="1"/>
          <p:nvPr/>
        </p:nvSpPr>
        <p:spPr>
          <a:xfrm>
            <a:off x="5669884" y="1420068"/>
            <a:ext cx="3168352" cy="1015663"/>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GB" sz="2000" dirty="0"/>
              <a:t>Muslims are required to pray five times a day – EVERY DAY.</a:t>
            </a:r>
          </a:p>
        </p:txBody>
      </p:sp>
      <p:sp>
        <p:nvSpPr>
          <p:cNvPr id="5" name="TextBox 4"/>
          <p:cNvSpPr txBox="1"/>
          <p:nvPr/>
        </p:nvSpPr>
        <p:spPr>
          <a:xfrm>
            <a:off x="143508" y="3956817"/>
            <a:ext cx="3168352" cy="1323439"/>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en-GB" sz="2000" dirty="0"/>
              <a:t>Prayer is at set times during the day and is these times are set by the movement of the sun.</a:t>
            </a:r>
          </a:p>
        </p:txBody>
      </p:sp>
      <p:sp>
        <p:nvSpPr>
          <p:cNvPr id="6" name="TextBox 5"/>
          <p:cNvSpPr txBox="1"/>
          <p:nvPr/>
        </p:nvSpPr>
        <p:spPr>
          <a:xfrm>
            <a:off x="6732240" y="4105612"/>
            <a:ext cx="1944216" cy="2554545"/>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GB" sz="2000" dirty="0"/>
              <a:t>There are various positions involved with prayer and Muslims should follow this routine each time they pray.</a:t>
            </a:r>
          </a:p>
        </p:txBody>
      </p:sp>
      <p:sp>
        <p:nvSpPr>
          <p:cNvPr id="7" name="TextBox 6"/>
          <p:cNvSpPr txBox="1"/>
          <p:nvPr/>
        </p:nvSpPr>
        <p:spPr>
          <a:xfrm>
            <a:off x="712536" y="5955757"/>
            <a:ext cx="4896544" cy="707886"/>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GB" sz="2000" dirty="0"/>
              <a:t>The first prayer is called </a:t>
            </a:r>
            <a:r>
              <a:rPr lang="en-GB" sz="2000" dirty="0" err="1"/>
              <a:t>Fajr</a:t>
            </a:r>
            <a:r>
              <a:rPr lang="en-GB" sz="2000" dirty="0"/>
              <a:t> and the final prayer is called </a:t>
            </a:r>
            <a:r>
              <a:rPr lang="en-GB" sz="2000" dirty="0" err="1"/>
              <a:t>Isha</a:t>
            </a:r>
            <a:r>
              <a:rPr lang="en-GB" sz="2000" dirty="0"/>
              <a:t>.</a:t>
            </a:r>
          </a:p>
        </p:txBody>
      </p:sp>
      <p:sp>
        <p:nvSpPr>
          <p:cNvPr id="8" name="TextBox 7"/>
          <p:cNvSpPr txBox="1"/>
          <p:nvPr/>
        </p:nvSpPr>
        <p:spPr>
          <a:xfrm>
            <a:off x="3811561" y="3397726"/>
            <a:ext cx="2808312" cy="707886"/>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n-GB" sz="2000" dirty="0"/>
              <a:t>Muslims must pray on a clean surface.</a:t>
            </a:r>
          </a:p>
        </p:txBody>
      </p:sp>
      <p:sp>
        <p:nvSpPr>
          <p:cNvPr id="9" name="TextBox 8"/>
          <p:cNvSpPr txBox="1"/>
          <p:nvPr/>
        </p:nvSpPr>
        <p:spPr>
          <a:xfrm>
            <a:off x="4499992" y="188640"/>
            <a:ext cx="3888432" cy="1015663"/>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GB" sz="2000" dirty="0"/>
              <a:t>Muslims must clean themselves before prayer to show respect to Allah.</a:t>
            </a:r>
          </a:p>
        </p:txBody>
      </p:sp>
      <p:pic>
        <p:nvPicPr>
          <p:cNvPr id="3074" name="Picture 2" descr="File:Mosque.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8067" y="1552747"/>
            <a:ext cx="2795781" cy="20968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5104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38813" y="403835"/>
            <a:ext cx="2274662" cy="1200329"/>
          </a:xfrm>
          <a:prstGeom prst="rect">
            <a:avLst/>
          </a:prstGeom>
          <a:noFill/>
        </p:spPr>
        <p:txBody>
          <a:bodyPr wrap="none" lIns="91440" tIns="45720" rIns="91440" bIns="45720">
            <a:spAutoFit/>
          </a:bodyPr>
          <a:lstStyle/>
          <a:p>
            <a:pPr algn="ctr"/>
            <a:r>
              <a:rPr lang="en-US" sz="7200" b="1" cap="none" spc="0"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Zakat</a:t>
            </a:r>
          </a:p>
        </p:txBody>
      </p:sp>
      <p:sp>
        <p:nvSpPr>
          <p:cNvPr id="3" name="TextBox 2"/>
          <p:cNvSpPr txBox="1"/>
          <p:nvPr/>
        </p:nvSpPr>
        <p:spPr>
          <a:xfrm>
            <a:off x="305526" y="2122834"/>
            <a:ext cx="3024336" cy="646331"/>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en-GB" dirty="0"/>
              <a:t>Zakat means to purify or give alms.</a:t>
            </a:r>
          </a:p>
        </p:txBody>
      </p:sp>
      <p:sp>
        <p:nvSpPr>
          <p:cNvPr id="4" name="TextBox 3"/>
          <p:cNvSpPr txBox="1"/>
          <p:nvPr/>
        </p:nvSpPr>
        <p:spPr>
          <a:xfrm>
            <a:off x="6516216" y="1984335"/>
            <a:ext cx="2520280" cy="923330"/>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r>
              <a:rPr lang="en-GB" dirty="0"/>
              <a:t>It requires Muslims to give 2.5% of their earnings to charities.</a:t>
            </a:r>
          </a:p>
        </p:txBody>
      </p:sp>
      <p:sp>
        <p:nvSpPr>
          <p:cNvPr id="5" name="TextBox 4"/>
          <p:cNvSpPr txBox="1"/>
          <p:nvPr/>
        </p:nvSpPr>
        <p:spPr>
          <a:xfrm>
            <a:off x="2555776" y="5690865"/>
            <a:ext cx="4320480" cy="923330"/>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lang="en-GB" dirty="0"/>
              <a:t>Zakat is more than charity, which is voluntary. It is seen as essential for a Muslim to give Zakat in order to please Allah.</a:t>
            </a:r>
          </a:p>
        </p:txBody>
      </p:sp>
      <p:sp>
        <p:nvSpPr>
          <p:cNvPr id="6" name="TextBox 5"/>
          <p:cNvSpPr txBox="1"/>
          <p:nvPr/>
        </p:nvSpPr>
        <p:spPr>
          <a:xfrm>
            <a:off x="3923928" y="271955"/>
            <a:ext cx="2952328" cy="1477328"/>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GB" dirty="0"/>
              <a:t>Banks across the world have special Muslim bank accounts to help Muslims calculate the Zakat value of their interest rates.</a:t>
            </a:r>
          </a:p>
        </p:txBody>
      </p:sp>
      <p:sp>
        <p:nvSpPr>
          <p:cNvPr id="7" name="TextBox 6"/>
          <p:cNvSpPr txBox="1"/>
          <p:nvPr/>
        </p:nvSpPr>
        <p:spPr>
          <a:xfrm>
            <a:off x="179512" y="4461212"/>
            <a:ext cx="3276364" cy="923330"/>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r>
              <a:rPr lang="en-GB" dirty="0"/>
              <a:t>Zakat is only payable on assets if they have been owned for over one lunar year (using the moon). </a:t>
            </a:r>
          </a:p>
        </p:txBody>
      </p:sp>
      <p:sp>
        <p:nvSpPr>
          <p:cNvPr id="8" name="TextBox 7"/>
          <p:cNvSpPr txBox="1"/>
          <p:nvPr/>
        </p:nvSpPr>
        <p:spPr>
          <a:xfrm>
            <a:off x="5940152" y="4184213"/>
            <a:ext cx="3096344" cy="1200329"/>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GB" dirty="0"/>
              <a:t>Various people can receive Zakat such as those living in poverty and homeless children.</a:t>
            </a:r>
          </a:p>
        </p:txBody>
      </p:sp>
      <p:pic>
        <p:nvPicPr>
          <p:cNvPr id="4098" name="Picture 2" descr="C:\Users\sdevine\AppData\Local\Microsoft\Windows\Temporary Internet Files\Content.IE5\W6F0RJK3\MC900431631[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13475" y="2007423"/>
            <a:ext cx="2915454" cy="29154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88359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01254" y="830523"/>
            <a:ext cx="2316468" cy="1107996"/>
          </a:xfrm>
          <a:prstGeom prst="rect">
            <a:avLst/>
          </a:prstGeom>
          <a:noFill/>
        </p:spPr>
        <p:txBody>
          <a:bodyPr wrap="none" lIns="91440" tIns="45720" rIns="91440" bIns="45720">
            <a:spAutoFit/>
          </a:bodyPr>
          <a:lstStyle/>
          <a:p>
            <a:pPr algn="ctr"/>
            <a:r>
              <a:rPr lang="en-US" sz="6600" b="1" cap="none" spc="0" dirty="0" err="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Sawm</a:t>
            </a:r>
            <a:endParaRPr lang="en-US" sz="66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3" name="TextBox 2"/>
          <p:cNvSpPr txBox="1"/>
          <p:nvPr/>
        </p:nvSpPr>
        <p:spPr>
          <a:xfrm>
            <a:off x="395536" y="177417"/>
            <a:ext cx="3672408" cy="646331"/>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GB" dirty="0" err="1"/>
              <a:t>Sawm</a:t>
            </a:r>
            <a:r>
              <a:rPr lang="en-GB" dirty="0"/>
              <a:t> is the practice of fasting during the month of Ramadan.</a:t>
            </a:r>
          </a:p>
        </p:txBody>
      </p:sp>
      <p:sp>
        <p:nvSpPr>
          <p:cNvPr id="4" name="TextBox 3"/>
          <p:cNvSpPr txBox="1"/>
          <p:nvPr/>
        </p:nvSpPr>
        <p:spPr>
          <a:xfrm>
            <a:off x="3707904" y="1902398"/>
            <a:ext cx="3312368" cy="646331"/>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en-GB" dirty="0"/>
              <a:t>The word </a:t>
            </a:r>
            <a:r>
              <a:rPr lang="en-GB" dirty="0" err="1"/>
              <a:t>sawm</a:t>
            </a:r>
            <a:r>
              <a:rPr lang="en-GB" dirty="0"/>
              <a:t> means to not eat, drink or have sex.</a:t>
            </a:r>
          </a:p>
        </p:txBody>
      </p:sp>
      <p:sp>
        <p:nvSpPr>
          <p:cNvPr id="5" name="TextBox 4"/>
          <p:cNvSpPr txBox="1"/>
          <p:nvPr/>
        </p:nvSpPr>
        <p:spPr>
          <a:xfrm>
            <a:off x="755576" y="4339817"/>
            <a:ext cx="4032448" cy="92333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GB" dirty="0"/>
              <a:t>Muslims observe </a:t>
            </a:r>
            <a:r>
              <a:rPr lang="en-GB" dirty="0" err="1"/>
              <a:t>Sawm</a:t>
            </a:r>
            <a:r>
              <a:rPr lang="en-GB" dirty="0"/>
              <a:t> from sunrise to sunset during the 9</a:t>
            </a:r>
            <a:r>
              <a:rPr lang="en-GB" baseline="30000" dirty="0"/>
              <a:t>th</a:t>
            </a:r>
            <a:r>
              <a:rPr lang="en-GB" dirty="0"/>
              <a:t> month of the Islamic calendar.</a:t>
            </a:r>
          </a:p>
        </p:txBody>
      </p:sp>
      <p:sp>
        <p:nvSpPr>
          <p:cNvPr id="6" name="TextBox 5"/>
          <p:cNvSpPr txBox="1"/>
          <p:nvPr/>
        </p:nvSpPr>
        <p:spPr>
          <a:xfrm>
            <a:off x="701254" y="2280639"/>
            <a:ext cx="2592288" cy="1477328"/>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GB" dirty="0"/>
              <a:t>Muslims fast so that they can feel closer to Allah. If you can control basic desires, you can concentrate on Allah.</a:t>
            </a:r>
          </a:p>
        </p:txBody>
      </p:sp>
      <p:sp>
        <p:nvSpPr>
          <p:cNvPr id="7" name="TextBox 6"/>
          <p:cNvSpPr txBox="1"/>
          <p:nvPr/>
        </p:nvSpPr>
        <p:spPr>
          <a:xfrm>
            <a:off x="5940152" y="5445224"/>
            <a:ext cx="3024336" cy="1200329"/>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GB" dirty="0"/>
              <a:t>Muslims are also encouraged to avoid swearing and thinking evil thoughts during a period of </a:t>
            </a:r>
            <a:r>
              <a:rPr lang="en-GB" dirty="0" err="1"/>
              <a:t>sawm</a:t>
            </a:r>
            <a:r>
              <a:rPr lang="en-GB" dirty="0"/>
              <a:t>.</a:t>
            </a:r>
          </a:p>
        </p:txBody>
      </p:sp>
      <p:sp>
        <p:nvSpPr>
          <p:cNvPr id="8" name="TextBox 7"/>
          <p:cNvSpPr txBox="1"/>
          <p:nvPr/>
        </p:nvSpPr>
        <p:spPr>
          <a:xfrm>
            <a:off x="5004048" y="346532"/>
            <a:ext cx="3456384" cy="923330"/>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n-GB" dirty="0"/>
              <a:t>Fasting also reminds Muslims that there are less fortunate people in the world.</a:t>
            </a:r>
          </a:p>
        </p:txBody>
      </p:sp>
      <p:sp>
        <p:nvSpPr>
          <p:cNvPr id="9" name="TextBox 8"/>
          <p:cNvSpPr txBox="1"/>
          <p:nvPr/>
        </p:nvSpPr>
        <p:spPr>
          <a:xfrm>
            <a:off x="611560" y="5661248"/>
            <a:ext cx="4608512" cy="369332"/>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GB" dirty="0"/>
              <a:t>Ramadan ends with a festival called Eid-</a:t>
            </a:r>
            <a:r>
              <a:rPr lang="en-GB" dirty="0" err="1"/>
              <a:t>Ul</a:t>
            </a:r>
            <a:r>
              <a:rPr lang="en-GB" dirty="0"/>
              <a:t>-</a:t>
            </a:r>
            <a:r>
              <a:rPr lang="en-GB" dirty="0" err="1"/>
              <a:t>Fitr</a:t>
            </a:r>
            <a:endParaRPr lang="en-GB" dirty="0"/>
          </a:p>
        </p:txBody>
      </p:sp>
      <p:pic>
        <p:nvPicPr>
          <p:cNvPr id="5122" name="Picture 2" descr="C:\Users\sdevine\AppData\Local\Microsoft\Windows\Temporary Internet Files\Content.IE5\9FBPLSNR\MP900402804[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12160" y="2686024"/>
            <a:ext cx="2750250" cy="26219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61203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7654" y="0"/>
            <a:ext cx="1510222" cy="923330"/>
          </a:xfrm>
          <a:prstGeom prst="rect">
            <a:avLst/>
          </a:prstGeom>
          <a:noFill/>
        </p:spPr>
        <p:txBody>
          <a:bodyPr wrap="none" lIns="91440" tIns="45720" rIns="91440" bIns="45720">
            <a:spAutoFit/>
          </a:bodyPr>
          <a:lstStyle/>
          <a:p>
            <a:pPr algn="ctr"/>
            <a:r>
              <a:rPr lang="en-US"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HAJJ</a:t>
            </a:r>
          </a:p>
        </p:txBody>
      </p:sp>
      <p:sp>
        <p:nvSpPr>
          <p:cNvPr id="3" name="TextBox 2"/>
          <p:cNvSpPr txBox="1"/>
          <p:nvPr/>
        </p:nvSpPr>
        <p:spPr>
          <a:xfrm>
            <a:off x="323528" y="967954"/>
            <a:ext cx="3744416" cy="400110"/>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en-GB" sz="2000" dirty="0"/>
              <a:t>Hajj is the name of a pilgrimage.</a:t>
            </a:r>
          </a:p>
        </p:txBody>
      </p:sp>
      <p:sp>
        <p:nvSpPr>
          <p:cNvPr id="4" name="TextBox 3"/>
          <p:cNvSpPr txBox="1"/>
          <p:nvPr/>
        </p:nvSpPr>
        <p:spPr>
          <a:xfrm>
            <a:off x="5229451" y="2247255"/>
            <a:ext cx="3096344" cy="1015663"/>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GB" sz="2000" dirty="0"/>
              <a:t>Muslims must go on a holy journey to Mecca, Saudi Arabia.</a:t>
            </a:r>
          </a:p>
        </p:txBody>
      </p:sp>
      <p:sp>
        <p:nvSpPr>
          <p:cNvPr id="5" name="TextBox 4"/>
          <p:cNvSpPr txBox="1"/>
          <p:nvPr/>
        </p:nvSpPr>
        <p:spPr>
          <a:xfrm>
            <a:off x="3707904" y="3387112"/>
            <a:ext cx="4464496" cy="1323439"/>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GB" sz="2000" dirty="0"/>
              <a:t>All Muslims must go on this journey at least once in their lives. However, if they are ill and unable, someone may take their place.</a:t>
            </a:r>
          </a:p>
        </p:txBody>
      </p:sp>
      <p:sp>
        <p:nvSpPr>
          <p:cNvPr id="6" name="TextBox 5"/>
          <p:cNvSpPr txBox="1"/>
          <p:nvPr/>
        </p:nvSpPr>
        <p:spPr>
          <a:xfrm>
            <a:off x="395536" y="5589240"/>
            <a:ext cx="4392488" cy="707886"/>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GB" sz="2000" dirty="0"/>
              <a:t>All Muslims must wear the same as each other on Hajj to show equality.</a:t>
            </a:r>
          </a:p>
        </p:txBody>
      </p:sp>
      <p:sp>
        <p:nvSpPr>
          <p:cNvPr id="7" name="TextBox 6"/>
          <p:cNvSpPr txBox="1"/>
          <p:nvPr/>
        </p:nvSpPr>
        <p:spPr>
          <a:xfrm>
            <a:off x="4788024" y="692696"/>
            <a:ext cx="3816424" cy="1323439"/>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n-GB" sz="2000" dirty="0"/>
              <a:t>Hajj takes place during the 12</a:t>
            </a:r>
            <a:r>
              <a:rPr lang="en-GB" sz="2000" baseline="30000" dirty="0"/>
              <a:t>th</a:t>
            </a:r>
            <a:r>
              <a:rPr lang="en-GB" sz="2000" dirty="0"/>
              <a:t> month of the Islamic calendar. (this is not the same as the calendar that we use)</a:t>
            </a:r>
          </a:p>
        </p:txBody>
      </p:sp>
      <p:sp>
        <p:nvSpPr>
          <p:cNvPr id="8" name="TextBox 7"/>
          <p:cNvSpPr txBox="1"/>
          <p:nvPr/>
        </p:nvSpPr>
        <p:spPr>
          <a:xfrm>
            <a:off x="5229451" y="5247366"/>
            <a:ext cx="3528392" cy="1323439"/>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GB" sz="2000" dirty="0"/>
              <a:t>Although they have to go at some point in their lives, Muslims are not allowed to get into debt to </a:t>
            </a:r>
            <a:r>
              <a:rPr lang="en-GB" sz="2000"/>
              <a:t>go on </a:t>
            </a:r>
            <a:r>
              <a:rPr lang="en-GB" sz="2000" dirty="0"/>
              <a:t>Hajj.</a:t>
            </a:r>
          </a:p>
        </p:txBody>
      </p:sp>
      <p:pic>
        <p:nvPicPr>
          <p:cNvPr id="6146" name="Picture 2" descr="C:\Users\sdevine\AppData\Local\Microsoft\Windows\Temporary Internet Files\Content.IE5\5A2K2UR3\MC900434303[1].wm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59" y="2132856"/>
            <a:ext cx="2822575" cy="2822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42566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5075" y="1161908"/>
            <a:ext cx="2607923" cy="583406"/>
          </a:xfrm>
        </p:spPr>
        <p:style>
          <a:lnRef idx="0">
            <a:schemeClr val="accent1"/>
          </a:lnRef>
          <a:fillRef idx="3">
            <a:schemeClr val="accent1"/>
          </a:fillRef>
          <a:effectRef idx="3">
            <a:schemeClr val="accent1"/>
          </a:effectRef>
          <a:fontRef idx="minor">
            <a:schemeClr val="lt1"/>
          </a:fontRef>
        </p:style>
        <p:txBody>
          <a:bodyPr>
            <a:noAutofit/>
          </a:bodyPr>
          <a:lstStyle/>
          <a:p>
            <a:pPr algn="ctr"/>
            <a:r>
              <a:rPr lang="en-GB" sz="4050" dirty="0">
                <a:latin typeface="Comic Sans MS" panose="030F0702030302020204" pitchFamily="66" charset="0"/>
              </a:rPr>
              <a:t>Shahadah</a:t>
            </a:r>
          </a:p>
        </p:txBody>
      </p:sp>
      <p:pic>
        <p:nvPicPr>
          <p:cNvPr id="7" name="Picture 6"/>
          <p:cNvPicPr>
            <a:picLocks noChangeAspect="1"/>
          </p:cNvPicPr>
          <p:nvPr/>
        </p:nvPicPr>
        <p:blipFill rotWithShape="1">
          <a:blip r:embed="rId2"/>
          <a:srcRect b="7435"/>
          <a:stretch/>
        </p:blipFill>
        <p:spPr>
          <a:xfrm>
            <a:off x="7067634" y="2860817"/>
            <a:ext cx="1964425" cy="1648431"/>
          </a:xfrm>
          <a:prstGeom prst="rect">
            <a:avLst/>
          </a:prstGeom>
        </p:spPr>
      </p:pic>
      <p:pic>
        <p:nvPicPr>
          <p:cNvPr id="1026" name="Picture 2" descr="Image result for baby clipar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29152" y="1839941"/>
            <a:ext cx="1558259" cy="991778"/>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Image result for muslim tombstone"/>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4331" b="95276" l="2167" r="96285"/>
                    </a14:imgEffect>
                  </a14:imgLayer>
                </a14:imgProps>
              </a:ext>
              <a:ext uri="{28A0092B-C50C-407E-A947-70E740481C1C}">
                <a14:useLocalDpi xmlns:a14="http://schemas.microsoft.com/office/drawing/2010/main" val="0"/>
              </a:ext>
            </a:extLst>
          </a:blip>
          <a:srcRect/>
          <a:stretch>
            <a:fillRect/>
          </a:stretch>
        </p:blipFill>
        <p:spPr bwMode="auto">
          <a:xfrm flipH="1">
            <a:off x="4848814" y="3925450"/>
            <a:ext cx="3061373" cy="2040335"/>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p:cNvSpPr/>
          <p:nvPr/>
        </p:nvSpPr>
        <p:spPr>
          <a:xfrm>
            <a:off x="108389" y="2097219"/>
            <a:ext cx="4927074" cy="3785992"/>
          </a:xfrm>
          <a:prstGeom prst="rect">
            <a:avLst/>
          </a:prstGeom>
          <a:solidFill>
            <a:schemeClr val="accent5">
              <a:lumMod val="20000"/>
              <a:lumOff val="80000"/>
            </a:schemeClr>
          </a:solidFill>
          <a:ln w="57150">
            <a:noFill/>
          </a:ln>
        </p:spPr>
        <p:style>
          <a:lnRef idx="2">
            <a:schemeClr val="accent1"/>
          </a:lnRef>
          <a:fillRef idx="1">
            <a:schemeClr val="lt1"/>
          </a:fillRef>
          <a:effectRef idx="0">
            <a:schemeClr val="accent1"/>
          </a:effectRef>
          <a:fontRef idx="minor">
            <a:schemeClr val="dk1"/>
          </a:fontRef>
        </p:style>
        <p:txBody>
          <a:bodyPr rtlCol="0" anchor="t"/>
          <a:lstStyle/>
          <a:p>
            <a:pPr algn="ctr"/>
            <a:r>
              <a:rPr lang="en-GB" sz="2100" dirty="0">
                <a:latin typeface="Comic Sans MS" panose="030F0702030302020204" pitchFamily="66" charset="0"/>
              </a:rPr>
              <a:t>The basic belief in Islam is expressed in the Shahadah. In Arabic it is:</a:t>
            </a:r>
          </a:p>
          <a:p>
            <a:pPr algn="ctr"/>
            <a:endParaRPr lang="en-GB" sz="750" dirty="0">
              <a:latin typeface="Comic Sans MS" panose="030F0702030302020204" pitchFamily="66" charset="0"/>
            </a:endParaRPr>
          </a:p>
          <a:p>
            <a:pPr algn="ctr"/>
            <a:r>
              <a:rPr lang="en-GB" sz="3300" dirty="0">
                <a:solidFill>
                  <a:srgbClr val="0070C0"/>
                </a:solidFill>
                <a:effectLst>
                  <a:outerShdw blurRad="38100" dist="38100" dir="2700000" algn="tl">
                    <a:srgbClr val="000000">
                      <a:alpha val="43137"/>
                    </a:srgbClr>
                  </a:outerShdw>
                </a:effectLst>
                <a:latin typeface="Comic Sans MS" panose="030F0702030302020204" pitchFamily="66" charset="0"/>
              </a:rPr>
              <a:t>‘La ilaha illa Allah wa, Muhammad rasul Allah’</a:t>
            </a:r>
          </a:p>
          <a:p>
            <a:pPr algn="ctr"/>
            <a:endParaRPr lang="en-GB" sz="1050" dirty="0">
              <a:solidFill>
                <a:srgbClr val="0070C0"/>
              </a:solidFill>
              <a:effectLst>
                <a:outerShdw blurRad="38100" dist="38100" dir="2700000" algn="tl">
                  <a:srgbClr val="000000">
                    <a:alpha val="43137"/>
                  </a:srgbClr>
                </a:outerShdw>
              </a:effectLst>
              <a:latin typeface="Comic Sans MS" panose="030F0702030302020204" pitchFamily="66" charset="0"/>
            </a:endParaRPr>
          </a:p>
          <a:p>
            <a:pPr algn="ctr"/>
            <a:r>
              <a:rPr lang="en-GB" sz="2100" i="1" dirty="0">
                <a:solidFill>
                  <a:srgbClr val="00B0F0"/>
                </a:solidFill>
                <a:latin typeface="Comic Sans MS" panose="030F0702030302020204" pitchFamily="66" charset="0"/>
              </a:rPr>
              <a:t>‘There is no God but Allah and Muhammad is the Prophet of Allah’</a:t>
            </a:r>
          </a:p>
        </p:txBody>
      </p:sp>
      <p:sp>
        <p:nvSpPr>
          <p:cNvPr id="13" name="Rectangle 12"/>
          <p:cNvSpPr/>
          <p:nvPr/>
        </p:nvSpPr>
        <p:spPr>
          <a:xfrm>
            <a:off x="345425" y="4834671"/>
            <a:ext cx="4453003" cy="838693"/>
          </a:xfrm>
          <a:prstGeom prst="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en-GB" sz="1500" dirty="0">
                <a:latin typeface="Comic Sans MS" panose="030F0702030302020204" pitchFamily="66" charset="0"/>
              </a:rPr>
              <a:t>Reciting this statement in front of Muslim witnesses is the only requirement for joining the Muslim community. </a:t>
            </a:r>
          </a:p>
        </p:txBody>
      </p:sp>
      <p:sp>
        <p:nvSpPr>
          <p:cNvPr id="15" name="Rectangle 14"/>
          <p:cNvSpPr/>
          <p:nvPr/>
        </p:nvSpPr>
        <p:spPr>
          <a:xfrm>
            <a:off x="6876789" y="1780569"/>
            <a:ext cx="2066795" cy="1015663"/>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ctr"/>
            <a:r>
              <a:rPr lang="en-GB" sz="1200" dirty="0">
                <a:latin typeface="Comic Sans MS" panose="030F0702030302020204" pitchFamily="66" charset="0"/>
              </a:rPr>
              <a:t>It is said when a baby is born, so the first thing that they hear is this basic belief of the faith they are born into.</a:t>
            </a:r>
          </a:p>
        </p:txBody>
      </p:sp>
      <p:sp>
        <p:nvSpPr>
          <p:cNvPr id="16" name="Rectangle 15"/>
          <p:cNvSpPr/>
          <p:nvPr/>
        </p:nvSpPr>
        <p:spPr>
          <a:xfrm>
            <a:off x="5807522" y="3212606"/>
            <a:ext cx="1261028" cy="646331"/>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ctr"/>
            <a:r>
              <a:rPr lang="en-GB" sz="1200" dirty="0">
                <a:latin typeface="Comic Sans MS" panose="030F0702030302020204" pitchFamily="66" charset="0"/>
              </a:rPr>
              <a:t>It is also included in the daily prayers</a:t>
            </a:r>
          </a:p>
        </p:txBody>
      </p:sp>
      <p:sp>
        <p:nvSpPr>
          <p:cNvPr id="17" name="Rectangle 16"/>
          <p:cNvSpPr/>
          <p:nvPr/>
        </p:nvSpPr>
        <p:spPr>
          <a:xfrm>
            <a:off x="7516070" y="4642010"/>
            <a:ext cx="1515989" cy="830997"/>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algn="ctr"/>
            <a:r>
              <a:rPr lang="en-GB" sz="1200" dirty="0">
                <a:latin typeface="Comic Sans MS" panose="030F0702030302020204" pitchFamily="66" charset="0"/>
              </a:rPr>
              <a:t>If possible, it becomes the last words of a Muslim before they die. </a:t>
            </a:r>
          </a:p>
        </p:txBody>
      </p:sp>
      <p:sp>
        <p:nvSpPr>
          <p:cNvPr id="3" name="TextBox 2"/>
          <p:cNvSpPr txBox="1"/>
          <p:nvPr/>
        </p:nvSpPr>
        <p:spPr>
          <a:xfrm>
            <a:off x="3136291" y="204503"/>
            <a:ext cx="2887218" cy="1338828"/>
          </a:xfrm>
          <a:prstGeom prst="rect">
            <a:avLst/>
          </a:prstGeom>
          <a:solidFill>
            <a:srgbClr val="FFFF00"/>
          </a:solidFill>
        </p:spPr>
        <p:txBody>
          <a:bodyPr wrap="square" rtlCol="0">
            <a:spAutoFit/>
          </a:bodyPr>
          <a:lstStyle/>
          <a:p>
            <a:pPr algn="ctr"/>
            <a:r>
              <a:rPr lang="en-US" sz="2700" b="1" dirty="0"/>
              <a:t>Testimony; Declaration of faith</a:t>
            </a:r>
            <a:endParaRPr lang="en-GB" sz="2700" b="1" dirty="0"/>
          </a:p>
        </p:txBody>
      </p:sp>
      <p:pic>
        <p:nvPicPr>
          <p:cNvPr id="14" name="Picture 2" descr="Yellow Key clipart transparent - Clipart World"/>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18656947">
            <a:off x="5369687" y="924923"/>
            <a:ext cx="975164" cy="691686"/>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6648618" y="980526"/>
            <a:ext cx="2294966" cy="507831"/>
          </a:xfrm>
          <a:prstGeom prst="rect">
            <a:avLst/>
          </a:prstGeom>
        </p:spPr>
        <p:txBody>
          <a:bodyPr wrap="square">
            <a:spAutoFit/>
          </a:bodyPr>
          <a:lstStyle/>
          <a:p>
            <a:r>
              <a:rPr lang="en-GB" sz="1350" dirty="0">
                <a:hlinkClick r:id="rId7"/>
              </a:rPr>
              <a:t>https://youtu.be/Z1uYIpD_SyE?si=Q1-7TwzjPtFXAgL3</a:t>
            </a:r>
            <a:r>
              <a:rPr lang="en-GB" sz="1350" dirty="0"/>
              <a:t> </a:t>
            </a:r>
          </a:p>
        </p:txBody>
      </p:sp>
    </p:spTree>
    <p:extLst>
      <p:ext uri="{BB962C8B-B14F-4D97-AF65-F5344CB8AC3E}">
        <p14:creationId xmlns:p14="http://schemas.microsoft.com/office/powerpoint/2010/main" val="30288277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845" y="188640"/>
            <a:ext cx="5104330" cy="1355540"/>
          </a:xfrm>
        </p:spPr>
        <p:style>
          <a:lnRef idx="0">
            <a:schemeClr val="accent1"/>
          </a:lnRef>
          <a:fillRef idx="3">
            <a:schemeClr val="accent1"/>
          </a:fillRef>
          <a:effectRef idx="3">
            <a:schemeClr val="accent1"/>
          </a:effectRef>
          <a:fontRef idx="minor">
            <a:schemeClr val="lt1"/>
          </a:fontRef>
        </p:style>
        <p:txBody>
          <a:bodyPr>
            <a:normAutofit fontScale="90000"/>
          </a:bodyPr>
          <a:lstStyle/>
          <a:p>
            <a:r>
              <a:rPr lang="en-GB" dirty="0">
                <a:latin typeface="Comic Sans MS" panose="030F0702030302020204" pitchFamily="66" charset="0"/>
              </a:rPr>
              <a:t>Shahadah in Shi’a Islam</a:t>
            </a:r>
          </a:p>
        </p:txBody>
      </p:sp>
      <p:sp>
        <p:nvSpPr>
          <p:cNvPr id="4" name="Rectangle 3"/>
          <p:cNvSpPr/>
          <p:nvPr/>
        </p:nvSpPr>
        <p:spPr>
          <a:xfrm>
            <a:off x="73845" y="1656127"/>
            <a:ext cx="8880082" cy="2583890"/>
          </a:xfrm>
          <a:prstGeom prst="rect">
            <a:avLst/>
          </a:prstGeom>
          <a:ln w="76200"/>
        </p:spPr>
        <p:style>
          <a:lnRef idx="2">
            <a:schemeClr val="accent1"/>
          </a:lnRef>
          <a:fillRef idx="1">
            <a:schemeClr val="lt1"/>
          </a:fillRef>
          <a:effectRef idx="0">
            <a:schemeClr val="accent1"/>
          </a:effectRef>
          <a:fontRef idx="minor">
            <a:schemeClr val="dk1"/>
          </a:fontRef>
        </p:style>
        <p:txBody>
          <a:bodyPr rtlCol="0" anchor="ctr"/>
          <a:lstStyle/>
          <a:p>
            <a:pPr algn="ctr"/>
            <a:r>
              <a:rPr lang="en-GB" dirty="0">
                <a:latin typeface="Comic Sans MS" panose="030F0702030302020204" pitchFamily="66" charset="0"/>
              </a:rPr>
              <a:t>In Shi’a Islam, Muslim’s add an extra phrase to the Shahadah:</a:t>
            </a:r>
          </a:p>
          <a:p>
            <a:pPr algn="ctr"/>
            <a:endParaRPr lang="en-GB" sz="600" dirty="0">
              <a:latin typeface="Comic Sans MS" panose="030F0702030302020204" pitchFamily="66" charset="0"/>
            </a:endParaRPr>
          </a:p>
          <a:p>
            <a:pPr algn="ctr"/>
            <a:r>
              <a:rPr lang="en-GB" sz="3300" dirty="0">
                <a:solidFill>
                  <a:srgbClr val="0070C0"/>
                </a:solidFill>
                <a:effectLst>
                  <a:outerShdw blurRad="38100" dist="38100" dir="2700000" algn="tl">
                    <a:srgbClr val="000000">
                      <a:alpha val="43137"/>
                    </a:srgbClr>
                  </a:outerShdw>
                </a:effectLst>
                <a:latin typeface="Comic Sans MS" panose="030F0702030302020204" pitchFamily="66" charset="0"/>
              </a:rPr>
              <a:t>‘and Ali is the friend of God’.</a:t>
            </a:r>
          </a:p>
          <a:p>
            <a:pPr algn="ctr"/>
            <a:endParaRPr lang="en-GB" sz="1350" dirty="0">
              <a:latin typeface="Comic Sans MS" panose="030F0702030302020204" pitchFamily="66" charset="0"/>
            </a:endParaRPr>
          </a:p>
          <a:p>
            <a:pPr algn="ctr"/>
            <a:r>
              <a:rPr lang="en-GB" sz="2100" dirty="0">
                <a:latin typeface="Comic Sans MS" panose="030F0702030302020204" pitchFamily="66" charset="0"/>
              </a:rPr>
              <a:t>This demonstrates their belief that Ali, Muhammad’s cousin and son-in-law, was the true successor of Muhammad, and that only he and his descendants know the true meaning of the revelation given to Muhammad. </a:t>
            </a:r>
          </a:p>
        </p:txBody>
      </p:sp>
      <p:pic>
        <p:nvPicPr>
          <p:cNvPr id="5" name="Picture 4"/>
          <p:cNvPicPr>
            <a:picLocks noChangeAspect="1"/>
          </p:cNvPicPr>
          <p:nvPr/>
        </p:nvPicPr>
        <p:blipFill rotWithShape="1">
          <a:blip r:embed="rId2"/>
          <a:srcRect b="7866"/>
          <a:stretch/>
        </p:blipFill>
        <p:spPr>
          <a:xfrm>
            <a:off x="886146" y="4330368"/>
            <a:ext cx="6303196" cy="1670382"/>
          </a:xfrm>
          <a:prstGeom prst="rect">
            <a:avLst/>
          </a:prstGeom>
        </p:spPr>
      </p:pic>
      <p:sp>
        <p:nvSpPr>
          <p:cNvPr id="6" name="TextBox 5"/>
          <p:cNvSpPr txBox="1"/>
          <p:nvPr/>
        </p:nvSpPr>
        <p:spPr>
          <a:xfrm>
            <a:off x="7066827" y="4535170"/>
            <a:ext cx="1717577" cy="415498"/>
          </a:xfrm>
          <a:prstGeom prst="rect">
            <a:avLst/>
          </a:prstGeom>
          <a:solidFill>
            <a:schemeClr val="accent6">
              <a:lumMod val="20000"/>
              <a:lumOff val="80000"/>
            </a:schemeClr>
          </a:solidFill>
        </p:spPr>
        <p:txBody>
          <a:bodyPr wrap="square" rtlCol="0">
            <a:spAutoFit/>
          </a:bodyPr>
          <a:lstStyle/>
          <a:p>
            <a:pPr algn="ctr"/>
            <a:r>
              <a:rPr lang="en-US" sz="2100" b="1" dirty="0"/>
              <a:t>Abu Bakr</a:t>
            </a:r>
            <a:endParaRPr lang="en-GB" sz="2100" b="1" dirty="0"/>
          </a:p>
        </p:txBody>
      </p:sp>
      <p:sp>
        <p:nvSpPr>
          <p:cNvPr id="7" name="TextBox 6"/>
          <p:cNvSpPr txBox="1"/>
          <p:nvPr/>
        </p:nvSpPr>
        <p:spPr>
          <a:xfrm>
            <a:off x="7066826" y="5365931"/>
            <a:ext cx="1717577" cy="415498"/>
          </a:xfrm>
          <a:prstGeom prst="rect">
            <a:avLst/>
          </a:prstGeom>
          <a:solidFill>
            <a:schemeClr val="accent6">
              <a:lumMod val="20000"/>
              <a:lumOff val="80000"/>
            </a:schemeClr>
          </a:solidFill>
        </p:spPr>
        <p:txBody>
          <a:bodyPr wrap="square" rtlCol="0">
            <a:spAutoFit/>
          </a:bodyPr>
          <a:lstStyle/>
          <a:p>
            <a:pPr algn="ctr"/>
            <a:r>
              <a:rPr lang="en-US" sz="2100" b="1" dirty="0"/>
              <a:t>Ali</a:t>
            </a:r>
            <a:endParaRPr lang="en-GB" sz="2100" b="1" dirty="0"/>
          </a:p>
        </p:txBody>
      </p:sp>
    </p:spTree>
    <p:extLst>
      <p:ext uri="{BB962C8B-B14F-4D97-AF65-F5344CB8AC3E}">
        <p14:creationId xmlns:p14="http://schemas.microsoft.com/office/powerpoint/2010/main" val="277627261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67e4d28b-84d4-496d-83de-d60e9caa6883" xsi:nil="true"/>
    <lcf76f155ced4ddcb4097134ff3c332f xmlns="53038477-11b9-4b50-bb37-4d087f9619fe">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192A4A55472C344C950E4EEA7993E1ED" ma:contentTypeVersion="17" ma:contentTypeDescription="Create a new document." ma:contentTypeScope="" ma:versionID="b7bbdc99fb1c7df76d563a6df0682bd2">
  <xsd:schema xmlns:xsd="http://www.w3.org/2001/XMLSchema" xmlns:xs="http://www.w3.org/2001/XMLSchema" xmlns:p="http://schemas.microsoft.com/office/2006/metadata/properties" xmlns:ns2="53038477-11b9-4b50-bb37-4d087f9619fe" xmlns:ns3="67e4d28b-84d4-496d-83de-d60e9caa6883" targetNamespace="http://schemas.microsoft.com/office/2006/metadata/properties" ma:root="true" ma:fieldsID="efc9afa921f4e05e8f0e8841263f9da2" ns2:_="" ns3:_="">
    <xsd:import namespace="53038477-11b9-4b50-bb37-4d087f9619fe"/>
    <xsd:import namespace="67e4d28b-84d4-496d-83de-d60e9caa6883"/>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3038477-11b9-4b50-bb37-4d087f9619f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95f39a2c-7ee1-4bc3-873a-f84a6ad208d8"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7e4d28b-84d4-496d-83de-d60e9caa6883"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4d96b78e-3b6f-4a42-a0a2-6cd29fbe4635}" ma:internalName="TaxCatchAll" ma:showField="CatchAllData" ma:web="67e4d28b-84d4-496d-83de-d60e9caa688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19CEF87-5373-47E1-B8F3-79BC6DADD5A9}">
  <ds:schemaRefs>
    <ds:schemaRef ds:uri="http://schemas.microsoft.com/office/2006/metadata/properties"/>
    <ds:schemaRef ds:uri="http://schemas.microsoft.com/office/infopath/2007/PartnerControls"/>
    <ds:schemaRef ds:uri="67e4d28b-84d4-496d-83de-d60e9caa6883"/>
    <ds:schemaRef ds:uri="53038477-11b9-4b50-bb37-4d087f9619fe"/>
  </ds:schemaRefs>
</ds:datastoreItem>
</file>

<file path=customXml/itemProps2.xml><?xml version="1.0" encoding="utf-8"?>
<ds:datastoreItem xmlns:ds="http://schemas.openxmlformats.org/officeDocument/2006/customXml" ds:itemID="{676BF8D2-9988-4FA6-ACBA-902E0C3F3BBD}">
  <ds:schemaRefs>
    <ds:schemaRef ds:uri="http://schemas.microsoft.com/sharepoint/v3/contenttype/forms"/>
  </ds:schemaRefs>
</ds:datastoreItem>
</file>

<file path=customXml/itemProps3.xml><?xml version="1.0" encoding="utf-8"?>
<ds:datastoreItem xmlns:ds="http://schemas.openxmlformats.org/officeDocument/2006/customXml" ds:itemID="{3B1E902D-9094-4717-B1B8-C80452B5572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3038477-11b9-4b50-bb37-4d087f9619fe"/>
    <ds:schemaRef ds:uri="67e4d28b-84d4-496d-83de-d60e9caa688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329</TotalTime>
  <Words>2519</Words>
  <Application>Microsoft Office PowerPoint</Application>
  <PresentationFormat>On-screen Show (4:3)</PresentationFormat>
  <Paragraphs>237</Paragraphs>
  <Slides>36</Slides>
  <Notes>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36</vt:i4>
      </vt:variant>
    </vt:vector>
  </HeadingPairs>
  <TitlesOfParts>
    <vt:vector size="43" baseType="lpstr">
      <vt:lpstr>Arial</vt:lpstr>
      <vt:lpstr>Calibri</vt:lpstr>
      <vt:lpstr>Comic Sans MS</vt:lpstr>
      <vt:lpstr>Gabriola</vt:lpstr>
      <vt:lpstr>President</vt:lpstr>
      <vt:lpstr>Trebuchet MS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Shahadah</vt:lpstr>
      <vt:lpstr>Shahadah in Shi’a Islam</vt:lpstr>
      <vt:lpstr>PowerPoint Presentation</vt:lpstr>
      <vt:lpstr>Tawhid: The oneness of God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Answer the following questions…</vt:lpstr>
      <vt:lpstr>PowerPoint Presentation</vt:lpstr>
      <vt:lpstr>PowerPoint Presentation</vt:lpstr>
      <vt:lpstr>PowerPoint Presentation</vt:lpstr>
      <vt:lpstr>PowerPoint Presentation</vt:lpstr>
    </vt:vector>
  </TitlesOfParts>
  <Company>SCC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sdevine</dc:creator>
  <cp:lastModifiedBy>Sarah Gallagher (DEA Staff)</cp:lastModifiedBy>
  <cp:revision>24</cp:revision>
  <dcterms:created xsi:type="dcterms:W3CDTF">2012-09-11T15:49:50Z</dcterms:created>
  <dcterms:modified xsi:type="dcterms:W3CDTF">2025-02-05T16:29:29Z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0x010100192A4A55472C344C950E4EEA7993E1ED</vt:lpwstr>
  </property>
</Properties>
</file>