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84" r:id="rId5"/>
    <p:sldId id="285" r:id="rId6"/>
    <p:sldId id="286" r:id="rId7"/>
    <p:sldId id="308" r:id="rId8"/>
    <p:sldId id="309" r:id="rId9"/>
    <p:sldId id="311" r:id="rId10"/>
    <p:sldId id="312" r:id="rId11"/>
    <p:sldId id="313" r:id="rId12"/>
    <p:sldId id="314" r:id="rId13"/>
    <p:sldId id="289" r:id="rId14"/>
    <p:sldId id="307" r:id="rId15"/>
    <p:sldId id="315" r:id="rId16"/>
    <p:sldId id="310" r:id="rId17"/>
    <p:sldId id="316" r:id="rId18"/>
    <p:sldId id="317" r:id="rId19"/>
    <p:sldId id="318" r:id="rId20"/>
    <p:sldId id="319" r:id="rId21"/>
    <p:sldId id="287" r:id="rId22"/>
    <p:sldId id="299" r:id="rId23"/>
    <p:sldId id="293" r:id="rId24"/>
    <p:sldId id="257" r:id="rId25"/>
    <p:sldId id="297" r:id="rId26"/>
    <p:sldId id="320" r:id="rId27"/>
    <p:sldId id="321" r:id="rId28"/>
    <p:sldId id="322" r:id="rId29"/>
    <p:sldId id="323" r:id="rId30"/>
    <p:sldId id="325" r:id="rId31"/>
    <p:sldId id="330" r:id="rId32"/>
    <p:sldId id="332" r:id="rId33"/>
    <p:sldId id="33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0066"/>
    <a:srgbClr val="FF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591" autoAdjust="0"/>
  </p:normalViewPr>
  <p:slideViewPr>
    <p:cSldViewPr snapToGrid="0">
      <p:cViewPr varScale="1">
        <p:scale>
          <a:sx n="53" d="100"/>
          <a:sy n="53" d="100"/>
        </p:scale>
        <p:origin x="1176"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C1129-4BDA-4D30-9AE0-D8A95DEC3468}" type="datetimeFigureOut">
              <a:rPr lang="en-GB" smtClean="0"/>
              <a:t>03/01/2025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B4D34-843F-4608-9EE0-3716564FE301}" type="slidenum">
              <a:rPr lang="en-GB" smtClean="0"/>
              <a:t>‹#›</a:t>
            </a:fld>
            <a:endParaRPr lang="en-GB"/>
          </a:p>
        </p:txBody>
      </p:sp>
    </p:spTree>
    <p:extLst>
      <p:ext uri="{BB962C8B-B14F-4D97-AF65-F5344CB8AC3E}">
        <p14:creationId xmlns:p14="http://schemas.microsoft.com/office/powerpoint/2010/main" val="90855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Read through the information, explaining</a:t>
            </a:r>
            <a:r>
              <a:rPr lang="en-US" baseline="0" dirty="0"/>
              <a:t> the word ‘schism’</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1</a:t>
            </a:fld>
            <a:endParaRPr lang="en-GB"/>
          </a:p>
        </p:txBody>
      </p:sp>
    </p:spTree>
    <p:extLst>
      <p:ext uri="{BB962C8B-B14F-4D97-AF65-F5344CB8AC3E}">
        <p14:creationId xmlns:p14="http://schemas.microsoft.com/office/powerpoint/2010/main" val="72738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Spend some time deciphering what Surah 112 is saying about the qualities of Allah and how this links to </a:t>
            </a:r>
            <a:r>
              <a:rPr lang="en-US" dirty="0" err="1"/>
              <a:t>Tawhid</a:t>
            </a:r>
            <a:endParaRPr lang="en-US" dirty="0"/>
          </a:p>
          <a:p>
            <a:pPr marL="171450" indent="-171450">
              <a:buFontTx/>
              <a:buChar char="-"/>
            </a:pPr>
            <a:r>
              <a:rPr lang="en-US" dirty="0"/>
              <a:t>Give students a copy of the Surah</a:t>
            </a:r>
            <a:r>
              <a:rPr lang="en-US" baseline="0" dirty="0"/>
              <a:t> to stick into their exercise books, and ensure they have left space around the outside to annotate as we go through it as a class</a:t>
            </a:r>
          </a:p>
          <a:p>
            <a:pPr marL="171450" indent="-171450">
              <a:buFontTx/>
              <a:buChar char="-"/>
            </a:pPr>
            <a:r>
              <a:rPr lang="en-US" baseline="0" dirty="0"/>
              <a:t>Reveal the notes and ask students to identify where this is addressed in the Surah</a:t>
            </a:r>
          </a:p>
          <a:p>
            <a:pPr marL="171450" indent="-171450">
              <a:buFontTx/>
              <a:buChar char="-"/>
            </a:pPr>
            <a:r>
              <a:rPr lang="en-US" baseline="0" dirty="0"/>
              <a:t>Click to go though each part</a:t>
            </a: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19</a:t>
            </a:fld>
            <a:endParaRPr lang="en-GB"/>
          </a:p>
        </p:txBody>
      </p:sp>
    </p:spTree>
    <p:extLst>
      <p:ext uri="{BB962C8B-B14F-4D97-AF65-F5344CB8AC3E}">
        <p14:creationId xmlns:p14="http://schemas.microsoft.com/office/powerpoint/2010/main" val="109161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Six Articles</a:t>
            </a:r>
            <a:r>
              <a:rPr lang="en-GB" baseline="0" dirty="0"/>
              <a:t> of Faith for Sunni Muslims: 1. The One God (Allah); 2. The angels of God; 3. The books of God, especially the Qur’an; 4. The Prophets of God, especially Mohammed; 5. The Day of Judgement (afterlife); 6. The Supremacy of God’s will (Predestination)</a:t>
            </a: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20</a:t>
            </a:fld>
            <a:endParaRPr lang="en-GB"/>
          </a:p>
        </p:txBody>
      </p:sp>
    </p:spTree>
    <p:extLst>
      <p:ext uri="{BB962C8B-B14F-4D97-AF65-F5344CB8AC3E}">
        <p14:creationId xmlns:p14="http://schemas.microsoft.com/office/powerpoint/2010/main" val="71735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Inshallah</a:t>
            </a: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21</a:t>
            </a:fld>
            <a:endParaRPr lang="en-GB"/>
          </a:p>
        </p:txBody>
      </p:sp>
    </p:spTree>
    <p:extLst>
      <p:ext uri="{BB962C8B-B14F-4D97-AF65-F5344CB8AC3E}">
        <p14:creationId xmlns:p14="http://schemas.microsoft.com/office/powerpoint/2010/main" val="17537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does the belief in the supremacy of God’s will affect a Muslim’s daily life?</a:t>
            </a: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22</a:t>
            </a:fld>
            <a:endParaRPr lang="en-GB"/>
          </a:p>
        </p:txBody>
      </p:sp>
    </p:spTree>
    <p:extLst>
      <p:ext uri="{BB962C8B-B14F-4D97-AF65-F5344CB8AC3E}">
        <p14:creationId xmlns:p14="http://schemas.microsoft.com/office/powerpoint/2010/main" val="264362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Ensure students are really clear about what </a:t>
            </a:r>
            <a:r>
              <a:rPr lang="en-US" dirty="0" err="1"/>
              <a:t>Tawhid</a:t>
            </a:r>
            <a:r>
              <a:rPr lang="en-US" dirty="0"/>
              <a:t> is and means to Muslims</a:t>
            </a:r>
          </a:p>
          <a:p>
            <a:pPr marL="171450" indent="-171450">
              <a:buFontTx/>
              <a:buChar char="-"/>
            </a:pPr>
            <a:r>
              <a:rPr lang="en-US" dirty="0"/>
              <a:t>BOTH</a:t>
            </a:r>
            <a:r>
              <a:rPr lang="en-US" baseline="0" dirty="0"/>
              <a:t> Sunni and Shi’a Muslims believe this</a:t>
            </a:r>
          </a:p>
          <a:p>
            <a:pPr marL="171450" indent="-171450">
              <a:buFontTx/>
              <a:buChar char="-"/>
            </a:pPr>
            <a:r>
              <a:rPr lang="en-US" baseline="0" dirty="0"/>
              <a:t>The oneness of God (as shown in Surah 112 last lesson) demonstrate that Islam is different to Christianity.  The Christian Trinitarian belief of God as 3 persons and Jesus as God’s begotten Son would not be acceptable in Islam.  This is a fundamental difference that students should be aware of.</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23</a:t>
            </a:fld>
            <a:endParaRPr lang="en-GB"/>
          </a:p>
        </p:txBody>
      </p:sp>
    </p:spTree>
    <p:extLst>
      <p:ext uri="{BB962C8B-B14F-4D97-AF65-F5344CB8AC3E}">
        <p14:creationId xmlns:p14="http://schemas.microsoft.com/office/powerpoint/2010/main" val="268177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 through the information on the slide and ask students to write down appropriate/important points</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24</a:t>
            </a:fld>
            <a:endParaRPr lang="en-GB"/>
          </a:p>
        </p:txBody>
      </p:sp>
    </p:spTree>
    <p:extLst>
      <p:ext uri="{BB962C8B-B14F-4D97-AF65-F5344CB8AC3E}">
        <p14:creationId xmlns:p14="http://schemas.microsoft.com/office/powerpoint/2010/main" val="262898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Read through the information and students</a:t>
            </a:r>
            <a:r>
              <a:rPr lang="en-US" baseline="0" dirty="0"/>
              <a:t> should add ‘Hadith’ into their key word glossaries</a:t>
            </a:r>
          </a:p>
          <a:p>
            <a:pPr marL="171450" indent="-171450">
              <a:buFontTx/>
              <a:buChar char="-"/>
            </a:pPr>
            <a:r>
              <a:rPr lang="en-US" baseline="0" dirty="0"/>
              <a:t>Although the Hadith is not God’s direct word, like the Qur’an, importance is placed on the sayings of Muhammad as he was the seal of the prophets and God’s messenger on earth.  He is seen as an authority to which Muslims can look for how to interpret God’s words and follow his example </a:t>
            </a:r>
          </a:p>
          <a:p>
            <a:pPr marL="171450" indent="-171450">
              <a:buFontTx/>
              <a:buChar char="-"/>
            </a:pPr>
            <a:r>
              <a:rPr lang="en-US" baseline="0" dirty="0"/>
              <a:t>Students should come up with some ideas about what some of these 99 names could be</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25</a:t>
            </a:fld>
            <a:endParaRPr lang="en-GB"/>
          </a:p>
        </p:txBody>
      </p:sp>
    </p:spTree>
    <p:extLst>
      <p:ext uri="{BB962C8B-B14F-4D97-AF65-F5344CB8AC3E}">
        <p14:creationId xmlns:p14="http://schemas.microsoft.com/office/powerpoint/2010/main" val="287339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Emaan</a:t>
            </a:r>
            <a:r>
              <a:rPr lang="en-US" dirty="0"/>
              <a:t> = faith</a:t>
            </a:r>
          </a:p>
          <a:p>
            <a:pPr marL="171450" indent="-171450">
              <a:buFontTx/>
              <a:buChar char="-"/>
            </a:pPr>
            <a:r>
              <a:rPr lang="en-US" dirty="0"/>
              <a:t>Read through</a:t>
            </a:r>
            <a:r>
              <a:rPr lang="en-US" baseline="0" dirty="0"/>
              <a:t> the information</a:t>
            </a:r>
          </a:p>
          <a:p>
            <a:pPr marL="171450" indent="-171450">
              <a:buFontTx/>
              <a:buChar char="-"/>
            </a:pPr>
            <a:r>
              <a:rPr lang="en-US" baseline="0" dirty="0"/>
              <a:t>There are some prayer beads hanging on the display board of </a:t>
            </a:r>
            <a:r>
              <a:rPr lang="en-US" baseline="0" dirty="0" err="1"/>
              <a:t>Mrs</a:t>
            </a:r>
            <a:r>
              <a:rPr lang="en-US" baseline="0" dirty="0"/>
              <a:t> Gallagher’s room in 1-17</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26</a:t>
            </a:fld>
            <a:endParaRPr lang="en-GB"/>
          </a:p>
        </p:txBody>
      </p:sp>
    </p:spTree>
    <p:extLst>
      <p:ext uri="{BB962C8B-B14F-4D97-AF65-F5344CB8AC3E}">
        <p14:creationId xmlns:p14="http://schemas.microsoft.com/office/powerpoint/2010/main" val="413518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Can students work out what attributes</a:t>
            </a:r>
            <a:r>
              <a:rPr lang="en-US" baseline="0" dirty="0"/>
              <a:t> Muslims believe God has?</a:t>
            </a:r>
          </a:p>
          <a:p>
            <a:pPr marL="171450" indent="-171450">
              <a:buFontTx/>
              <a:buChar char="-"/>
            </a:pPr>
            <a:r>
              <a:rPr lang="en-US" baseline="0" dirty="0"/>
              <a:t>Encourage a discussion based on these pictures/symbols</a:t>
            </a:r>
          </a:p>
          <a:p>
            <a:pPr marL="171450" indent="-171450">
              <a:buFontTx/>
              <a:buChar char="-"/>
            </a:pPr>
            <a:r>
              <a:rPr lang="en-US" baseline="0" dirty="0"/>
              <a:t>Click to work though each one, in a clockwise direction</a:t>
            </a:r>
          </a:p>
          <a:p>
            <a:pPr marL="171450" indent="-171450">
              <a:buFontTx/>
              <a:buChar char="-"/>
            </a:pPr>
            <a:r>
              <a:rPr lang="en-US" baseline="0" dirty="0"/>
              <a:t>Challenge:  how can God be both immanent </a:t>
            </a:r>
            <a:r>
              <a:rPr lang="en-US" b="1" baseline="0" dirty="0"/>
              <a:t>and</a:t>
            </a:r>
            <a:r>
              <a:rPr lang="en-US" b="0" baseline="0" dirty="0"/>
              <a:t> transcendent at the same time??  Where else have we encountered a seemingly illogical belief about God, and yet it is believed to be true?</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27</a:t>
            </a:fld>
            <a:endParaRPr lang="en-GB"/>
          </a:p>
        </p:txBody>
      </p:sp>
    </p:spTree>
    <p:extLst>
      <p:ext uri="{BB962C8B-B14F-4D97-AF65-F5344CB8AC3E}">
        <p14:creationId xmlns:p14="http://schemas.microsoft.com/office/powerpoint/2010/main" val="397344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Print this sheet off and review the information with pupils depending on ability</a:t>
            </a:r>
            <a:r>
              <a:rPr lang="en-GB" baseline="0" dirty="0"/>
              <a:t> and circumstances.</a:t>
            </a:r>
            <a:endParaRPr lang="en-GB" dirty="0"/>
          </a:p>
        </p:txBody>
      </p:sp>
      <p:sp>
        <p:nvSpPr>
          <p:cNvPr id="4" name="Slide Number Placeholder 3"/>
          <p:cNvSpPr>
            <a:spLocks noGrp="1"/>
          </p:cNvSpPr>
          <p:nvPr>
            <p:ph type="sldNum" sz="quarter" idx="10"/>
          </p:nvPr>
        </p:nvSpPr>
        <p:spPr/>
        <p:txBody>
          <a:bodyPr/>
          <a:lstStyle/>
          <a:p>
            <a:fld id="{2E92D037-B855-4A5A-B145-3086FF57A586}" type="slidenum">
              <a:rPr lang="en-GB" smtClean="0"/>
              <a:t>28</a:t>
            </a:fld>
            <a:endParaRPr lang="en-GB"/>
          </a:p>
        </p:txBody>
      </p:sp>
    </p:spTree>
    <p:extLst>
      <p:ext uri="{BB962C8B-B14F-4D97-AF65-F5344CB8AC3E}">
        <p14:creationId xmlns:p14="http://schemas.microsoft.com/office/powerpoint/2010/main" val="394983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Read through the information.  Some may remember this from KS3, but it definitively needs revisiting.  </a:t>
            </a:r>
          </a:p>
          <a:p>
            <a:pPr marL="171450" indent="-171450">
              <a:buFontTx/>
              <a:buChar char="-"/>
            </a:pPr>
            <a:r>
              <a:rPr lang="en-US" dirty="0"/>
              <a:t>Have a vote</a:t>
            </a:r>
            <a:r>
              <a:rPr lang="en-US" baseline="0" dirty="0"/>
              <a:t> amongst the class.  Who thinks Muhammad’s successor should have been a relative?  And who thinks it should have been chosen through a vote?  </a:t>
            </a:r>
          </a:p>
          <a:p>
            <a:pPr marL="171450" indent="-171450">
              <a:buFontTx/>
              <a:buChar char="-"/>
            </a:pPr>
            <a:r>
              <a:rPr lang="en-US" baseline="0" dirty="0"/>
              <a:t>Encourage students to justify their choices.  What are the advantage and disadvantages of both systems?</a:t>
            </a:r>
          </a:p>
          <a:p>
            <a:pPr marL="171450" indent="-171450">
              <a:buFontTx/>
              <a:buChar char="-"/>
            </a:pPr>
            <a:r>
              <a:rPr lang="en-US" baseline="0" dirty="0"/>
              <a:t>How are our leaders in the UK chosen?  Why?</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a:t>
            </a:fld>
            <a:endParaRPr lang="en-GB"/>
          </a:p>
        </p:txBody>
      </p:sp>
    </p:spTree>
    <p:extLst>
      <p:ext uri="{BB962C8B-B14F-4D97-AF65-F5344CB8AC3E}">
        <p14:creationId xmlns:p14="http://schemas.microsoft.com/office/powerpoint/2010/main" val="3408263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Students are to complete the activities in the pink box in their exercise books</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29</a:t>
            </a:fld>
            <a:endParaRPr lang="en-GB"/>
          </a:p>
        </p:txBody>
      </p:sp>
    </p:spTree>
    <p:extLst>
      <p:ext uri="{BB962C8B-B14F-4D97-AF65-F5344CB8AC3E}">
        <p14:creationId xmlns:p14="http://schemas.microsoft.com/office/powerpoint/2010/main" val="280315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Read through the information and explain/clarify</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30</a:t>
            </a:fld>
            <a:endParaRPr lang="en-GB"/>
          </a:p>
        </p:txBody>
      </p:sp>
    </p:spTree>
    <p:extLst>
      <p:ext uri="{BB962C8B-B14F-4D97-AF65-F5344CB8AC3E}">
        <p14:creationId xmlns:p14="http://schemas.microsoft.com/office/powerpoint/2010/main" val="372405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Read through the information</a:t>
            </a:r>
          </a:p>
          <a:p>
            <a:pPr marL="171450" indent="-171450">
              <a:buFontTx/>
              <a:buChar char="-"/>
            </a:pPr>
            <a:r>
              <a:rPr lang="en-US" dirty="0"/>
              <a:t>At the heart</a:t>
            </a:r>
            <a:r>
              <a:rPr lang="en-US" baseline="0" dirty="0"/>
              <a:t> of the split between Sunni and Shi’a is the conflict between who should have succeeded Muhammad after his death.  </a:t>
            </a:r>
          </a:p>
          <a:p>
            <a:pPr marL="171450" indent="-171450">
              <a:buFontTx/>
              <a:buChar char="-"/>
            </a:pPr>
            <a:r>
              <a:rPr lang="en-US" baseline="0" dirty="0"/>
              <a:t>Sunni = Abu Bakr</a:t>
            </a:r>
          </a:p>
          <a:p>
            <a:pPr marL="171450" indent="-171450">
              <a:buFontTx/>
              <a:buChar char="-"/>
            </a:pPr>
            <a:r>
              <a:rPr lang="en-US" baseline="0" dirty="0"/>
              <a:t>Shi’a = Ali</a:t>
            </a:r>
          </a:p>
          <a:p>
            <a:pPr marL="171450" indent="-171450">
              <a:buFontTx/>
              <a:buChar char="-"/>
            </a:pPr>
            <a:r>
              <a:rPr lang="en-GB" dirty="0"/>
              <a:t>https://www.bbc.co.uk/teach/sunnis-shias-whats-the-story/z4q8382#:~:text=Britain%20has%20an%20estimated%20Muslim,in%20modern%20day%20Saudi%20Arabia.  </a:t>
            </a:r>
            <a:r>
              <a:rPr lang="en-GB" b="1" u="sng" dirty="0"/>
              <a:t>Watch</a:t>
            </a:r>
            <a:r>
              <a:rPr lang="en-GB" b="1" u="sng" baseline="0" dirty="0"/>
              <a:t> the first video on this page.</a:t>
            </a:r>
            <a:endParaRPr lang="en-GB" b="1" u="sng" dirty="0"/>
          </a:p>
        </p:txBody>
      </p:sp>
      <p:sp>
        <p:nvSpPr>
          <p:cNvPr id="4" name="Slide Number Placeholder 3"/>
          <p:cNvSpPr>
            <a:spLocks noGrp="1"/>
          </p:cNvSpPr>
          <p:nvPr>
            <p:ph type="sldNum" sz="quarter" idx="10"/>
          </p:nvPr>
        </p:nvSpPr>
        <p:spPr/>
        <p:txBody>
          <a:bodyPr/>
          <a:lstStyle/>
          <a:p>
            <a:fld id="{986B4D34-843F-4608-9EE0-3716564FE301}" type="slidenum">
              <a:rPr lang="en-GB" smtClean="0"/>
              <a:t>3</a:t>
            </a:fld>
            <a:endParaRPr lang="en-GB"/>
          </a:p>
        </p:txBody>
      </p:sp>
    </p:spTree>
    <p:extLst>
      <p:ext uri="{BB962C8B-B14F-4D97-AF65-F5344CB8AC3E}">
        <p14:creationId xmlns:p14="http://schemas.microsoft.com/office/powerpoint/2010/main" val="291738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 through the 6 articles</a:t>
            </a:r>
            <a:r>
              <a:rPr lang="en-US" baseline="0" dirty="0"/>
              <a:t> of faith in Sunni Islam</a:t>
            </a:r>
          </a:p>
          <a:p>
            <a:pPr marL="171450" indent="-171450">
              <a:buFontTx/>
              <a:buChar char="-"/>
            </a:pPr>
            <a:r>
              <a:rPr lang="en-US" baseline="0" dirty="0"/>
              <a:t>Students do not need to write out each bit of information at this stage, as we will be studying each belief individually</a:t>
            </a:r>
          </a:p>
          <a:p>
            <a:pPr marL="171450" indent="-171450">
              <a:buFontTx/>
              <a:buChar char="-"/>
            </a:pPr>
            <a:r>
              <a:rPr lang="en-US" baseline="0" dirty="0"/>
              <a:t>You may choose to ask students to just summarise the information as you go through and explain each one</a:t>
            </a: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4</a:t>
            </a:fld>
            <a:endParaRPr lang="en-GB"/>
          </a:p>
        </p:txBody>
      </p:sp>
    </p:spTree>
    <p:extLst>
      <p:ext uri="{BB962C8B-B14F-4D97-AF65-F5344CB8AC3E}">
        <p14:creationId xmlns:p14="http://schemas.microsoft.com/office/powerpoint/2010/main" val="268177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100" baseline="0" dirty="0"/>
              <a:t>The 5 roots of </a:t>
            </a:r>
            <a:r>
              <a:rPr lang="en-US" sz="1100" baseline="0" dirty="0" err="1"/>
              <a:t>Usul</a:t>
            </a:r>
            <a:r>
              <a:rPr lang="en-US" sz="1100" baseline="0" dirty="0"/>
              <a:t> ad-Din</a:t>
            </a:r>
          </a:p>
          <a:p>
            <a:pPr marL="171450" indent="-171450">
              <a:buFontTx/>
              <a:buChar char="-"/>
            </a:pPr>
            <a:r>
              <a:rPr lang="en-US" sz="1100" baseline="0" dirty="0"/>
              <a:t>Pose the question: why do you think this set of beliefs is referred to as ‘roots’?  Think about what roots do for a tree… </a:t>
            </a:r>
            <a:r>
              <a:rPr lang="en-US" sz="1100" i="1" baseline="0" dirty="0"/>
              <a:t>Provide stability, nourishment, allow growth, the tree would not exist without them… etc. </a:t>
            </a:r>
          </a:p>
          <a:p>
            <a:pPr marL="171450" indent="-171450">
              <a:buFontTx/>
              <a:buChar char="-"/>
            </a:pPr>
            <a:r>
              <a:rPr lang="en-US" sz="1100" i="0" baseline="0" dirty="0"/>
              <a:t>Students should copy the diagram (or draw something similar) in their exercise books </a:t>
            </a:r>
            <a:r>
              <a:rPr lang="en-US" sz="1100" b="1" i="1" baseline="0" dirty="0"/>
              <a:t>LEAVING SPACE FOR NOTES AS WE WATCH THE VIDEO</a:t>
            </a:r>
          </a:p>
          <a:p>
            <a:pPr marL="171450" indent="-171450">
              <a:buFontTx/>
              <a:buChar char="-"/>
            </a:pPr>
            <a:r>
              <a:rPr lang="en-US" sz="1100" b="0" i="0" baseline="0" dirty="0"/>
              <a:t>Once students have drawn their diagram, click the link to watch a video about the 5 roots</a:t>
            </a:r>
          </a:p>
          <a:p>
            <a:pPr marL="171450" indent="-171450">
              <a:buFontTx/>
              <a:buChar char="-"/>
            </a:pPr>
            <a:r>
              <a:rPr lang="en-US" sz="1100" b="0" i="0" baseline="0" dirty="0"/>
              <a:t>As we watch, students should add information to their diagrams about each of the 5 roots</a:t>
            </a:r>
          </a:p>
        </p:txBody>
      </p:sp>
      <p:sp>
        <p:nvSpPr>
          <p:cNvPr id="4" name="Slide Number Placeholder 3"/>
          <p:cNvSpPr>
            <a:spLocks noGrp="1"/>
          </p:cNvSpPr>
          <p:nvPr>
            <p:ph type="sldNum" sz="quarter" idx="10"/>
          </p:nvPr>
        </p:nvSpPr>
        <p:spPr/>
        <p:txBody>
          <a:bodyPr/>
          <a:lstStyle/>
          <a:p>
            <a:fld id="{8D00C8CB-797C-014B-BE42-49BB499BF1B1}" type="slidenum">
              <a:rPr lang="en-US" smtClean="0"/>
              <a:t>10</a:t>
            </a:fld>
            <a:endParaRPr lang="en-US"/>
          </a:p>
        </p:txBody>
      </p:sp>
    </p:spTree>
    <p:extLst>
      <p:ext uri="{BB962C8B-B14F-4D97-AF65-F5344CB8AC3E}">
        <p14:creationId xmlns:p14="http://schemas.microsoft.com/office/powerpoint/2010/main" val="258469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 through the 5 roots of Shi’a Islam</a:t>
            </a:r>
            <a:endParaRPr lang="en-US" baseline="0" dirty="0"/>
          </a:p>
          <a:p>
            <a:pPr marL="171450" indent="-171450">
              <a:buFontTx/>
              <a:buChar char="-"/>
            </a:pPr>
            <a:r>
              <a:rPr lang="en-US" baseline="0" dirty="0"/>
              <a:t>Students do not need to write out each bit of information on the following slides, but may choose to add to their diagrams after watching the video.  </a:t>
            </a:r>
          </a:p>
        </p:txBody>
      </p:sp>
      <p:sp>
        <p:nvSpPr>
          <p:cNvPr id="4" name="Slide Number Placeholder 3"/>
          <p:cNvSpPr>
            <a:spLocks noGrp="1"/>
          </p:cNvSpPr>
          <p:nvPr>
            <p:ph type="sldNum" sz="quarter" idx="10"/>
          </p:nvPr>
        </p:nvSpPr>
        <p:spPr/>
        <p:txBody>
          <a:bodyPr/>
          <a:lstStyle/>
          <a:p>
            <a:fld id="{986B4D34-843F-4608-9EE0-3716564FE301}" type="slidenum">
              <a:rPr lang="en-GB" smtClean="0"/>
              <a:t>11</a:t>
            </a:fld>
            <a:endParaRPr lang="en-GB"/>
          </a:p>
        </p:txBody>
      </p:sp>
    </p:spTree>
    <p:extLst>
      <p:ext uri="{BB962C8B-B14F-4D97-AF65-F5344CB8AC3E}">
        <p14:creationId xmlns:p14="http://schemas.microsoft.com/office/powerpoint/2010/main" val="151783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GB" dirty="0" err="1"/>
              <a:t>Shahadah</a:t>
            </a:r>
            <a:r>
              <a:rPr lang="en-GB" dirty="0"/>
              <a:t>:</a:t>
            </a:r>
            <a:r>
              <a:rPr lang="en-GB" baseline="0" dirty="0"/>
              <a:t> First of the 5 Pillars; Declaration of Faith; say it three times with faith and you are a Muslim; it is said in the </a:t>
            </a:r>
            <a:r>
              <a:rPr lang="en-GB" baseline="0" dirty="0" err="1"/>
              <a:t>Adhan</a:t>
            </a:r>
            <a:r>
              <a:rPr lang="en-GB" baseline="0" dirty="0"/>
              <a:t> which is the first thing a new born baby hears</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16</a:t>
            </a:fld>
            <a:endParaRPr lang="en-GB"/>
          </a:p>
        </p:txBody>
      </p:sp>
    </p:spTree>
    <p:extLst>
      <p:ext uri="{BB962C8B-B14F-4D97-AF65-F5344CB8AC3E}">
        <p14:creationId xmlns:p14="http://schemas.microsoft.com/office/powerpoint/2010/main" val="397759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Ensure students have copied ‘sin of shirk’ into their key word glossaries</a:t>
            </a: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17</a:t>
            </a:fld>
            <a:endParaRPr lang="en-GB"/>
          </a:p>
        </p:txBody>
      </p:sp>
    </p:spTree>
    <p:extLst>
      <p:ext uri="{BB962C8B-B14F-4D97-AF65-F5344CB8AC3E}">
        <p14:creationId xmlns:p14="http://schemas.microsoft.com/office/powerpoint/2010/main" val="427198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Think pair share: why is it so unforgivable to compare God with something else?</a:t>
            </a:r>
            <a:endParaRPr lang="en-GB" dirty="0"/>
          </a:p>
        </p:txBody>
      </p:sp>
      <p:sp>
        <p:nvSpPr>
          <p:cNvPr id="4" name="Slide Number Placeholder 3"/>
          <p:cNvSpPr>
            <a:spLocks noGrp="1"/>
          </p:cNvSpPr>
          <p:nvPr>
            <p:ph type="sldNum" sz="quarter" idx="10"/>
          </p:nvPr>
        </p:nvSpPr>
        <p:spPr/>
        <p:txBody>
          <a:bodyPr/>
          <a:lstStyle/>
          <a:p>
            <a:fld id="{A312D06C-8FB8-4ADC-840E-7556572DDD75}" type="slidenum">
              <a:rPr lang="en-GB" smtClean="0"/>
              <a:t>18</a:t>
            </a:fld>
            <a:endParaRPr lang="en-GB"/>
          </a:p>
        </p:txBody>
      </p:sp>
    </p:spTree>
    <p:extLst>
      <p:ext uri="{BB962C8B-B14F-4D97-AF65-F5344CB8AC3E}">
        <p14:creationId xmlns:p14="http://schemas.microsoft.com/office/powerpoint/2010/main" val="297452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219A4B-CD67-45E6-AE40-568459D5B5BA}"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298746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19A4B-CD67-45E6-AE40-568459D5B5BA}"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411602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19A4B-CD67-45E6-AE40-568459D5B5BA}"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400394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19A4B-CD67-45E6-AE40-568459D5B5BA}"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26974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19A4B-CD67-45E6-AE40-568459D5B5BA}"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305674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219A4B-CD67-45E6-AE40-568459D5B5BA}" type="datetimeFigureOut">
              <a:rPr lang="en-GB" smtClean="0"/>
              <a:t>03/01/2025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339507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219A4B-CD67-45E6-AE40-568459D5B5BA}" type="datetimeFigureOut">
              <a:rPr lang="en-GB" smtClean="0"/>
              <a:t>03/01/2025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314484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219A4B-CD67-45E6-AE40-568459D5B5BA}" type="datetimeFigureOut">
              <a:rPr lang="en-GB" smtClean="0"/>
              <a:t>03/01/2025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85082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19A4B-CD67-45E6-AE40-568459D5B5BA}" type="datetimeFigureOut">
              <a:rPr lang="en-GB" smtClean="0"/>
              <a:t>03/01/2025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247429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219A4B-CD67-45E6-AE40-568459D5B5BA}" type="datetimeFigureOut">
              <a:rPr lang="en-GB" smtClean="0"/>
              <a:t>03/01/2025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238853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219A4B-CD67-45E6-AE40-568459D5B5BA}" type="datetimeFigureOut">
              <a:rPr lang="en-GB" smtClean="0"/>
              <a:t>03/01/2025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82DEF-32AB-42D9-ABFE-DF37C7CFFB97}" type="slidenum">
              <a:rPr lang="en-GB" smtClean="0"/>
              <a:t>‹#›</a:t>
            </a:fld>
            <a:endParaRPr lang="en-GB"/>
          </a:p>
        </p:txBody>
      </p:sp>
    </p:spTree>
    <p:extLst>
      <p:ext uri="{BB962C8B-B14F-4D97-AF65-F5344CB8AC3E}">
        <p14:creationId xmlns:p14="http://schemas.microsoft.com/office/powerpoint/2010/main" val="291909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19A4B-CD67-45E6-AE40-568459D5B5BA}" type="datetimeFigureOut">
              <a:rPr lang="en-GB" smtClean="0"/>
              <a:t>03/01/2025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82DEF-32AB-42D9-ABFE-DF37C7CFFB97}" type="slidenum">
              <a:rPr lang="en-GB" smtClean="0"/>
              <a:t>‹#›</a:t>
            </a:fld>
            <a:endParaRPr lang="en-GB"/>
          </a:p>
        </p:txBody>
      </p:sp>
    </p:spTree>
    <p:extLst>
      <p:ext uri="{BB962C8B-B14F-4D97-AF65-F5344CB8AC3E}">
        <p14:creationId xmlns:p14="http://schemas.microsoft.com/office/powerpoint/2010/main" val="133132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QouoCo6Ttq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8.png"/><Relationship Id="rId5" Type="http://schemas.openxmlformats.org/officeDocument/2006/relationships/image" Target="../media/image33.jpeg"/><Relationship Id="rId10" Type="http://schemas.openxmlformats.org/officeDocument/2006/relationships/image" Target="../media/image7.png"/><Relationship Id="rId4" Type="http://schemas.openxmlformats.org/officeDocument/2006/relationships/image" Target="../media/image32.jpe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462" y="542925"/>
            <a:ext cx="5176838" cy="5786438"/>
          </a:xfrm>
          <a:solidFill>
            <a:srgbClr val="CCCCFF"/>
          </a:solidFill>
        </p:spPr>
        <p:txBody>
          <a:bodyPr anchor="ctr">
            <a:normAutofit/>
          </a:bodyPr>
          <a:lstStyle/>
          <a:p>
            <a:pPr marL="0" indent="0" algn="ctr">
              <a:buNone/>
            </a:pPr>
            <a:r>
              <a:rPr lang="en-US" sz="3600" dirty="0">
                <a:solidFill>
                  <a:srgbClr val="262626"/>
                </a:solidFill>
              </a:rPr>
              <a:t>Britain has an estimated Muslim population of about 3.9 million. Of these some 5% are Shia, the rest are Sunni. </a:t>
            </a:r>
          </a:p>
          <a:p>
            <a:pPr marL="0" indent="0" algn="ctr">
              <a:buNone/>
            </a:pPr>
            <a:endParaRPr lang="en-US" sz="1000" dirty="0">
              <a:solidFill>
                <a:srgbClr val="262626"/>
              </a:solidFill>
            </a:endParaRPr>
          </a:p>
          <a:p>
            <a:pPr marL="0" indent="0" algn="ctr">
              <a:buNone/>
            </a:pPr>
            <a:r>
              <a:rPr lang="en-US" sz="3600" dirty="0">
                <a:solidFill>
                  <a:srgbClr val="262626"/>
                </a:solidFill>
              </a:rPr>
              <a:t>The </a:t>
            </a:r>
            <a:r>
              <a:rPr lang="en-US" sz="3600" b="1" u="sng" dirty="0">
                <a:solidFill>
                  <a:schemeClr val="bg1"/>
                </a:solidFill>
              </a:rPr>
              <a:t>historical split </a:t>
            </a:r>
            <a:r>
              <a:rPr lang="en-US" sz="3600" dirty="0">
                <a:solidFill>
                  <a:srgbClr val="262626"/>
                </a:solidFill>
              </a:rPr>
              <a:t>occurred </a:t>
            </a:r>
            <a:r>
              <a:rPr lang="en-US" sz="3600" b="1" u="sng" dirty="0">
                <a:solidFill>
                  <a:srgbClr val="262626"/>
                </a:solidFill>
              </a:rPr>
              <a:t>1400 years ago</a:t>
            </a:r>
            <a:r>
              <a:rPr lang="en-US" sz="3600" dirty="0">
                <a:solidFill>
                  <a:srgbClr val="262626"/>
                </a:solidFill>
              </a:rPr>
              <a:t>, following the death of Muhammad in Medina, in modern day Saudi Arabia.</a:t>
            </a:r>
          </a:p>
        </p:txBody>
      </p:sp>
      <p:pic>
        <p:nvPicPr>
          <p:cNvPr id="4" name="Picture 3"/>
          <p:cNvPicPr>
            <a:picLocks noChangeAspect="1"/>
          </p:cNvPicPr>
          <p:nvPr/>
        </p:nvPicPr>
        <p:blipFill>
          <a:blip r:embed="rId3"/>
          <a:stretch>
            <a:fillRect/>
          </a:stretch>
        </p:blipFill>
        <p:spPr>
          <a:xfrm>
            <a:off x="6636231" y="342900"/>
            <a:ext cx="5056335" cy="5986463"/>
          </a:xfrm>
          <a:prstGeom prst="rect">
            <a:avLst/>
          </a:prstGeom>
        </p:spPr>
      </p:pic>
      <p:sp>
        <p:nvSpPr>
          <p:cNvPr id="5" name="TextBox 4"/>
          <p:cNvSpPr txBox="1"/>
          <p:nvPr/>
        </p:nvSpPr>
        <p:spPr>
          <a:xfrm>
            <a:off x="5829300" y="2219564"/>
            <a:ext cx="3023043" cy="1815882"/>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a:r>
              <a:rPr lang="en-US" sz="2800" b="1" u="sng" dirty="0"/>
              <a:t>SCHISM</a:t>
            </a:r>
            <a:r>
              <a:rPr lang="en-US" sz="2800" dirty="0"/>
              <a:t> </a:t>
            </a:r>
            <a:r>
              <a:rPr lang="mr-IN" sz="2800" dirty="0"/>
              <a:t>–</a:t>
            </a:r>
            <a:r>
              <a:rPr lang="en-US" sz="2800" dirty="0"/>
              <a:t> A split because of different beliefs or opinions</a:t>
            </a:r>
          </a:p>
        </p:txBody>
      </p:sp>
      <p:cxnSp>
        <p:nvCxnSpPr>
          <p:cNvPr id="7" name="Straight Arrow Connector 6"/>
          <p:cNvCxnSpPr>
            <a:stCxn id="5" idx="1"/>
          </p:cNvCxnSpPr>
          <p:nvPr/>
        </p:nvCxnSpPr>
        <p:spPr>
          <a:xfrm flipH="1">
            <a:off x="4956314" y="3127505"/>
            <a:ext cx="872986" cy="662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10" descr="Old Key Clip Art by Mohamed Ibrahim | Cartoon clip art, Clip art, Treasure  chest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9"/>
          <a:stretch/>
        </p:blipFill>
        <p:spPr bwMode="auto">
          <a:xfrm>
            <a:off x="8092493" y="3336131"/>
            <a:ext cx="871362" cy="73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3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43347"/>
          </a:xfrm>
          <a:prstGeom prst="rect">
            <a:avLst/>
          </a:prstGeom>
        </p:spPr>
      </p:pic>
      <p:sp>
        <p:nvSpPr>
          <p:cNvPr id="9" name="Cloud Callout 8"/>
          <p:cNvSpPr/>
          <p:nvPr/>
        </p:nvSpPr>
        <p:spPr>
          <a:xfrm rot="589680">
            <a:off x="8688202" y="605395"/>
            <a:ext cx="3254440" cy="2476635"/>
          </a:xfrm>
          <a:prstGeom prst="cloudCallout">
            <a:avLst>
              <a:gd name="adj1" fmla="val 59612"/>
              <a:gd name="adj2" fmla="val 6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103842" y="874216"/>
            <a:ext cx="2423160" cy="1938992"/>
          </a:xfrm>
          <a:prstGeom prst="rect">
            <a:avLst/>
          </a:prstGeom>
          <a:noFill/>
        </p:spPr>
        <p:txBody>
          <a:bodyPr wrap="square" rtlCol="0">
            <a:spAutoFit/>
          </a:bodyPr>
          <a:lstStyle/>
          <a:p>
            <a:pPr algn="ctr"/>
            <a:r>
              <a:rPr lang="en-US" sz="2400" dirty="0">
                <a:solidFill>
                  <a:schemeClr val="bg1"/>
                </a:solidFill>
                <a:latin typeface="Comic Sans MS" panose="030F0702030302020204" pitchFamily="66" charset="0"/>
              </a:rPr>
              <a:t>Why do you think this set of beliefs is referred to as ‘roots’?</a:t>
            </a:r>
            <a:endParaRPr lang="en-GB" sz="2400" dirty="0">
              <a:solidFill>
                <a:schemeClr val="bg1"/>
              </a:solidFill>
              <a:latin typeface="Comic Sans MS" panose="030F0702030302020204" pitchFamily="66" charset="0"/>
            </a:endParaRPr>
          </a:p>
        </p:txBody>
      </p:sp>
      <p:sp>
        <p:nvSpPr>
          <p:cNvPr id="10" name="Rectangle 9"/>
          <p:cNvSpPr/>
          <p:nvPr/>
        </p:nvSpPr>
        <p:spPr>
          <a:xfrm>
            <a:off x="0" y="161149"/>
            <a:ext cx="5053435" cy="369332"/>
          </a:xfrm>
          <a:prstGeom prst="rect">
            <a:avLst/>
          </a:prstGeom>
        </p:spPr>
        <p:txBody>
          <a:bodyPr wrap="none">
            <a:spAutoFit/>
          </a:bodyPr>
          <a:lstStyle/>
          <a:p>
            <a:r>
              <a:rPr lang="en-GB" dirty="0">
                <a:hlinkClick r:id="rId4"/>
              </a:rPr>
              <a:t>https://www.youtube.com/watch?v=QouoCo6TtqU</a:t>
            </a:r>
            <a:r>
              <a:rPr lang="en-GB" dirty="0"/>
              <a:t> </a:t>
            </a:r>
          </a:p>
        </p:txBody>
      </p:sp>
    </p:spTree>
    <p:extLst>
      <p:ext uri="{BB962C8B-B14F-4D97-AF65-F5344CB8AC3E}">
        <p14:creationId xmlns:p14="http://schemas.microsoft.com/office/powerpoint/2010/main" val="426213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7638" y="1678621"/>
            <a:ext cx="4471036" cy="2024699"/>
          </a:xfrm>
          <a:prstGeom prst="wedgeRoundRectCallout">
            <a:avLst>
              <a:gd name="adj1" fmla="val -54344"/>
              <a:gd name="adj2" fmla="val 73835"/>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a:bodyPr>
          <a:lstStyle/>
          <a:p>
            <a:pPr algn="ctr"/>
            <a:r>
              <a:rPr lang="en-US" sz="6000" u="sng" dirty="0" err="1">
                <a:solidFill>
                  <a:schemeClr val="bg1"/>
                </a:solidFill>
                <a:latin typeface="Trebuchet MS" panose="020B0603020202020204" pitchFamily="34" charset="0"/>
              </a:rPr>
              <a:t>Tawhid</a:t>
            </a:r>
            <a:r>
              <a:rPr lang="en-US" sz="6000" dirty="0">
                <a:solidFill>
                  <a:schemeClr val="bg1"/>
                </a:solidFill>
                <a:latin typeface="Trebuchet MS" panose="020B0603020202020204" pitchFamily="34" charset="0"/>
              </a:rPr>
              <a:t>: The oneness of God</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91441" y="1770061"/>
            <a:ext cx="4583430" cy="1738949"/>
          </a:xfrm>
        </p:spPr>
        <p:txBody>
          <a:bodyPr>
            <a:noAutofit/>
          </a:bodyPr>
          <a:lstStyle/>
          <a:p>
            <a:pPr marL="0" indent="0" algn="ctr">
              <a:buNone/>
            </a:pPr>
            <a:r>
              <a:rPr lang="en-US" b="1" dirty="0">
                <a:solidFill>
                  <a:schemeClr val="bg1"/>
                </a:solidFill>
              </a:rPr>
              <a:t>“And your Allah is One Allah. There is no god but He, Most Gracious, Most Merciful”</a:t>
            </a:r>
            <a:endParaRPr lang="en-US" dirty="0">
              <a:solidFill>
                <a:schemeClr val="bg1"/>
              </a:solidFill>
            </a:endParaRPr>
          </a:p>
          <a:p>
            <a:pPr marL="0" indent="0" algn="ctr">
              <a:buNone/>
            </a:pPr>
            <a:r>
              <a:rPr lang="en-US" i="1" dirty="0">
                <a:solidFill>
                  <a:schemeClr val="bg1"/>
                </a:solidFill>
              </a:rPr>
              <a:t>		Qur’an 2:163</a:t>
            </a:r>
            <a:endParaRPr lang="en-GB" i="1" dirty="0">
              <a:solidFill>
                <a:schemeClr val="bg1"/>
              </a:solidFill>
            </a:endParaRPr>
          </a:p>
        </p:txBody>
      </p:sp>
      <p:sp>
        <p:nvSpPr>
          <p:cNvPr id="6" name="Rectangle 5"/>
          <p:cNvSpPr/>
          <p:nvPr/>
        </p:nvSpPr>
        <p:spPr>
          <a:xfrm>
            <a:off x="4731068" y="1678621"/>
            <a:ext cx="7242808" cy="4893647"/>
          </a:xfrm>
          <a:prstGeom prst="rect">
            <a:avLst/>
          </a:prstGeom>
          <a:solidFill>
            <a:srgbClr val="FF99CC"/>
          </a:solidFill>
        </p:spPr>
        <p:txBody>
          <a:bodyPr wrap="square">
            <a:spAutoFit/>
          </a:bodyPr>
          <a:lstStyle/>
          <a:p>
            <a:r>
              <a:rPr lang="en-US" sz="2400" b="1" dirty="0">
                <a:solidFill>
                  <a:srgbClr val="231F20"/>
                </a:solidFill>
                <a:latin typeface="Trebuchet MS" panose="020B0603020202020204" pitchFamily="34" charset="0"/>
              </a:rPr>
              <a:t>Muslims believe that Allah</a:t>
            </a:r>
            <a:r>
              <a:rPr lang="en-US" sz="2400" dirty="0">
                <a:solidFill>
                  <a:srgbClr val="231F20"/>
                </a:solidFill>
                <a:latin typeface="Trebuchet MS" panose="020B0603020202020204" pitchFamily="34" charset="0"/>
              </a:rPr>
              <a:t>:</a:t>
            </a:r>
          </a:p>
          <a:p>
            <a:endParaRPr lang="en-US" sz="1200" dirty="0">
              <a:solidFill>
                <a:srgbClr val="231F20"/>
              </a:solidFill>
              <a:latin typeface="Trebuchet MS" panose="020B0603020202020204" pitchFamily="34" charset="0"/>
            </a:endParaRPr>
          </a:p>
          <a:p>
            <a:pPr marL="285750" indent="-285750">
              <a:buFontTx/>
              <a:buChar char="-"/>
            </a:pPr>
            <a:r>
              <a:rPr lang="en-US" sz="2400" dirty="0">
                <a:solidFill>
                  <a:srgbClr val="231F20"/>
                </a:solidFill>
                <a:latin typeface="Trebuchet MS" panose="020B0603020202020204" pitchFamily="34" charset="0"/>
              </a:rPr>
              <a:t>is the one true God - all worship and praise is directed towards him</a:t>
            </a:r>
          </a:p>
          <a:p>
            <a:pPr marL="285750" indent="-285750">
              <a:buFontTx/>
              <a:buChar char="-"/>
            </a:pPr>
            <a:r>
              <a:rPr lang="en-US" sz="2400" dirty="0">
                <a:solidFill>
                  <a:srgbClr val="231F20"/>
                </a:solidFill>
                <a:latin typeface="Trebuchet MS" panose="020B0603020202020204" pitchFamily="34" charset="0"/>
              </a:rPr>
              <a:t>should be treated with respect as he is the supreme being</a:t>
            </a:r>
          </a:p>
          <a:p>
            <a:pPr marL="285750" indent="-285750">
              <a:buFontTx/>
              <a:buChar char="-"/>
            </a:pPr>
            <a:r>
              <a:rPr lang="en-US" sz="2400" dirty="0">
                <a:solidFill>
                  <a:srgbClr val="231F20"/>
                </a:solidFill>
                <a:latin typeface="Trebuchet MS" panose="020B0603020202020204" pitchFamily="34" charset="0"/>
              </a:rPr>
              <a:t>is the creator, designer and sustainer of the world</a:t>
            </a:r>
          </a:p>
          <a:p>
            <a:endParaRPr lang="en-US" sz="1200" dirty="0">
              <a:solidFill>
                <a:srgbClr val="231F20"/>
              </a:solidFill>
              <a:latin typeface="Trebuchet MS" panose="020B0603020202020204" pitchFamily="34" charset="0"/>
            </a:endParaRPr>
          </a:p>
          <a:p>
            <a:r>
              <a:rPr lang="en-US" sz="2400" dirty="0">
                <a:solidFill>
                  <a:srgbClr val="231F20"/>
                </a:solidFill>
                <a:latin typeface="Trebuchet MS" panose="020B0603020202020204" pitchFamily="34" charset="0"/>
              </a:rPr>
              <a:t>The word </a:t>
            </a:r>
            <a:r>
              <a:rPr lang="en-US" sz="2400" b="1" dirty="0" err="1">
                <a:solidFill>
                  <a:srgbClr val="231F20"/>
                </a:solidFill>
                <a:latin typeface="Trebuchet MS" panose="020B0603020202020204" pitchFamily="34" charset="0"/>
              </a:rPr>
              <a:t>Tawhid</a:t>
            </a:r>
            <a:r>
              <a:rPr lang="en-US" sz="2400" dirty="0">
                <a:solidFill>
                  <a:srgbClr val="231F20"/>
                </a:solidFill>
                <a:latin typeface="Trebuchet MS" panose="020B0603020202020204" pitchFamily="34" charset="0"/>
              </a:rPr>
              <a:t> is used to describe the </a:t>
            </a:r>
            <a:r>
              <a:rPr lang="en-US" sz="2400" b="1" dirty="0">
                <a:solidFill>
                  <a:srgbClr val="231F20"/>
                </a:solidFill>
                <a:latin typeface="Trebuchet MS" panose="020B0603020202020204" pitchFamily="34" charset="0"/>
              </a:rPr>
              <a:t>oneness of Allah</a:t>
            </a:r>
            <a:r>
              <a:rPr lang="en-US" sz="2400" dirty="0">
                <a:solidFill>
                  <a:srgbClr val="231F20"/>
                </a:solidFill>
                <a:latin typeface="Trebuchet MS" panose="020B0603020202020204" pitchFamily="34" charset="0"/>
              </a:rPr>
              <a:t>, which is the fundamental belief of Islam. It means believing in Allah, believing that he is the one and only God. It helps Muslims to think of Allah as the </a:t>
            </a:r>
            <a:r>
              <a:rPr lang="en-US" sz="2400" dirty="0" err="1">
                <a:solidFill>
                  <a:srgbClr val="231F20"/>
                </a:solidFill>
                <a:latin typeface="Trebuchet MS" panose="020B0603020202020204" pitchFamily="34" charset="0"/>
              </a:rPr>
              <a:t>centre</a:t>
            </a:r>
            <a:r>
              <a:rPr lang="en-US" sz="2400" dirty="0">
                <a:solidFill>
                  <a:srgbClr val="231F20"/>
                </a:solidFill>
                <a:latin typeface="Trebuchet MS" panose="020B0603020202020204" pitchFamily="34" charset="0"/>
              </a:rPr>
              <a:t> point of life.</a:t>
            </a:r>
            <a:endParaRPr lang="en-US" sz="2400" b="0" i="0" dirty="0">
              <a:solidFill>
                <a:srgbClr val="231F20"/>
              </a:solidFill>
              <a:effectLst/>
              <a:latin typeface="Trebuchet MS" panose="020B0603020202020204" pitchFamily="34" charset="0"/>
            </a:endParaRPr>
          </a:p>
        </p:txBody>
      </p:sp>
      <p:pic>
        <p:nvPicPr>
          <p:cNvPr id="1027" name="Picture 3" descr="Oneness of God in Sufism - IslamiCity"/>
          <p:cNvPicPr>
            <a:picLocks noChangeAspect="1" noChangeArrowheads="1"/>
          </p:cNvPicPr>
          <p:nvPr/>
        </p:nvPicPr>
        <p:blipFill rotWithShape="1">
          <a:blip r:embed="rId3">
            <a:extLst>
              <a:ext uri="{28A0092B-C50C-407E-A947-70E740481C1C}">
                <a14:useLocalDpi xmlns:a14="http://schemas.microsoft.com/office/drawing/2010/main" val="0"/>
              </a:ext>
            </a:extLst>
          </a:blip>
          <a:srcRect l="30878" t="10240" r="31722" b="8800"/>
          <a:stretch/>
        </p:blipFill>
        <p:spPr bwMode="auto">
          <a:xfrm>
            <a:off x="1383031" y="3966228"/>
            <a:ext cx="1926203"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3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135569"/>
            <a:ext cx="10515600" cy="1553528"/>
          </a:xfrm>
          <a:solidFill>
            <a:srgbClr val="7030A0"/>
          </a:solidFill>
          <a:ln w="57150">
            <a:solidFill>
              <a:srgbClr val="FF0066"/>
            </a:solidFill>
          </a:ln>
        </p:spPr>
        <p:txBody>
          <a:bodyPr>
            <a:normAutofit fontScale="90000"/>
          </a:bodyPr>
          <a:lstStyle/>
          <a:p>
            <a:pPr algn="ctr"/>
            <a:r>
              <a:rPr lang="en-US" sz="6000" u="sng" dirty="0" err="1">
                <a:solidFill>
                  <a:schemeClr val="bg1"/>
                </a:solidFill>
                <a:latin typeface="Trebuchet MS" panose="020B0603020202020204" pitchFamily="34" charset="0"/>
              </a:rPr>
              <a:t>Adalat</a:t>
            </a:r>
            <a:r>
              <a:rPr lang="en-US" sz="6000" dirty="0">
                <a:solidFill>
                  <a:schemeClr val="bg1"/>
                </a:solidFill>
                <a:latin typeface="Trebuchet MS" panose="020B0603020202020204" pitchFamily="34" charset="0"/>
              </a:rPr>
              <a:t>: the belief in divine justice</a:t>
            </a:r>
            <a:endParaRPr lang="en-GB" sz="6000" dirty="0">
              <a:solidFill>
                <a:schemeClr val="bg1"/>
              </a:solidFill>
              <a:latin typeface="Trebuchet MS" panose="020B0603020202020204" pitchFamily="34" charset="0"/>
            </a:endParaRPr>
          </a:p>
        </p:txBody>
      </p:sp>
      <p:sp>
        <p:nvSpPr>
          <p:cNvPr id="6" name="Rectangle 5"/>
          <p:cNvSpPr/>
          <p:nvPr/>
        </p:nvSpPr>
        <p:spPr>
          <a:xfrm>
            <a:off x="6149340" y="1802756"/>
            <a:ext cx="5135880" cy="4832092"/>
          </a:xfrm>
          <a:prstGeom prst="rect">
            <a:avLst/>
          </a:prstGeom>
          <a:solidFill>
            <a:srgbClr val="FF99CC"/>
          </a:solidFill>
        </p:spPr>
        <p:txBody>
          <a:bodyPr wrap="square">
            <a:spAutoFit/>
          </a:bodyPr>
          <a:lstStyle/>
          <a:p>
            <a:pPr algn="ctr"/>
            <a:r>
              <a:rPr lang="en-US" sz="2800" dirty="0">
                <a:solidFill>
                  <a:srgbClr val="231F20"/>
                </a:solidFill>
                <a:latin typeface="Trebuchet MS" panose="020B0603020202020204" pitchFamily="34" charset="0"/>
              </a:rPr>
              <a:t>Shi’a Muslims believe that Allah is always right and just. Sometimes Allah may act in ways that are beyond our understanding, but ultimately the world has been created to be fair and just. All Muslims believe there will be a Day of Judgement, when they will have to account for their faith and deeds.</a:t>
            </a:r>
            <a:endParaRPr lang="en-US" sz="2800" i="0" dirty="0">
              <a:solidFill>
                <a:srgbClr val="231F20"/>
              </a:solidFill>
              <a:effectLst/>
              <a:latin typeface="Trebuchet MS" panose="020B0603020202020204" pitchFamily="34" charset="0"/>
            </a:endParaRPr>
          </a:p>
        </p:txBody>
      </p:sp>
      <p:pic>
        <p:nvPicPr>
          <p:cNvPr id="3074" name="Picture 2" descr="Adalat - Islamic Name Meaning - Baby Names for Muslim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49" r="28151"/>
          <a:stretch/>
        </p:blipFill>
        <p:spPr bwMode="auto">
          <a:xfrm>
            <a:off x="91440" y="1787203"/>
            <a:ext cx="2048967" cy="27441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Judicial System in Islam (All parts) - The Religion of Is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871" y="2655220"/>
            <a:ext cx="3342005" cy="312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2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09" y="112075"/>
            <a:ext cx="10777809" cy="1325563"/>
          </a:xfrm>
          <a:solidFill>
            <a:srgbClr val="7030A0"/>
          </a:solidFill>
          <a:ln w="57150">
            <a:solidFill>
              <a:srgbClr val="FF0066"/>
            </a:solidFill>
          </a:ln>
        </p:spPr>
        <p:txBody>
          <a:bodyPr>
            <a:normAutofit/>
          </a:bodyPr>
          <a:lstStyle/>
          <a:p>
            <a:pPr algn="ctr"/>
            <a:r>
              <a:rPr lang="en-US" sz="4800" u="sng" dirty="0" err="1">
                <a:solidFill>
                  <a:schemeClr val="bg1"/>
                </a:solidFill>
                <a:latin typeface="Trebuchet MS" panose="020B0603020202020204" pitchFamily="34" charset="0"/>
              </a:rPr>
              <a:t>Nubuwwah</a:t>
            </a:r>
            <a:r>
              <a:rPr lang="en-US" sz="4800" dirty="0">
                <a:solidFill>
                  <a:schemeClr val="bg1"/>
                </a:solidFill>
                <a:latin typeface="Trebuchet MS" panose="020B0603020202020204" pitchFamily="34" charset="0"/>
              </a:rPr>
              <a:t>: the belief in the prophets</a:t>
            </a:r>
            <a:endParaRPr lang="en-GB" sz="4800" dirty="0">
              <a:solidFill>
                <a:schemeClr val="bg1"/>
              </a:solidFill>
              <a:latin typeface="Trebuchet MS" panose="020B0603020202020204" pitchFamily="34" charset="0"/>
            </a:endParaRPr>
          </a:p>
        </p:txBody>
      </p:sp>
      <p:sp>
        <p:nvSpPr>
          <p:cNvPr id="6" name="Rectangle 5"/>
          <p:cNvSpPr/>
          <p:nvPr/>
        </p:nvSpPr>
        <p:spPr>
          <a:xfrm>
            <a:off x="4892039" y="1581454"/>
            <a:ext cx="7005909" cy="4524315"/>
          </a:xfrm>
          <a:prstGeom prst="rect">
            <a:avLst/>
          </a:prstGeom>
          <a:solidFill>
            <a:srgbClr val="FF99CC"/>
          </a:solidFill>
        </p:spPr>
        <p:txBody>
          <a:bodyPr wrap="square">
            <a:spAutoFit/>
          </a:bodyPr>
          <a:lstStyle/>
          <a:p>
            <a:pPr algn="ctr"/>
            <a:r>
              <a:rPr lang="en-US" sz="3200" dirty="0">
                <a:solidFill>
                  <a:srgbClr val="231F20"/>
                </a:solidFill>
                <a:latin typeface="Trebuchet MS" panose="020B0603020202020204" pitchFamily="34" charset="0"/>
              </a:rPr>
              <a:t>The prophets provide guidance from God and should be respected. </a:t>
            </a:r>
          </a:p>
          <a:p>
            <a:pPr algn="ctr"/>
            <a:endParaRPr lang="en-US" sz="3200" dirty="0">
              <a:solidFill>
                <a:srgbClr val="231F20"/>
              </a:solidFill>
              <a:latin typeface="Trebuchet MS" panose="020B0603020202020204" pitchFamily="34" charset="0"/>
            </a:endParaRPr>
          </a:p>
          <a:p>
            <a:pPr algn="ctr"/>
            <a:r>
              <a:rPr lang="en-US" sz="3200" dirty="0">
                <a:solidFill>
                  <a:srgbClr val="231F20"/>
                </a:solidFill>
                <a:latin typeface="Trebuchet MS" panose="020B0603020202020204" pitchFamily="34" charset="0"/>
              </a:rPr>
              <a:t>This is especially so for Prophet Muhammad, as he was God’s final prophet and communicated the Qur’an to human beings.  Allah’s revelations through Muhammad are true.  </a:t>
            </a:r>
            <a:endParaRPr lang="en-US" sz="3200" i="0" dirty="0">
              <a:solidFill>
                <a:srgbClr val="231F20"/>
              </a:solidFill>
              <a:effectLst/>
              <a:latin typeface="Trebuchet MS" panose="020B0603020202020204" pitchFamily="34" charset="0"/>
            </a:endParaRPr>
          </a:p>
        </p:txBody>
      </p:sp>
      <p:pic>
        <p:nvPicPr>
          <p:cNvPr id="4102" name="Picture 6" descr="https://qph.cf2.quoracdn.net/main-qimg-7fae7b6061bb60434a5a2dc5db1813e9-pj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 y="2148840"/>
            <a:ext cx="4474180" cy="350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9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fontScale="90000"/>
          </a:bodyPr>
          <a:lstStyle/>
          <a:p>
            <a:pPr algn="ctr"/>
            <a:r>
              <a:rPr lang="en-US" sz="6000" u="sng" dirty="0">
                <a:solidFill>
                  <a:schemeClr val="bg1"/>
                </a:solidFill>
                <a:latin typeface="Trebuchet MS" panose="020B0603020202020204" pitchFamily="34" charset="0"/>
              </a:rPr>
              <a:t>Imamate</a:t>
            </a:r>
            <a:r>
              <a:rPr lang="en-US" sz="6000" dirty="0">
                <a:solidFill>
                  <a:schemeClr val="bg1"/>
                </a:solidFill>
                <a:latin typeface="Trebuchet MS" panose="020B0603020202020204" pitchFamily="34" charset="0"/>
              </a:rPr>
              <a:t>: authority of the Imams</a:t>
            </a:r>
            <a:endParaRPr lang="en-GB" sz="6000" dirty="0">
              <a:solidFill>
                <a:schemeClr val="bg1"/>
              </a:solidFill>
              <a:latin typeface="Trebuchet MS" panose="020B0603020202020204" pitchFamily="34" charset="0"/>
            </a:endParaRPr>
          </a:p>
        </p:txBody>
      </p:sp>
      <p:sp>
        <p:nvSpPr>
          <p:cNvPr id="6" name="Rectangle 5"/>
          <p:cNvSpPr/>
          <p:nvPr/>
        </p:nvSpPr>
        <p:spPr>
          <a:xfrm>
            <a:off x="7463791" y="1780826"/>
            <a:ext cx="4296998" cy="4832092"/>
          </a:xfrm>
          <a:prstGeom prst="rect">
            <a:avLst/>
          </a:prstGeom>
          <a:solidFill>
            <a:srgbClr val="FF99CC"/>
          </a:solidFill>
        </p:spPr>
        <p:txBody>
          <a:bodyPr wrap="square">
            <a:spAutoFit/>
          </a:bodyPr>
          <a:lstStyle/>
          <a:p>
            <a:pPr algn="ctr"/>
            <a:r>
              <a:rPr lang="en-US" sz="2800" dirty="0">
                <a:solidFill>
                  <a:srgbClr val="231F20"/>
                </a:solidFill>
                <a:latin typeface="Trebuchet MS" panose="020B0603020202020204" pitchFamily="34" charset="0"/>
              </a:rPr>
              <a:t>The Twelve Imams were chosen by God to lead Islam after Muhammad. Shi’a Muslims believe that leaders such as imams protect the religion and help to guide Muslims along the right path.  They guard the truth of the religion without error. </a:t>
            </a:r>
            <a:endParaRPr lang="en-US" sz="2800" i="0" dirty="0">
              <a:solidFill>
                <a:srgbClr val="231F20"/>
              </a:solidFill>
              <a:effectLst/>
              <a:latin typeface="Trebuchet MS" panose="020B0603020202020204" pitchFamily="34" charset="0"/>
            </a:endParaRPr>
          </a:p>
        </p:txBody>
      </p:sp>
      <p:pic>
        <p:nvPicPr>
          <p:cNvPr id="7" name="Picture 2" descr="How to deal with the issue of Imamate and leadership? - International Shia  News 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5" y="1661474"/>
            <a:ext cx="6787770" cy="507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5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a:bodyPr>
          <a:lstStyle/>
          <a:p>
            <a:pPr algn="ctr"/>
            <a:r>
              <a:rPr lang="en-US" sz="6000" u="sng" dirty="0">
                <a:solidFill>
                  <a:schemeClr val="bg1"/>
                </a:solidFill>
                <a:latin typeface="Trebuchet MS" panose="020B0603020202020204" pitchFamily="34" charset="0"/>
              </a:rPr>
              <a:t>Al </a:t>
            </a:r>
            <a:r>
              <a:rPr lang="en-US" sz="6000" u="sng" dirty="0" err="1">
                <a:solidFill>
                  <a:schemeClr val="bg1"/>
                </a:solidFill>
                <a:latin typeface="Trebuchet MS" panose="020B0603020202020204" pitchFamily="34" charset="0"/>
              </a:rPr>
              <a:t>Ma’ad</a:t>
            </a:r>
            <a:r>
              <a:rPr lang="en-US" sz="6000" dirty="0">
                <a:solidFill>
                  <a:schemeClr val="bg1"/>
                </a:solidFill>
                <a:latin typeface="Trebuchet MS" panose="020B0603020202020204" pitchFamily="34" charset="0"/>
              </a:rPr>
              <a:t>: Day of resurrection</a:t>
            </a:r>
            <a:endParaRPr lang="en-GB" sz="6000" dirty="0">
              <a:solidFill>
                <a:schemeClr val="bg1"/>
              </a:solidFill>
              <a:latin typeface="Trebuchet MS" panose="020B0603020202020204" pitchFamily="34" charset="0"/>
            </a:endParaRPr>
          </a:p>
        </p:txBody>
      </p:sp>
      <p:sp>
        <p:nvSpPr>
          <p:cNvPr id="6" name="Rectangle 5"/>
          <p:cNvSpPr/>
          <p:nvPr/>
        </p:nvSpPr>
        <p:spPr>
          <a:xfrm>
            <a:off x="6675120" y="3033073"/>
            <a:ext cx="4822778" cy="1569660"/>
          </a:xfrm>
          <a:prstGeom prst="rect">
            <a:avLst/>
          </a:prstGeom>
          <a:solidFill>
            <a:srgbClr val="FF99CC"/>
          </a:solidFill>
        </p:spPr>
        <p:txBody>
          <a:bodyPr wrap="square">
            <a:spAutoFit/>
          </a:bodyPr>
          <a:lstStyle/>
          <a:p>
            <a:pPr algn="ctr"/>
            <a:r>
              <a:rPr lang="en-US" sz="3200" dirty="0">
                <a:solidFill>
                  <a:srgbClr val="231F20"/>
                </a:solidFill>
                <a:latin typeface="Trebuchet MS" panose="020B0603020202020204" pitchFamily="34" charset="0"/>
              </a:rPr>
              <a:t>Muslims will be resurrected and judged by God. </a:t>
            </a:r>
            <a:endParaRPr lang="en-US" sz="3200" i="0" dirty="0">
              <a:solidFill>
                <a:srgbClr val="231F20"/>
              </a:solidFill>
              <a:effectLst/>
              <a:latin typeface="Trebuchet MS" panose="020B0603020202020204" pitchFamily="34" charset="0"/>
            </a:endParaRPr>
          </a:p>
        </p:txBody>
      </p:sp>
      <p:pic>
        <p:nvPicPr>
          <p:cNvPr id="1026" name="Picture 2" descr="Events on the Day of Judgment (part 2 of 3): Before the Judgment – Muslims  in Calg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38" y="2043798"/>
            <a:ext cx="5837262" cy="437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5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20" y="214291"/>
            <a:ext cx="8572560" cy="3477875"/>
          </a:xfrm>
          <a:prstGeom prst="rect">
            <a:avLst/>
          </a:prstGeom>
          <a:solidFill>
            <a:schemeClr val="accent5">
              <a:lumMod val="20000"/>
              <a:lumOff val="80000"/>
            </a:schemeClr>
          </a:solidFill>
        </p:spPr>
        <p:txBody>
          <a:bodyPr wrap="square" rtlCol="0" anchor="ctr">
            <a:spAutoFit/>
          </a:bodyPr>
          <a:lstStyle/>
          <a:p>
            <a:pPr algn="ctr"/>
            <a:r>
              <a:rPr lang="en-GB" sz="4400" dirty="0" err="1">
                <a:solidFill>
                  <a:srgbClr val="FF0000"/>
                </a:solidFill>
                <a:latin typeface="Trebuchet MS" panose="020B0603020202020204" pitchFamily="34" charset="0"/>
              </a:rPr>
              <a:t>Tawhid</a:t>
            </a:r>
            <a:r>
              <a:rPr lang="en-GB" sz="4400" dirty="0">
                <a:solidFill>
                  <a:srgbClr val="FF0000"/>
                </a:solidFill>
                <a:latin typeface="Trebuchet MS" panose="020B0603020202020204" pitchFamily="34" charset="0"/>
              </a:rPr>
              <a:t> is the belief that there is only one God and that God has no parts. </a:t>
            </a:r>
          </a:p>
          <a:p>
            <a:pPr algn="ctr"/>
            <a:r>
              <a:rPr lang="en-GB" sz="4400" dirty="0">
                <a:latin typeface="Trebuchet MS" panose="020B0603020202020204" pitchFamily="34" charset="0"/>
              </a:rPr>
              <a:t>This belief is repeated daily in the </a:t>
            </a:r>
            <a:r>
              <a:rPr lang="en-GB" sz="4400" dirty="0" err="1">
                <a:latin typeface="Trebuchet MS" panose="020B0603020202020204" pitchFamily="34" charset="0"/>
              </a:rPr>
              <a:t>Shahadah</a:t>
            </a:r>
            <a:r>
              <a:rPr lang="en-GB" sz="4400" dirty="0">
                <a:latin typeface="Trebuchet MS" panose="020B0603020202020204" pitchFamily="34" charset="0"/>
              </a:rPr>
              <a:t>. </a:t>
            </a:r>
          </a:p>
        </p:txBody>
      </p:sp>
      <p:pic>
        <p:nvPicPr>
          <p:cNvPr id="2052" name="Picture 4" descr="When is the Right Time to Take the Shahada? - Hanna Cla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266" y="4149080"/>
            <a:ext cx="5702863" cy="244827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7095980" y="4365104"/>
            <a:ext cx="3392508" cy="2160240"/>
          </a:xfrm>
          <a:prstGeom prst="cloudCallout">
            <a:avLst>
              <a:gd name="adj1" fmla="val -32903"/>
              <a:gd name="adj2" fmla="val -91036"/>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rebuchet MS" panose="020B0603020202020204" pitchFamily="34" charset="0"/>
              </a:rPr>
              <a:t>What is the </a:t>
            </a:r>
            <a:r>
              <a:rPr lang="en-GB" sz="3200" dirty="0" err="1">
                <a:solidFill>
                  <a:schemeClr val="tx1"/>
                </a:solidFill>
                <a:latin typeface="Trebuchet MS" panose="020B0603020202020204" pitchFamily="34" charset="0"/>
              </a:rPr>
              <a:t>Shahadah</a:t>
            </a:r>
            <a:r>
              <a:rPr lang="en-GB" sz="3200" dirty="0">
                <a:solidFill>
                  <a:schemeClr val="tx1"/>
                </a:solidFill>
                <a:latin typeface="Trebuchet MS" panose="020B060302020202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 Sins Mentioned In The Holy Quran | Quran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2780928"/>
            <a:ext cx="5248583"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54859" y="180922"/>
            <a:ext cx="8572560" cy="1938992"/>
          </a:xfrm>
          <a:prstGeom prst="rect">
            <a:avLst/>
          </a:prstGeom>
          <a:solidFill>
            <a:schemeClr val="accent5">
              <a:lumMod val="20000"/>
              <a:lumOff val="80000"/>
            </a:schemeClr>
          </a:solidFill>
        </p:spPr>
        <p:txBody>
          <a:bodyPr wrap="square" rtlCol="0" anchor="ctr">
            <a:spAutoFit/>
          </a:bodyPr>
          <a:lstStyle/>
          <a:p>
            <a:pPr algn="ctr"/>
            <a:r>
              <a:rPr lang="en-GB" sz="4000" dirty="0">
                <a:solidFill>
                  <a:srgbClr val="FF0000"/>
                </a:solidFill>
                <a:latin typeface="Trebuchet MS" panose="020B0603020202020204" pitchFamily="34" charset="0"/>
              </a:rPr>
              <a:t>Muslims believe that the only sin that God will not forgive is the </a:t>
            </a:r>
            <a:r>
              <a:rPr lang="en-GB" sz="4000" b="1" u="sng" dirty="0">
                <a:solidFill>
                  <a:srgbClr val="FF0000"/>
                </a:solidFill>
                <a:latin typeface="Trebuchet MS" panose="020B0603020202020204" pitchFamily="34" charset="0"/>
              </a:rPr>
              <a:t>Sin of Shirk</a:t>
            </a:r>
            <a:endParaRPr lang="en-GB" sz="4000" i="1" dirty="0">
              <a:latin typeface="Trebuchet MS" panose="020B0603020202020204" pitchFamily="34" charset="0"/>
            </a:endParaRPr>
          </a:p>
        </p:txBody>
      </p:sp>
      <p:sp>
        <p:nvSpPr>
          <p:cNvPr id="5" name="TextBox 4"/>
          <p:cNvSpPr txBox="1"/>
          <p:nvPr/>
        </p:nvSpPr>
        <p:spPr>
          <a:xfrm>
            <a:off x="7187123" y="3101648"/>
            <a:ext cx="3023043" cy="2246769"/>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a:r>
              <a:rPr lang="en-US" sz="2800" b="1" dirty="0"/>
              <a:t>Sin of Shirk </a:t>
            </a:r>
            <a:r>
              <a:rPr lang="mr-IN" sz="2800" dirty="0"/>
              <a:t>–</a:t>
            </a:r>
            <a:r>
              <a:rPr lang="en-US" sz="2800" dirty="0"/>
              <a:t> Attributing God-like qualities to any other being or thing</a:t>
            </a:r>
          </a:p>
        </p:txBody>
      </p:sp>
      <p:pic>
        <p:nvPicPr>
          <p:cNvPr id="4" name="Picture 3" descr="Old Key Clip Art by Mohamed Ibrahim | Cartoon clip art, Clip art, Treasure  chest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9"/>
          <a:stretch/>
        </p:blipFill>
        <p:spPr bwMode="auto">
          <a:xfrm>
            <a:off x="9091097" y="4609314"/>
            <a:ext cx="1336322" cy="1123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332656"/>
            <a:ext cx="8249570" cy="1938992"/>
          </a:xfrm>
          <a:prstGeom prst="rect">
            <a:avLst/>
          </a:prstGeom>
          <a:solidFill>
            <a:schemeClr val="accent5">
              <a:lumMod val="20000"/>
              <a:lumOff val="80000"/>
            </a:schemeClr>
          </a:solidFill>
        </p:spPr>
        <p:txBody>
          <a:bodyPr wrap="square">
            <a:spAutoFit/>
          </a:bodyPr>
          <a:lstStyle/>
          <a:p>
            <a:pPr algn="ctr"/>
            <a:r>
              <a:rPr lang="en-GB" sz="4000" dirty="0">
                <a:solidFill>
                  <a:srgbClr val="FF0000"/>
                </a:solidFill>
                <a:latin typeface="Trebuchet MS" panose="020B0603020202020204" pitchFamily="34" charset="0"/>
              </a:rPr>
              <a:t>No one can picture or describe God because there is nothing with which to compare God.</a:t>
            </a:r>
          </a:p>
        </p:txBody>
      </p:sp>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58" y="3286124"/>
            <a:ext cx="3534688" cy="281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5667372" y="3357562"/>
            <a:ext cx="4143404" cy="2357454"/>
          </a:xfrm>
          <a:prstGeom prst="wedgeRoundRectCallout">
            <a:avLst>
              <a:gd name="adj1" fmla="val 46657"/>
              <a:gd name="adj2" fmla="val 873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u="sng" dirty="0"/>
              <a:t>Why</a:t>
            </a:r>
            <a:r>
              <a:rPr lang="en-GB" sz="3200" dirty="0"/>
              <a:t> is it SO unforgiveable to compare God with something else?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44" y="980728"/>
            <a:ext cx="4608512" cy="4616648"/>
          </a:xfrm>
          <a:prstGeom prst="rect">
            <a:avLst/>
          </a:prstGeom>
          <a:solidFill>
            <a:schemeClr val="accent5">
              <a:lumMod val="20000"/>
              <a:lumOff val="80000"/>
            </a:schemeClr>
          </a:solidFill>
        </p:spPr>
        <p:txBody>
          <a:bodyPr wrap="square" rtlCol="0">
            <a:spAutoFit/>
          </a:bodyPr>
          <a:lstStyle/>
          <a:p>
            <a:pPr algn="ctr"/>
            <a:r>
              <a:rPr lang="en-US" sz="2800" b="1" u="sng" dirty="0">
                <a:latin typeface="Trebuchet MS" panose="020B0603020202020204" pitchFamily="34" charset="0"/>
              </a:rPr>
              <a:t>Surah 112</a:t>
            </a:r>
          </a:p>
          <a:p>
            <a:pPr algn="ctr"/>
            <a:endParaRPr lang="en-US" sz="1400" dirty="0">
              <a:latin typeface="Trebuchet MS" panose="020B0603020202020204" pitchFamily="34" charset="0"/>
            </a:endParaRPr>
          </a:p>
          <a:p>
            <a:pPr algn="ctr"/>
            <a:r>
              <a:rPr lang="en-US" sz="2800" dirty="0">
                <a:latin typeface="Trebuchet MS" panose="020B0603020202020204" pitchFamily="34" charset="0"/>
              </a:rPr>
              <a:t>“Say:</a:t>
            </a:r>
          </a:p>
          <a:p>
            <a:pPr algn="ctr"/>
            <a:r>
              <a:rPr lang="en-US" sz="2800" dirty="0">
                <a:latin typeface="Trebuchet MS" panose="020B0603020202020204" pitchFamily="34" charset="0"/>
              </a:rPr>
              <a:t>He is Allah </a:t>
            </a:r>
          </a:p>
          <a:p>
            <a:pPr algn="ctr"/>
            <a:r>
              <a:rPr lang="en-US" sz="2800" dirty="0">
                <a:latin typeface="Trebuchet MS" panose="020B0603020202020204" pitchFamily="34" charset="0"/>
              </a:rPr>
              <a:t>The One and Only;</a:t>
            </a:r>
          </a:p>
          <a:p>
            <a:pPr algn="ctr"/>
            <a:r>
              <a:rPr lang="en-US" sz="2800" dirty="0">
                <a:latin typeface="Trebuchet MS" panose="020B0603020202020204" pitchFamily="34" charset="0"/>
              </a:rPr>
              <a:t>Allah, the Eternal,</a:t>
            </a:r>
          </a:p>
          <a:p>
            <a:pPr algn="ctr"/>
            <a:r>
              <a:rPr lang="en-US" sz="2800" dirty="0">
                <a:latin typeface="Trebuchet MS" panose="020B0603020202020204" pitchFamily="34" charset="0"/>
              </a:rPr>
              <a:t>Absolute; </a:t>
            </a:r>
          </a:p>
          <a:p>
            <a:pPr algn="ctr"/>
            <a:r>
              <a:rPr lang="en-US" sz="2800" dirty="0">
                <a:latin typeface="Trebuchet MS" panose="020B0603020202020204" pitchFamily="34" charset="0"/>
              </a:rPr>
              <a:t>He begot none,</a:t>
            </a:r>
          </a:p>
          <a:p>
            <a:pPr algn="ctr"/>
            <a:r>
              <a:rPr lang="en-US" sz="2800" dirty="0">
                <a:latin typeface="Trebuchet MS" panose="020B0603020202020204" pitchFamily="34" charset="0"/>
              </a:rPr>
              <a:t>Nor was </a:t>
            </a:r>
          </a:p>
          <a:p>
            <a:pPr algn="ctr"/>
            <a:r>
              <a:rPr lang="en-US" sz="2800" dirty="0">
                <a:latin typeface="Trebuchet MS" panose="020B0603020202020204" pitchFamily="34" charset="0"/>
              </a:rPr>
              <a:t>He begotten</a:t>
            </a:r>
          </a:p>
          <a:p>
            <a:pPr algn="ctr"/>
            <a:r>
              <a:rPr lang="en-US" sz="2800" dirty="0">
                <a:latin typeface="Trebuchet MS" panose="020B0603020202020204" pitchFamily="34" charset="0"/>
              </a:rPr>
              <a:t>And there is none like Him”</a:t>
            </a:r>
            <a:endParaRPr lang="en-GB" sz="2800" dirty="0">
              <a:latin typeface="Trebuchet MS" panose="020B0603020202020204" pitchFamily="34" charset="0"/>
            </a:endParaRPr>
          </a:p>
        </p:txBody>
      </p:sp>
      <p:sp>
        <p:nvSpPr>
          <p:cNvPr id="3" name="TextBox 2"/>
          <p:cNvSpPr txBox="1"/>
          <p:nvPr/>
        </p:nvSpPr>
        <p:spPr>
          <a:xfrm>
            <a:off x="9078094" y="2756977"/>
            <a:ext cx="1368152" cy="1323439"/>
          </a:xfrm>
          <a:prstGeom prst="rect">
            <a:avLst/>
          </a:prstGeom>
          <a:solidFill>
            <a:schemeClr val="accent4">
              <a:lumMod val="20000"/>
              <a:lumOff val="80000"/>
            </a:schemeClr>
          </a:solidFill>
        </p:spPr>
        <p:txBody>
          <a:bodyPr wrap="square" rtlCol="0">
            <a:spAutoFit/>
          </a:bodyPr>
          <a:lstStyle/>
          <a:p>
            <a:pPr algn="ctr"/>
            <a:r>
              <a:rPr lang="en-US" sz="2000" dirty="0">
                <a:latin typeface="Trebuchet MS" panose="020B0603020202020204" pitchFamily="34" charset="0"/>
              </a:rPr>
              <a:t>He is not limited by time or space</a:t>
            </a:r>
            <a:endParaRPr lang="en-GB" sz="2000" dirty="0">
              <a:latin typeface="Trebuchet MS" panose="020B0603020202020204" pitchFamily="34" charset="0"/>
            </a:endParaRPr>
          </a:p>
        </p:txBody>
      </p:sp>
      <p:sp>
        <p:nvSpPr>
          <p:cNvPr id="4" name="TextBox 3"/>
          <p:cNvSpPr txBox="1"/>
          <p:nvPr/>
        </p:nvSpPr>
        <p:spPr>
          <a:xfrm>
            <a:off x="8832304" y="4781768"/>
            <a:ext cx="1613942" cy="1631216"/>
          </a:xfrm>
          <a:prstGeom prst="rect">
            <a:avLst/>
          </a:prstGeom>
          <a:solidFill>
            <a:schemeClr val="accent4">
              <a:lumMod val="20000"/>
              <a:lumOff val="80000"/>
            </a:schemeClr>
          </a:solidFill>
        </p:spPr>
        <p:txBody>
          <a:bodyPr wrap="square" rtlCol="0">
            <a:spAutoFit/>
          </a:bodyPr>
          <a:lstStyle/>
          <a:p>
            <a:pPr algn="ctr"/>
            <a:r>
              <a:rPr lang="en-US" sz="2000" dirty="0">
                <a:latin typeface="Trebuchet MS" panose="020B0603020202020204" pitchFamily="34" charset="0"/>
              </a:rPr>
              <a:t>Warns us not to think of Allah in human terms.</a:t>
            </a:r>
            <a:endParaRPr lang="en-GB" sz="2000" dirty="0">
              <a:latin typeface="Trebuchet MS" panose="020B0603020202020204" pitchFamily="34" charset="0"/>
            </a:endParaRPr>
          </a:p>
        </p:txBody>
      </p:sp>
      <p:sp>
        <p:nvSpPr>
          <p:cNvPr id="5" name="TextBox 4"/>
          <p:cNvSpPr txBox="1"/>
          <p:nvPr/>
        </p:nvSpPr>
        <p:spPr>
          <a:xfrm>
            <a:off x="1847528" y="2924945"/>
            <a:ext cx="1368152" cy="1323439"/>
          </a:xfrm>
          <a:prstGeom prst="rect">
            <a:avLst/>
          </a:prstGeom>
          <a:solidFill>
            <a:schemeClr val="accent4">
              <a:lumMod val="20000"/>
              <a:lumOff val="80000"/>
            </a:schemeClr>
          </a:solidFill>
        </p:spPr>
        <p:txBody>
          <a:bodyPr wrap="square" rtlCol="0">
            <a:spAutoFit/>
          </a:bodyPr>
          <a:lstStyle/>
          <a:p>
            <a:pPr algn="ctr"/>
            <a:r>
              <a:rPr lang="en-US" sz="2000" dirty="0">
                <a:latin typeface="Trebuchet MS" panose="020B0603020202020204" pitchFamily="34" charset="0"/>
              </a:rPr>
              <a:t>He is without beginning or end</a:t>
            </a:r>
            <a:endParaRPr lang="en-GB" sz="2000" dirty="0">
              <a:latin typeface="Trebuchet MS" panose="020B0603020202020204" pitchFamily="34" charset="0"/>
            </a:endParaRPr>
          </a:p>
        </p:txBody>
      </p:sp>
      <p:sp>
        <p:nvSpPr>
          <p:cNvPr id="6" name="TextBox 5"/>
          <p:cNvSpPr txBox="1"/>
          <p:nvPr/>
        </p:nvSpPr>
        <p:spPr>
          <a:xfrm>
            <a:off x="1847528" y="319008"/>
            <a:ext cx="1656184" cy="1938992"/>
          </a:xfrm>
          <a:prstGeom prst="rect">
            <a:avLst/>
          </a:prstGeom>
          <a:solidFill>
            <a:schemeClr val="accent4">
              <a:lumMod val="20000"/>
              <a:lumOff val="80000"/>
            </a:schemeClr>
          </a:solidFill>
        </p:spPr>
        <p:txBody>
          <a:bodyPr wrap="square" rtlCol="0">
            <a:spAutoFit/>
          </a:bodyPr>
          <a:lstStyle/>
          <a:p>
            <a:pPr algn="ctr"/>
            <a:r>
              <a:rPr lang="en-US" sz="2000" dirty="0">
                <a:latin typeface="Trebuchet MS" panose="020B0603020202020204" pitchFamily="34" charset="0"/>
              </a:rPr>
              <a:t>All beings are made by Him, they cannot be compared to Him.</a:t>
            </a:r>
            <a:endParaRPr lang="en-GB" sz="2000" dirty="0">
              <a:latin typeface="Trebuchet MS" panose="020B0603020202020204" pitchFamily="34" charset="0"/>
            </a:endParaRPr>
          </a:p>
        </p:txBody>
      </p:sp>
      <p:sp>
        <p:nvSpPr>
          <p:cNvPr id="7" name="TextBox 6"/>
          <p:cNvSpPr txBox="1"/>
          <p:nvPr/>
        </p:nvSpPr>
        <p:spPr>
          <a:xfrm>
            <a:off x="8917502" y="188640"/>
            <a:ext cx="1368152" cy="1938992"/>
          </a:xfrm>
          <a:prstGeom prst="rect">
            <a:avLst/>
          </a:prstGeom>
          <a:solidFill>
            <a:schemeClr val="accent4">
              <a:lumMod val="20000"/>
              <a:lumOff val="80000"/>
            </a:schemeClr>
          </a:solidFill>
        </p:spPr>
        <p:txBody>
          <a:bodyPr wrap="square" rtlCol="0">
            <a:spAutoFit/>
          </a:bodyPr>
          <a:lstStyle/>
          <a:p>
            <a:pPr algn="ctr"/>
            <a:r>
              <a:rPr lang="en-US" sz="2000" dirty="0">
                <a:latin typeface="Trebuchet MS" panose="020B0603020202020204" pitchFamily="34" charset="0"/>
              </a:rPr>
              <a:t>His nature is far beyond our limited minds.</a:t>
            </a:r>
            <a:endParaRPr lang="en-GB" sz="2000" dirty="0">
              <a:latin typeface="Trebuchet MS" panose="020B0603020202020204" pitchFamily="34" charset="0"/>
            </a:endParaRPr>
          </a:p>
        </p:txBody>
      </p:sp>
      <p:sp>
        <p:nvSpPr>
          <p:cNvPr id="8" name="TextBox 7"/>
          <p:cNvSpPr txBox="1"/>
          <p:nvPr/>
        </p:nvSpPr>
        <p:spPr>
          <a:xfrm>
            <a:off x="1883532" y="5431525"/>
            <a:ext cx="1620180" cy="1015663"/>
          </a:xfrm>
          <a:prstGeom prst="rect">
            <a:avLst/>
          </a:prstGeom>
          <a:solidFill>
            <a:schemeClr val="accent4">
              <a:lumMod val="20000"/>
              <a:lumOff val="80000"/>
            </a:schemeClr>
          </a:solidFill>
        </p:spPr>
        <p:txBody>
          <a:bodyPr wrap="square" rtlCol="0">
            <a:spAutoFit/>
          </a:bodyPr>
          <a:lstStyle/>
          <a:p>
            <a:pPr algn="ctr"/>
            <a:r>
              <a:rPr lang="en-US" sz="2000" dirty="0">
                <a:latin typeface="Trebuchet MS" panose="020B0603020202020204" pitchFamily="34" charset="0"/>
              </a:rPr>
              <a:t>This verse </a:t>
            </a:r>
            <a:r>
              <a:rPr lang="en-US" sz="2000" dirty="0" err="1">
                <a:latin typeface="Trebuchet MS" panose="020B0603020202020204" pitchFamily="34" charset="0"/>
              </a:rPr>
              <a:t>rejcts</a:t>
            </a:r>
            <a:r>
              <a:rPr lang="en-US" sz="2000" dirty="0">
                <a:latin typeface="Trebuchet MS" panose="020B0603020202020204" pitchFamily="34" charset="0"/>
              </a:rPr>
              <a:t> </a:t>
            </a:r>
            <a:r>
              <a:rPr lang="en-US" sz="2000" b="1" dirty="0">
                <a:latin typeface="Trebuchet MS" panose="020B0603020202020204" pitchFamily="34" charset="0"/>
              </a:rPr>
              <a:t>polytheism</a:t>
            </a:r>
            <a:r>
              <a:rPr lang="en-US" sz="2000" dirty="0">
                <a:latin typeface="Trebuchet MS" panose="020B0603020202020204" pitchFamily="34" charset="0"/>
              </a:rPr>
              <a:t>.</a:t>
            </a:r>
            <a:endParaRPr lang="en-GB" sz="2000" dirty="0">
              <a:latin typeface="Trebuchet MS" panose="020B0603020202020204" pitchFamily="34" charset="0"/>
            </a:endParaRPr>
          </a:p>
        </p:txBody>
      </p:sp>
      <p:cxnSp>
        <p:nvCxnSpPr>
          <p:cNvPr id="10" name="Straight Arrow Connector 9"/>
          <p:cNvCxnSpPr>
            <a:stCxn id="7" idx="1"/>
          </p:cNvCxnSpPr>
          <p:nvPr/>
        </p:nvCxnSpPr>
        <p:spPr>
          <a:xfrm flipH="1">
            <a:off x="7248128" y="1158136"/>
            <a:ext cx="1669374" cy="39270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3" idx="1"/>
          </p:cNvCxnSpPr>
          <p:nvPr/>
        </p:nvCxnSpPr>
        <p:spPr>
          <a:xfrm flipH="1" flipV="1">
            <a:off x="7641770" y="3212976"/>
            <a:ext cx="1436325" cy="205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5" idx="3"/>
          </p:cNvCxnSpPr>
          <p:nvPr/>
        </p:nvCxnSpPr>
        <p:spPr>
          <a:xfrm flipV="1">
            <a:off x="3215680" y="3212976"/>
            <a:ext cx="1224136" cy="3736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8" idx="3"/>
          </p:cNvCxnSpPr>
          <p:nvPr/>
        </p:nvCxnSpPr>
        <p:spPr>
          <a:xfrm flipV="1">
            <a:off x="3503712" y="2924944"/>
            <a:ext cx="1872208" cy="30144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503712" y="1412776"/>
            <a:ext cx="1224136" cy="36724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4" idx="1"/>
          </p:cNvCxnSpPr>
          <p:nvPr/>
        </p:nvCxnSpPr>
        <p:spPr>
          <a:xfrm flipH="1" flipV="1">
            <a:off x="8184232" y="5473536"/>
            <a:ext cx="648072" cy="1238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205790" y="5982806"/>
            <a:ext cx="3924436" cy="646331"/>
          </a:xfrm>
          <a:prstGeom prst="rect">
            <a:avLst/>
          </a:prstGeom>
          <a:solidFill>
            <a:schemeClr val="accent6">
              <a:lumMod val="20000"/>
              <a:lumOff val="80000"/>
            </a:schemeClr>
          </a:solidFill>
        </p:spPr>
        <p:txBody>
          <a:bodyPr wrap="square" rtlCol="0">
            <a:spAutoFit/>
          </a:bodyPr>
          <a:lstStyle/>
          <a:p>
            <a:r>
              <a:rPr lang="en-US" b="1" dirty="0">
                <a:latin typeface="Trebuchet MS" panose="020B0603020202020204" pitchFamily="34" charset="0"/>
              </a:rPr>
              <a:t>Begotten</a:t>
            </a:r>
            <a:r>
              <a:rPr lang="en-US" dirty="0">
                <a:latin typeface="Trebuchet MS" panose="020B0603020202020204" pitchFamily="34" charset="0"/>
              </a:rPr>
              <a:t> = Brought into existence through the process of reproduction</a:t>
            </a:r>
            <a:endParaRPr lang="en-GB" dirty="0">
              <a:latin typeface="Trebuchet MS" panose="020B0603020202020204" pitchFamily="34" charset="0"/>
            </a:endParaRPr>
          </a:p>
        </p:txBody>
      </p:sp>
      <p:pic>
        <p:nvPicPr>
          <p:cNvPr id="27" name="Picture 26" descr="Old Key Clip Art by Mohamed Ibrahim | Cartoon clip art, Clip art, Treasure  chest 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99"/>
          <a:stretch/>
        </p:blipFill>
        <p:spPr bwMode="auto">
          <a:xfrm>
            <a:off x="3854969" y="5722499"/>
            <a:ext cx="755374" cy="63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9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114"/>
            <a:ext cx="10515600" cy="763588"/>
          </a:xfrm>
          <a:solidFill>
            <a:srgbClr val="FF0066"/>
          </a:solidFill>
        </p:spPr>
        <p:txBody>
          <a:bodyPr/>
          <a:lstStyle/>
          <a:p>
            <a:pPr algn="ctr"/>
            <a:r>
              <a:rPr lang="en-US" b="1" u="sng" dirty="0">
                <a:solidFill>
                  <a:schemeClr val="bg1"/>
                </a:solidFill>
                <a:latin typeface="+mn-lt"/>
              </a:rPr>
              <a:t>What caused the schism?</a:t>
            </a:r>
          </a:p>
        </p:txBody>
      </p:sp>
      <p:sp>
        <p:nvSpPr>
          <p:cNvPr id="3" name="Content Placeholder 2"/>
          <p:cNvSpPr>
            <a:spLocks noGrp="1"/>
          </p:cNvSpPr>
          <p:nvPr>
            <p:ph idx="1"/>
          </p:nvPr>
        </p:nvSpPr>
        <p:spPr>
          <a:xfrm>
            <a:off x="838200" y="1129592"/>
            <a:ext cx="10515600" cy="4919663"/>
          </a:xfrm>
          <a:solidFill>
            <a:srgbClr val="CCCCFF"/>
          </a:solidFill>
        </p:spPr>
        <p:txBody>
          <a:bodyPr>
            <a:normAutofit/>
          </a:bodyPr>
          <a:lstStyle/>
          <a:p>
            <a:pPr marL="0" indent="0" algn="ctr">
              <a:buNone/>
            </a:pPr>
            <a:r>
              <a:rPr lang="en-US" sz="3200" dirty="0"/>
              <a:t>The Prophet Muhammad died in 632AD without having appointed a </a:t>
            </a:r>
            <a:r>
              <a:rPr lang="en-US" sz="3200" b="1" u="sng" dirty="0">
                <a:solidFill>
                  <a:schemeClr val="bg1"/>
                </a:solidFill>
              </a:rPr>
              <a:t>SUCCESSOR</a:t>
            </a:r>
            <a:r>
              <a:rPr lang="en-US" sz="3200" dirty="0"/>
              <a:t> leading to a massive split over the future of the rapidly growing religion.  Should Islam’s next leader should be chosen by a kind of democratic vote, or should only Muhammad’s blood relations reign?</a:t>
            </a:r>
          </a:p>
          <a:p>
            <a:pPr marL="0" indent="0" algn="ctr">
              <a:buNone/>
            </a:pPr>
            <a:endParaRPr lang="en-US" sz="3200" dirty="0"/>
          </a:p>
          <a:p>
            <a:pPr marL="0" indent="0" algn="ctr">
              <a:buNone/>
            </a:pPr>
            <a:endParaRPr lang="en-US" sz="3200" dirty="0"/>
          </a:p>
        </p:txBody>
      </p:sp>
      <p:pic>
        <p:nvPicPr>
          <p:cNvPr id="6" name="Picture 5"/>
          <p:cNvPicPr>
            <a:picLocks noChangeAspect="1"/>
          </p:cNvPicPr>
          <p:nvPr/>
        </p:nvPicPr>
        <p:blipFill>
          <a:blip r:embed="rId3"/>
          <a:stretch>
            <a:fillRect/>
          </a:stretch>
        </p:blipFill>
        <p:spPr>
          <a:xfrm>
            <a:off x="3694112" y="3618809"/>
            <a:ext cx="4803775" cy="3038388"/>
          </a:xfrm>
          <a:prstGeom prst="rect">
            <a:avLst/>
          </a:prstGeom>
        </p:spPr>
      </p:pic>
      <p:pic>
        <p:nvPicPr>
          <p:cNvPr id="7" name="Picture 6"/>
          <p:cNvPicPr>
            <a:picLocks noChangeAspect="1"/>
          </p:cNvPicPr>
          <p:nvPr/>
        </p:nvPicPr>
        <p:blipFill>
          <a:blip r:embed="rId4"/>
          <a:stretch>
            <a:fillRect/>
          </a:stretch>
        </p:blipFill>
        <p:spPr>
          <a:xfrm>
            <a:off x="447370" y="4397959"/>
            <a:ext cx="2648423" cy="1771650"/>
          </a:xfrm>
          <a:prstGeom prst="rect">
            <a:avLst/>
          </a:prstGeom>
        </p:spPr>
      </p:pic>
      <p:pic>
        <p:nvPicPr>
          <p:cNvPr id="8" name="Picture 7"/>
          <p:cNvPicPr>
            <a:picLocks noChangeAspect="1"/>
          </p:cNvPicPr>
          <p:nvPr/>
        </p:nvPicPr>
        <p:blipFill>
          <a:blip r:embed="rId5"/>
          <a:stretch>
            <a:fillRect/>
          </a:stretch>
        </p:blipFill>
        <p:spPr>
          <a:xfrm>
            <a:off x="8872789" y="4100011"/>
            <a:ext cx="2682681" cy="2009421"/>
          </a:xfrm>
          <a:prstGeom prst="rect">
            <a:avLst/>
          </a:prstGeom>
        </p:spPr>
      </p:pic>
      <p:grpSp>
        <p:nvGrpSpPr>
          <p:cNvPr id="4" name="Group 3"/>
          <p:cNvGrpSpPr/>
          <p:nvPr/>
        </p:nvGrpSpPr>
        <p:grpSpPr>
          <a:xfrm>
            <a:off x="72750" y="1920241"/>
            <a:ext cx="3246460" cy="2371538"/>
            <a:chOff x="72750" y="1920241"/>
            <a:chExt cx="3246460" cy="2371538"/>
          </a:xfrm>
        </p:grpSpPr>
        <p:sp>
          <p:nvSpPr>
            <p:cNvPr id="9" name="TextBox 8"/>
            <p:cNvSpPr txBox="1"/>
            <p:nvPr/>
          </p:nvSpPr>
          <p:spPr>
            <a:xfrm>
              <a:off x="72750" y="2896925"/>
              <a:ext cx="3023043" cy="1384995"/>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a:r>
                <a:rPr lang="en-US" sz="2800" b="1" dirty="0"/>
                <a:t>SUCCESSOR</a:t>
              </a:r>
              <a:r>
                <a:rPr lang="mr-IN" sz="2800" dirty="0"/>
                <a:t>–</a:t>
              </a:r>
              <a:r>
                <a:rPr lang="en-US" sz="2800" dirty="0"/>
                <a:t> A person that comes after another</a:t>
              </a:r>
            </a:p>
          </p:txBody>
        </p:sp>
        <p:cxnSp>
          <p:nvCxnSpPr>
            <p:cNvPr id="10" name="Straight Arrow Connector 9"/>
            <p:cNvCxnSpPr/>
            <p:nvPr/>
          </p:nvCxnSpPr>
          <p:spPr>
            <a:xfrm flipV="1">
              <a:off x="1874520" y="1920241"/>
              <a:ext cx="1444690" cy="8915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Old Key Clip Art by Mohamed Ibrahim | Cartoon clip art, Clip art, Treasure  chest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699"/>
            <a:stretch/>
          </p:blipFill>
          <p:spPr bwMode="auto">
            <a:xfrm>
              <a:off x="2536086" y="3633116"/>
              <a:ext cx="783124" cy="6586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29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1037" y="404665"/>
            <a:ext cx="6951116" cy="758825"/>
          </a:xfrm>
          <a:solidFill>
            <a:schemeClr val="accent5">
              <a:lumMod val="20000"/>
              <a:lumOff val="80000"/>
            </a:schemeClr>
          </a:solidFill>
        </p:spPr>
        <p:txBody>
          <a:bodyPr>
            <a:normAutofit/>
          </a:bodyPr>
          <a:lstStyle/>
          <a:p>
            <a:pPr algn="ctr"/>
            <a:r>
              <a:rPr lang="en-GB" sz="4000" u="sng" dirty="0">
                <a:solidFill>
                  <a:srgbClr val="FF0000"/>
                </a:solidFill>
                <a:latin typeface="Trebuchet MS" panose="020B0603020202020204" pitchFamily="34" charset="0"/>
              </a:rPr>
              <a:t>The Supremacy of God’s Will</a:t>
            </a:r>
          </a:p>
        </p:txBody>
      </p:sp>
      <p:sp>
        <p:nvSpPr>
          <p:cNvPr id="3" name="Content Placeholder 2"/>
          <p:cNvSpPr>
            <a:spLocks noGrp="1"/>
          </p:cNvSpPr>
          <p:nvPr>
            <p:ph sz="quarter" idx="4294967295"/>
          </p:nvPr>
        </p:nvSpPr>
        <p:spPr>
          <a:xfrm>
            <a:off x="1914477" y="1700808"/>
            <a:ext cx="8504237" cy="4320480"/>
          </a:xfrm>
          <a:solidFill>
            <a:schemeClr val="accent5">
              <a:lumMod val="20000"/>
              <a:lumOff val="80000"/>
            </a:schemeClr>
          </a:solidFill>
        </p:spPr>
        <p:txBody>
          <a:bodyPr anchor="ctr">
            <a:noAutofit/>
          </a:bodyPr>
          <a:lstStyle/>
          <a:p>
            <a:pPr algn="ctr">
              <a:buNone/>
            </a:pPr>
            <a:r>
              <a:rPr lang="en-GB" sz="3600" dirty="0">
                <a:latin typeface="Trebuchet MS" panose="020B0603020202020204" pitchFamily="34" charset="0"/>
              </a:rPr>
              <a:t>For Muslims, </a:t>
            </a:r>
            <a:r>
              <a:rPr lang="en-GB" sz="3600" dirty="0">
                <a:solidFill>
                  <a:srgbClr val="FF0000"/>
                </a:solidFill>
                <a:latin typeface="Trebuchet MS" panose="020B0603020202020204" pitchFamily="34" charset="0"/>
              </a:rPr>
              <a:t>God is the </a:t>
            </a:r>
            <a:r>
              <a:rPr lang="en-GB" sz="3600" dirty="0">
                <a:latin typeface="Trebuchet MS" panose="020B0603020202020204" pitchFamily="34" charset="0"/>
              </a:rPr>
              <a:t>one and only creator and </a:t>
            </a:r>
            <a:r>
              <a:rPr lang="en-GB" sz="3600" dirty="0">
                <a:solidFill>
                  <a:srgbClr val="FF0000"/>
                </a:solidFill>
                <a:latin typeface="Trebuchet MS" panose="020B0603020202020204" pitchFamily="34" charset="0"/>
              </a:rPr>
              <a:t>controller of everything</a:t>
            </a:r>
            <a:r>
              <a:rPr lang="en-GB" sz="3600" dirty="0">
                <a:latin typeface="Trebuchet MS" panose="020B0603020202020204" pitchFamily="34" charset="0"/>
              </a:rPr>
              <a:t>. Therefore nothing takes place unless God allows it to happen - </a:t>
            </a:r>
            <a:r>
              <a:rPr lang="en-GB" sz="3600" dirty="0">
                <a:solidFill>
                  <a:srgbClr val="FF0000"/>
                </a:solidFill>
                <a:latin typeface="Trebuchet MS" panose="020B0603020202020204" pitchFamily="34" charset="0"/>
              </a:rPr>
              <a:t>no matter whether something is good or bad</a:t>
            </a:r>
            <a:r>
              <a:rPr lang="en-GB" sz="3600" dirty="0">
                <a:latin typeface="Trebuchet MS" panose="020B0603020202020204" pitchFamily="34" charset="0"/>
              </a:rPr>
              <a:t>, Muslims believe it is God’s will and that God must have a good reason for letting it happen.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86805" y="1830033"/>
            <a:ext cx="8836053" cy="4572000"/>
          </a:xfrm>
          <a:solidFill>
            <a:schemeClr val="accent5">
              <a:lumMod val="20000"/>
              <a:lumOff val="80000"/>
            </a:schemeClr>
          </a:solidFill>
        </p:spPr>
        <p:txBody>
          <a:bodyPr>
            <a:normAutofit/>
          </a:bodyPr>
          <a:lstStyle/>
          <a:p>
            <a:pPr algn="ctr">
              <a:buNone/>
            </a:pPr>
            <a:r>
              <a:rPr lang="en-GB" dirty="0">
                <a:solidFill>
                  <a:srgbClr val="FF0000"/>
                </a:solidFill>
                <a:latin typeface="Trebuchet MS" panose="020B0603020202020204" pitchFamily="34" charset="0"/>
              </a:rPr>
              <a:t>This phrase means ‘God willing’ </a:t>
            </a:r>
            <a:r>
              <a:rPr lang="en-GB" dirty="0">
                <a:latin typeface="Trebuchet MS" panose="020B0603020202020204" pitchFamily="34" charset="0"/>
              </a:rPr>
              <a:t>and it is used by Muslims when they speak to show that God is </a:t>
            </a:r>
            <a:r>
              <a:rPr lang="en-GB" b="1" dirty="0">
                <a:latin typeface="Trebuchet MS" panose="020B0603020202020204" pitchFamily="34" charset="0"/>
              </a:rPr>
              <a:t>supreme</a:t>
            </a:r>
            <a:r>
              <a:rPr lang="en-GB" dirty="0">
                <a:latin typeface="Trebuchet MS" panose="020B0603020202020204" pitchFamily="34" charset="0"/>
              </a:rPr>
              <a:t> (completely in charge and in control of everything )</a:t>
            </a:r>
          </a:p>
        </p:txBody>
      </p:sp>
      <p:pic>
        <p:nvPicPr>
          <p:cNvPr id="19460" name="Picture 4" descr="Image result for inshallah god willing"/>
          <p:cNvPicPr>
            <a:picLocks noChangeAspect="1" noChangeArrowheads="1"/>
          </p:cNvPicPr>
          <p:nvPr/>
        </p:nvPicPr>
        <p:blipFill>
          <a:blip r:embed="rId3"/>
          <a:srcRect/>
          <a:stretch>
            <a:fillRect/>
          </a:stretch>
        </p:blipFill>
        <p:spPr bwMode="auto">
          <a:xfrm>
            <a:off x="1686805" y="5101102"/>
            <a:ext cx="8836052" cy="1756898"/>
          </a:xfrm>
          <a:prstGeom prst="rect">
            <a:avLst/>
          </a:prstGeom>
          <a:noFill/>
        </p:spPr>
      </p:pic>
      <p:sp>
        <p:nvSpPr>
          <p:cNvPr id="6" name="Title 5"/>
          <p:cNvSpPr>
            <a:spLocks noGrp="1"/>
          </p:cNvSpPr>
          <p:nvPr>
            <p:ph type="title"/>
          </p:nvPr>
        </p:nvSpPr>
        <p:spPr>
          <a:xfrm>
            <a:off x="1831975" y="271076"/>
            <a:ext cx="3439294" cy="1325563"/>
          </a:xfrm>
          <a:solidFill>
            <a:schemeClr val="accent5">
              <a:lumMod val="20000"/>
              <a:lumOff val="80000"/>
            </a:schemeClr>
          </a:solidFill>
        </p:spPr>
        <p:txBody>
          <a:bodyPr>
            <a:noAutofit/>
          </a:bodyPr>
          <a:lstStyle/>
          <a:p>
            <a:r>
              <a:rPr lang="en-GB" sz="4800" u="sng" dirty="0">
                <a:solidFill>
                  <a:srgbClr val="FF0000"/>
                </a:solidFill>
                <a:latin typeface="Trebuchet MS" panose="020B0603020202020204" pitchFamily="34" charset="0"/>
              </a:rPr>
              <a:t>INSHALLAH</a:t>
            </a:r>
          </a:p>
        </p:txBody>
      </p:sp>
      <p:sp>
        <p:nvSpPr>
          <p:cNvPr id="19462" name="AutoShape 6" descr="Image result for god in char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Image result for god in char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5" name="Picture 9"/>
          <p:cNvPicPr>
            <a:picLocks noChangeAspect="1" noChangeArrowheads="1"/>
          </p:cNvPicPr>
          <p:nvPr/>
        </p:nvPicPr>
        <p:blipFill>
          <a:blip r:embed="rId4"/>
          <a:srcRect l="70278" t="60547" r="2269" b="9179"/>
          <a:stretch>
            <a:fillRect/>
          </a:stretch>
        </p:blipFill>
        <p:spPr bwMode="auto">
          <a:xfrm>
            <a:off x="4583832" y="3501008"/>
            <a:ext cx="2880320" cy="178578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881158" y="285728"/>
            <a:ext cx="8429684" cy="4572000"/>
          </a:xfrm>
          <a:prstGeom prst="rect">
            <a:avLst/>
          </a:prstGeom>
          <a:solidFill>
            <a:schemeClr val="accent5">
              <a:lumMod val="20000"/>
              <a:lumOff val="80000"/>
            </a:schemeClr>
          </a:solidFill>
        </p:spPr>
        <p:txBody>
          <a:bodyPr/>
          <a:lstStyle/>
          <a:p>
            <a:pPr marL="274320" indent="-274320" algn="ctr">
              <a:spcBef>
                <a:spcPct val="20000"/>
              </a:spcBef>
              <a:buClr>
                <a:schemeClr val="accent1"/>
              </a:buClr>
              <a:buSzPct val="85000"/>
              <a:defRPr/>
            </a:pPr>
            <a:r>
              <a:rPr lang="en-GB" sz="2700" dirty="0">
                <a:latin typeface="Trebuchet MS" panose="020B0603020202020204" pitchFamily="34" charset="0"/>
              </a:rPr>
              <a:t>For Muslims, it is not enough just to believe in one God; they must show that belief in the way they live their lives. </a:t>
            </a:r>
          </a:p>
          <a:p>
            <a:pPr marL="274320" indent="-274320" algn="ctr">
              <a:spcBef>
                <a:spcPct val="20000"/>
              </a:spcBef>
              <a:buClr>
                <a:schemeClr val="accent1"/>
              </a:buClr>
              <a:buSzPct val="85000"/>
              <a:defRPr/>
            </a:pPr>
            <a:r>
              <a:rPr lang="en-GB" sz="2700" dirty="0">
                <a:solidFill>
                  <a:srgbClr val="FF0000"/>
                </a:solidFill>
                <a:latin typeface="Trebuchet MS" panose="020B0603020202020204" pitchFamily="34" charset="0"/>
              </a:rPr>
              <a:t>Muslims must never make anything in their lives more important that God</a:t>
            </a:r>
            <a:r>
              <a:rPr lang="en-GB" sz="2700" dirty="0">
                <a:latin typeface="Trebuchet MS" panose="020B0603020202020204" pitchFamily="34" charset="0"/>
              </a:rPr>
              <a:t>, including their family, money or jobs. </a:t>
            </a:r>
          </a:p>
        </p:txBody>
      </p:sp>
      <p:pic>
        <p:nvPicPr>
          <p:cNvPr id="65538" name="Picture 2" descr="Image result for relationship with god"/>
          <p:cNvPicPr>
            <a:picLocks noChangeAspect="1" noChangeArrowheads="1"/>
          </p:cNvPicPr>
          <p:nvPr/>
        </p:nvPicPr>
        <p:blipFill>
          <a:blip r:embed="rId3"/>
          <a:srcRect/>
          <a:stretch>
            <a:fillRect/>
          </a:stretch>
        </p:blipFill>
        <p:spPr bwMode="auto">
          <a:xfrm>
            <a:off x="5453059" y="3071811"/>
            <a:ext cx="4867275" cy="3219451"/>
          </a:xfrm>
          <a:prstGeom prst="rect">
            <a:avLst/>
          </a:prstGeom>
          <a:noFill/>
        </p:spPr>
      </p:pic>
      <p:pic>
        <p:nvPicPr>
          <p:cNvPr id="65540" name="Picture 4" descr="Image result for relationship with god"/>
          <p:cNvPicPr>
            <a:picLocks noChangeAspect="1" noChangeArrowheads="1"/>
          </p:cNvPicPr>
          <p:nvPr/>
        </p:nvPicPr>
        <p:blipFill>
          <a:blip r:embed="rId4"/>
          <a:srcRect/>
          <a:stretch>
            <a:fillRect/>
          </a:stretch>
        </p:blipFill>
        <p:spPr bwMode="auto">
          <a:xfrm>
            <a:off x="1881158" y="4071942"/>
            <a:ext cx="3286148" cy="21822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7638" y="1678621"/>
            <a:ext cx="4471036" cy="2024699"/>
          </a:xfrm>
          <a:prstGeom prst="wedgeRoundRectCallout">
            <a:avLst>
              <a:gd name="adj1" fmla="val -54344"/>
              <a:gd name="adj2" fmla="val 73835"/>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a:bodyPr>
          <a:lstStyle/>
          <a:p>
            <a:pPr algn="ctr"/>
            <a:r>
              <a:rPr lang="en-US" sz="6000" u="sng" dirty="0" err="1">
                <a:solidFill>
                  <a:schemeClr val="bg1"/>
                </a:solidFill>
                <a:latin typeface="Trebuchet MS" panose="020B0603020202020204" pitchFamily="34" charset="0"/>
              </a:rPr>
              <a:t>Tawhid</a:t>
            </a:r>
            <a:r>
              <a:rPr lang="en-US" sz="6000" dirty="0">
                <a:solidFill>
                  <a:schemeClr val="bg1"/>
                </a:solidFill>
                <a:latin typeface="Trebuchet MS" panose="020B0603020202020204" pitchFamily="34" charset="0"/>
              </a:rPr>
              <a:t>: The oneness of God</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91441" y="1770061"/>
            <a:ext cx="4583430" cy="1738949"/>
          </a:xfrm>
        </p:spPr>
        <p:txBody>
          <a:bodyPr>
            <a:noAutofit/>
          </a:bodyPr>
          <a:lstStyle/>
          <a:p>
            <a:pPr marL="0" indent="0" algn="ctr">
              <a:buNone/>
            </a:pPr>
            <a:r>
              <a:rPr lang="en-US" b="1" dirty="0">
                <a:solidFill>
                  <a:schemeClr val="bg1"/>
                </a:solidFill>
              </a:rPr>
              <a:t>“And your Allah is One Allah. There is no god but He, Most Gracious, Most Merciful”</a:t>
            </a:r>
            <a:endParaRPr lang="en-US" dirty="0">
              <a:solidFill>
                <a:schemeClr val="bg1"/>
              </a:solidFill>
            </a:endParaRPr>
          </a:p>
          <a:p>
            <a:pPr marL="0" indent="0" algn="ctr">
              <a:buNone/>
            </a:pPr>
            <a:r>
              <a:rPr lang="en-US" i="1" dirty="0">
                <a:solidFill>
                  <a:schemeClr val="bg1"/>
                </a:solidFill>
              </a:rPr>
              <a:t>		Qur’an 2:163</a:t>
            </a:r>
            <a:endParaRPr lang="en-GB" i="1" dirty="0">
              <a:solidFill>
                <a:schemeClr val="bg1"/>
              </a:solidFill>
            </a:endParaRPr>
          </a:p>
        </p:txBody>
      </p:sp>
      <p:sp>
        <p:nvSpPr>
          <p:cNvPr id="6" name="Rectangle 5"/>
          <p:cNvSpPr/>
          <p:nvPr/>
        </p:nvSpPr>
        <p:spPr>
          <a:xfrm>
            <a:off x="4731068" y="1678621"/>
            <a:ext cx="7242808" cy="4893647"/>
          </a:xfrm>
          <a:prstGeom prst="rect">
            <a:avLst/>
          </a:prstGeom>
          <a:solidFill>
            <a:srgbClr val="FF99CC"/>
          </a:solidFill>
        </p:spPr>
        <p:txBody>
          <a:bodyPr wrap="square">
            <a:spAutoFit/>
          </a:bodyPr>
          <a:lstStyle/>
          <a:p>
            <a:r>
              <a:rPr lang="en-US" sz="2400" b="1" dirty="0">
                <a:solidFill>
                  <a:srgbClr val="231F20"/>
                </a:solidFill>
                <a:latin typeface="Trebuchet MS" panose="020B0603020202020204" pitchFamily="34" charset="0"/>
              </a:rPr>
              <a:t>Muslims believe that Allah</a:t>
            </a:r>
            <a:r>
              <a:rPr lang="en-US" sz="2400" dirty="0">
                <a:solidFill>
                  <a:srgbClr val="231F20"/>
                </a:solidFill>
                <a:latin typeface="Trebuchet MS" panose="020B0603020202020204" pitchFamily="34" charset="0"/>
              </a:rPr>
              <a:t>:</a:t>
            </a:r>
          </a:p>
          <a:p>
            <a:endParaRPr lang="en-US" sz="1200" dirty="0">
              <a:solidFill>
                <a:srgbClr val="231F20"/>
              </a:solidFill>
              <a:latin typeface="Trebuchet MS" panose="020B0603020202020204" pitchFamily="34" charset="0"/>
            </a:endParaRPr>
          </a:p>
          <a:p>
            <a:pPr marL="285750" indent="-285750">
              <a:buFontTx/>
              <a:buChar char="-"/>
            </a:pPr>
            <a:r>
              <a:rPr lang="en-US" sz="2400" dirty="0">
                <a:solidFill>
                  <a:srgbClr val="231F20"/>
                </a:solidFill>
                <a:latin typeface="Trebuchet MS" panose="020B0603020202020204" pitchFamily="34" charset="0"/>
              </a:rPr>
              <a:t>is the one true God - all worship and praise is directed towards him</a:t>
            </a:r>
          </a:p>
          <a:p>
            <a:pPr marL="285750" indent="-285750">
              <a:buFontTx/>
              <a:buChar char="-"/>
            </a:pPr>
            <a:r>
              <a:rPr lang="en-US" sz="2400" dirty="0">
                <a:solidFill>
                  <a:srgbClr val="231F20"/>
                </a:solidFill>
                <a:latin typeface="Trebuchet MS" panose="020B0603020202020204" pitchFamily="34" charset="0"/>
              </a:rPr>
              <a:t>should be treated with respect as he is the supreme being</a:t>
            </a:r>
          </a:p>
          <a:p>
            <a:pPr marL="285750" indent="-285750">
              <a:buFontTx/>
              <a:buChar char="-"/>
            </a:pPr>
            <a:r>
              <a:rPr lang="en-US" sz="2400" dirty="0">
                <a:solidFill>
                  <a:srgbClr val="231F20"/>
                </a:solidFill>
                <a:latin typeface="Trebuchet MS" panose="020B0603020202020204" pitchFamily="34" charset="0"/>
              </a:rPr>
              <a:t>is the creator, designer and sustainer of the world</a:t>
            </a:r>
          </a:p>
          <a:p>
            <a:endParaRPr lang="en-US" sz="1200" dirty="0">
              <a:solidFill>
                <a:srgbClr val="231F20"/>
              </a:solidFill>
              <a:latin typeface="Trebuchet MS" panose="020B0603020202020204" pitchFamily="34" charset="0"/>
            </a:endParaRPr>
          </a:p>
          <a:p>
            <a:r>
              <a:rPr lang="en-US" sz="2400" dirty="0">
                <a:solidFill>
                  <a:srgbClr val="231F20"/>
                </a:solidFill>
                <a:latin typeface="Trebuchet MS" panose="020B0603020202020204" pitchFamily="34" charset="0"/>
              </a:rPr>
              <a:t>The word </a:t>
            </a:r>
            <a:r>
              <a:rPr lang="en-US" sz="2400" b="1" dirty="0" err="1">
                <a:solidFill>
                  <a:srgbClr val="231F20"/>
                </a:solidFill>
                <a:latin typeface="Trebuchet MS" panose="020B0603020202020204" pitchFamily="34" charset="0"/>
              </a:rPr>
              <a:t>Tawhid</a:t>
            </a:r>
            <a:r>
              <a:rPr lang="en-US" sz="2400" dirty="0">
                <a:solidFill>
                  <a:srgbClr val="231F20"/>
                </a:solidFill>
                <a:latin typeface="Trebuchet MS" panose="020B0603020202020204" pitchFamily="34" charset="0"/>
              </a:rPr>
              <a:t> is used to describe the </a:t>
            </a:r>
            <a:r>
              <a:rPr lang="en-US" sz="2400" b="1" dirty="0">
                <a:solidFill>
                  <a:srgbClr val="231F20"/>
                </a:solidFill>
                <a:latin typeface="Trebuchet MS" panose="020B0603020202020204" pitchFamily="34" charset="0"/>
              </a:rPr>
              <a:t>oneness of Allah</a:t>
            </a:r>
            <a:r>
              <a:rPr lang="en-US" sz="2400" dirty="0">
                <a:solidFill>
                  <a:srgbClr val="231F20"/>
                </a:solidFill>
                <a:latin typeface="Trebuchet MS" panose="020B0603020202020204" pitchFamily="34" charset="0"/>
              </a:rPr>
              <a:t>, which is the fundamental belief of Islam. It means believing in Allah, believing that he is the one and only God. It helps Muslims to think of Allah as the </a:t>
            </a:r>
            <a:r>
              <a:rPr lang="en-US" sz="2400" dirty="0" err="1">
                <a:solidFill>
                  <a:srgbClr val="231F20"/>
                </a:solidFill>
                <a:latin typeface="Trebuchet MS" panose="020B0603020202020204" pitchFamily="34" charset="0"/>
              </a:rPr>
              <a:t>centre</a:t>
            </a:r>
            <a:r>
              <a:rPr lang="en-US" sz="2400" dirty="0">
                <a:solidFill>
                  <a:srgbClr val="231F20"/>
                </a:solidFill>
                <a:latin typeface="Trebuchet MS" panose="020B0603020202020204" pitchFamily="34" charset="0"/>
              </a:rPr>
              <a:t> point of life.</a:t>
            </a:r>
            <a:endParaRPr lang="en-US" sz="2400" b="0" i="0" dirty="0">
              <a:solidFill>
                <a:srgbClr val="231F20"/>
              </a:solidFill>
              <a:effectLst/>
              <a:latin typeface="Trebuchet MS" panose="020B0603020202020204" pitchFamily="34" charset="0"/>
            </a:endParaRPr>
          </a:p>
        </p:txBody>
      </p:sp>
      <p:pic>
        <p:nvPicPr>
          <p:cNvPr id="1027" name="Picture 3" descr="Oneness of God in Sufism - IslamiCity"/>
          <p:cNvPicPr>
            <a:picLocks noChangeAspect="1" noChangeArrowheads="1"/>
          </p:cNvPicPr>
          <p:nvPr/>
        </p:nvPicPr>
        <p:blipFill rotWithShape="1">
          <a:blip r:embed="rId3">
            <a:extLst>
              <a:ext uri="{28A0092B-C50C-407E-A947-70E740481C1C}">
                <a14:useLocalDpi xmlns:a14="http://schemas.microsoft.com/office/drawing/2010/main" val="0"/>
              </a:ext>
            </a:extLst>
          </a:blip>
          <a:srcRect l="30878" t="10240" r="31722" b="8800"/>
          <a:stretch/>
        </p:blipFill>
        <p:spPr bwMode="auto">
          <a:xfrm>
            <a:off x="2638303" y="3828413"/>
            <a:ext cx="1926203" cy="2606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6127" y="4341233"/>
            <a:ext cx="2195614" cy="2246769"/>
          </a:xfrm>
          <a:prstGeom prst="rect">
            <a:avLst/>
          </a:prstGeom>
          <a:solidFill>
            <a:srgbClr val="002060"/>
          </a:solidFill>
          <a:ln w="76200">
            <a:solidFill>
              <a:srgbClr val="FF0000"/>
            </a:solidFill>
          </a:ln>
        </p:spPr>
        <p:txBody>
          <a:bodyPr wrap="square" rtlCol="0">
            <a:spAutoFit/>
          </a:bodyPr>
          <a:lstStyle/>
          <a:p>
            <a:pPr algn="ctr"/>
            <a:r>
              <a:rPr lang="en-US" sz="2800" dirty="0">
                <a:solidFill>
                  <a:schemeClr val="bg1"/>
                </a:solidFill>
                <a:latin typeface="Comic Sans MS" panose="030F0702030302020204" pitchFamily="66" charset="0"/>
              </a:rPr>
              <a:t>BOTH Sunni and Shi’a Muslims believe this!</a:t>
            </a:r>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14766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60470" y="5189399"/>
            <a:ext cx="2868930" cy="954107"/>
          </a:xfrm>
          <a:prstGeom prst="rect">
            <a:avLst/>
          </a:prstGeom>
          <a:solidFill>
            <a:srgbClr val="CC0066"/>
          </a:solidFill>
        </p:spPr>
        <p:txBody>
          <a:bodyPr wrap="square" rtlCol="0">
            <a:spAutoFit/>
          </a:bodyPr>
          <a:lstStyle/>
          <a:p>
            <a:pPr algn="ctr"/>
            <a:r>
              <a:rPr lang="en-US" sz="2800" dirty="0">
                <a:solidFill>
                  <a:schemeClr val="bg1"/>
                </a:solidFill>
                <a:latin typeface="Trebuchet MS" panose="020B0603020202020204" pitchFamily="34" charset="0"/>
              </a:rPr>
              <a:t>The Prophet Muhammad</a:t>
            </a:r>
            <a:endParaRPr lang="en-GB" sz="2800" dirty="0">
              <a:solidFill>
                <a:schemeClr val="bg1"/>
              </a:solidFill>
              <a:latin typeface="Trebuchet MS" panose="020B0603020202020204" pitchFamily="34" charset="0"/>
            </a:endParaRPr>
          </a:p>
        </p:txBody>
      </p:sp>
      <p:sp>
        <p:nvSpPr>
          <p:cNvPr id="4" name="Rounded Rectangular Callout 3"/>
          <p:cNvSpPr/>
          <p:nvPr/>
        </p:nvSpPr>
        <p:spPr>
          <a:xfrm>
            <a:off x="746760" y="308610"/>
            <a:ext cx="5882640" cy="1703070"/>
          </a:xfrm>
          <a:prstGeom prst="wedgeRoundRectCallout">
            <a:avLst>
              <a:gd name="adj1" fmla="val -55418"/>
              <a:gd name="adj2" fmla="val 81963"/>
              <a:gd name="adj3" fmla="val 16667"/>
            </a:avLst>
          </a:prstGeom>
          <a:solidFill>
            <a:srgbClr val="CCCCFF"/>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46760" y="457201"/>
            <a:ext cx="5768340" cy="1451609"/>
          </a:xfrm>
        </p:spPr>
        <p:txBody>
          <a:bodyPr>
            <a:noAutofit/>
          </a:bodyPr>
          <a:lstStyle/>
          <a:p>
            <a:pPr algn="ctr"/>
            <a:r>
              <a:rPr lang="en-US" sz="6600" dirty="0">
                <a:latin typeface="Candara" panose="020E0502030303020204" pitchFamily="34" charset="0"/>
              </a:rPr>
              <a:t>“Allahu Akbar”</a:t>
            </a:r>
            <a:endParaRPr lang="en-GB" sz="6600" dirty="0">
              <a:latin typeface="Candara" panose="020E0502030303020204" pitchFamily="34" charset="0"/>
            </a:endParaRPr>
          </a:p>
        </p:txBody>
      </p:sp>
      <p:sp>
        <p:nvSpPr>
          <p:cNvPr id="5" name="TextBox 4"/>
          <p:cNvSpPr txBox="1"/>
          <p:nvPr/>
        </p:nvSpPr>
        <p:spPr>
          <a:xfrm>
            <a:off x="6858000" y="308610"/>
            <a:ext cx="5132070" cy="3385542"/>
          </a:xfrm>
          <a:prstGeom prst="rect">
            <a:avLst/>
          </a:prstGeom>
          <a:solidFill>
            <a:srgbClr val="FF99CC"/>
          </a:solidFill>
          <a:ln w="76200">
            <a:solidFill>
              <a:srgbClr val="FF0066"/>
            </a:solidFill>
          </a:ln>
        </p:spPr>
        <p:txBody>
          <a:bodyPr wrap="square" rtlCol="0">
            <a:spAutoFit/>
          </a:bodyPr>
          <a:lstStyle/>
          <a:p>
            <a:pPr algn="ctr"/>
            <a:r>
              <a:rPr lang="en-US" sz="2800" dirty="0">
                <a:latin typeface="Trebuchet MS" panose="020B0603020202020204" pitchFamily="34" charset="0"/>
              </a:rPr>
              <a:t>Allahu Akbar means “God is greatest”.</a:t>
            </a:r>
          </a:p>
          <a:p>
            <a:pPr algn="ctr"/>
            <a:endParaRPr lang="en-US" sz="1600" dirty="0">
              <a:latin typeface="Trebuchet MS" panose="020B0603020202020204" pitchFamily="34" charset="0"/>
            </a:endParaRPr>
          </a:p>
          <a:p>
            <a:pPr algn="ctr"/>
            <a:r>
              <a:rPr lang="en-US" sz="2800" dirty="0">
                <a:latin typeface="Trebuchet MS" panose="020B0603020202020204" pitchFamily="34" charset="0"/>
              </a:rPr>
              <a:t>Muslims believe that God is so great He is beyond human understanding, and greater than anything humans can imagine.  He is </a:t>
            </a:r>
            <a:r>
              <a:rPr lang="en-US" sz="2800" b="1" dirty="0">
                <a:solidFill>
                  <a:srgbClr val="7030A0"/>
                </a:solidFill>
                <a:latin typeface="Trebuchet MS" panose="020B0603020202020204" pitchFamily="34" charset="0"/>
              </a:rPr>
              <a:t>transcendent</a:t>
            </a:r>
            <a:r>
              <a:rPr lang="en-US" sz="2800" b="1" dirty="0">
                <a:latin typeface="Trebuchet MS" panose="020B0603020202020204" pitchFamily="34" charset="0"/>
              </a:rPr>
              <a:t>.  </a:t>
            </a:r>
            <a:endParaRPr lang="en-GB" sz="2800" dirty="0">
              <a:latin typeface="Trebuchet MS" panose="020B0603020202020204" pitchFamily="34" charset="0"/>
            </a:endParaRPr>
          </a:p>
        </p:txBody>
      </p:sp>
      <p:sp>
        <p:nvSpPr>
          <p:cNvPr id="6" name="TextBox 5"/>
          <p:cNvSpPr txBox="1"/>
          <p:nvPr/>
        </p:nvSpPr>
        <p:spPr>
          <a:xfrm>
            <a:off x="7955364" y="4313227"/>
            <a:ext cx="3371215" cy="2246769"/>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a:r>
              <a:rPr lang="en-US" sz="2800" b="1" dirty="0">
                <a:solidFill>
                  <a:srgbClr val="7030A0"/>
                </a:solidFill>
              </a:rPr>
              <a:t>Transcendent</a:t>
            </a:r>
            <a:r>
              <a:rPr lang="en-US" sz="2800" b="1" dirty="0"/>
              <a:t> </a:t>
            </a:r>
            <a:r>
              <a:rPr lang="mr-IN" sz="2800" dirty="0"/>
              <a:t>–</a:t>
            </a:r>
            <a:r>
              <a:rPr lang="en-US" sz="2800" dirty="0"/>
              <a:t> The idea that God is beyond and outside life on earth and the universe</a:t>
            </a:r>
          </a:p>
        </p:txBody>
      </p:sp>
      <p:pic>
        <p:nvPicPr>
          <p:cNvPr id="7" name="Picture 6" descr="Old Key Clip Art by Mohamed Ibrahim | Cartoon clip art, Clip art, Treasure  chest 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99"/>
          <a:stretch/>
        </p:blipFill>
        <p:spPr bwMode="auto">
          <a:xfrm>
            <a:off x="10550327" y="5436611"/>
            <a:ext cx="1336322" cy="1123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 y="2948940"/>
            <a:ext cx="6309360" cy="1200329"/>
          </a:xfrm>
          <a:prstGeom prst="rect">
            <a:avLst/>
          </a:prstGeom>
          <a:solidFill>
            <a:schemeClr val="accent2">
              <a:lumMod val="20000"/>
              <a:lumOff val="80000"/>
            </a:schemeClr>
          </a:solidFill>
          <a:ln w="57150">
            <a:solidFill>
              <a:srgbClr val="FFC000"/>
            </a:solidFill>
          </a:ln>
        </p:spPr>
        <p:txBody>
          <a:bodyPr wrap="square" rtlCol="0">
            <a:spAutoFit/>
          </a:bodyPr>
          <a:lstStyle/>
          <a:p>
            <a:pPr algn="ctr"/>
            <a:r>
              <a:rPr lang="en-US" sz="3600" dirty="0">
                <a:latin typeface="Comic Sans MS" panose="030F0702030302020204" pitchFamily="66" charset="0"/>
              </a:rPr>
              <a:t>Where do the ideas about what God is like </a:t>
            </a:r>
            <a:r>
              <a:rPr lang="en-US" sz="3600" b="1" i="1" dirty="0">
                <a:latin typeface="Comic Sans MS" panose="030F0702030302020204" pitchFamily="66" charset="0"/>
              </a:rPr>
              <a:t>come from</a:t>
            </a:r>
            <a:r>
              <a:rPr lang="en-US" sz="3600" dirty="0">
                <a:latin typeface="Comic Sans MS" panose="030F0702030302020204" pitchFamily="66" charset="0"/>
              </a:rPr>
              <a:t>?</a:t>
            </a:r>
            <a:endParaRPr lang="en-GB" sz="3600" dirty="0">
              <a:latin typeface="Comic Sans MS" panose="030F0702030302020204" pitchFamily="66" charset="0"/>
            </a:endParaRPr>
          </a:p>
        </p:txBody>
      </p:sp>
      <p:sp>
        <p:nvSpPr>
          <p:cNvPr id="9" name="TextBox 8"/>
          <p:cNvSpPr txBox="1"/>
          <p:nvPr/>
        </p:nvSpPr>
        <p:spPr>
          <a:xfrm>
            <a:off x="205740" y="5189399"/>
            <a:ext cx="2868930" cy="954107"/>
          </a:xfrm>
          <a:prstGeom prst="rect">
            <a:avLst/>
          </a:prstGeom>
          <a:solidFill>
            <a:srgbClr val="CC0066"/>
          </a:solidFill>
        </p:spPr>
        <p:txBody>
          <a:bodyPr wrap="square" rtlCol="0">
            <a:spAutoFit/>
          </a:bodyPr>
          <a:lstStyle/>
          <a:p>
            <a:pPr algn="ctr"/>
            <a:r>
              <a:rPr lang="en-US" sz="2800" dirty="0">
                <a:solidFill>
                  <a:schemeClr val="bg1"/>
                </a:solidFill>
                <a:latin typeface="Trebuchet MS" panose="020B0603020202020204" pitchFamily="34" charset="0"/>
              </a:rPr>
              <a:t>Holy books e.g. Qur’an</a:t>
            </a:r>
            <a:endParaRPr lang="en-GB" sz="2800" dirty="0">
              <a:solidFill>
                <a:schemeClr val="bg1"/>
              </a:solidFill>
              <a:latin typeface="Trebuchet MS" panose="020B0603020202020204" pitchFamily="34" charset="0"/>
            </a:endParaRPr>
          </a:p>
        </p:txBody>
      </p:sp>
      <p:cxnSp>
        <p:nvCxnSpPr>
          <p:cNvPr id="12" name="Straight Arrow Connector 11"/>
          <p:cNvCxnSpPr>
            <a:stCxn id="8" idx="2"/>
            <a:endCxn id="9" idx="0"/>
          </p:cNvCxnSpPr>
          <p:nvPr/>
        </p:nvCxnSpPr>
        <p:spPr>
          <a:xfrm flipH="1">
            <a:off x="1640205" y="4149269"/>
            <a:ext cx="1720215" cy="10401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2"/>
            <a:endCxn id="10" idx="0"/>
          </p:cNvCxnSpPr>
          <p:nvPr/>
        </p:nvCxnSpPr>
        <p:spPr>
          <a:xfrm>
            <a:off x="3360420" y="4149269"/>
            <a:ext cx="1834515" cy="10401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17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136525"/>
            <a:ext cx="4991100" cy="1325563"/>
          </a:xfrm>
          <a:solidFill>
            <a:srgbClr val="CC0066"/>
          </a:solidFill>
        </p:spPr>
        <p:txBody>
          <a:bodyPr/>
          <a:lstStyle/>
          <a:p>
            <a:pPr algn="ctr"/>
            <a:r>
              <a:rPr lang="en-US" dirty="0">
                <a:solidFill>
                  <a:schemeClr val="bg1"/>
                </a:solidFill>
                <a:latin typeface="Trebuchet MS" panose="020B0603020202020204" pitchFamily="34" charset="0"/>
              </a:rPr>
              <a:t>The names of God</a:t>
            </a:r>
            <a:endParaRPr lang="en-GB"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312420" y="1760221"/>
            <a:ext cx="11529060" cy="3166110"/>
          </a:xfrm>
          <a:solidFill>
            <a:srgbClr val="FF99CC"/>
          </a:solidFill>
        </p:spPr>
        <p:txBody>
          <a:bodyPr>
            <a:normAutofit/>
          </a:bodyPr>
          <a:lstStyle/>
          <a:p>
            <a:r>
              <a:rPr lang="en-US" dirty="0"/>
              <a:t>There are 99 names of God in the Qur’an and </a:t>
            </a:r>
            <a:r>
              <a:rPr lang="en-US" b="1" dirty="0">
                <a:solidFill>
                  <a:srgbClr val="7030A0"/>
                </a:solidFill>
              </a:rPr>
              <a:t>Hadith</a:t>
            </a:r>
            <a:r>
              <a:rPr lang="en-US" dirty="0"/>
              <a:t>, which can help Muslims to </a:t>
            </a:r>
            <a:r>
              <a:rPr lang="en-US" b="1" i="1" dirty="0"/>
              <a:t>understand</a:t>
            </a:r>
            <a:r>
              <a:rPr lang="en-US" dirty="0"/>
              <a:t> something of God’s nature.</a:t>
            </a:r>
          </a:p>
          <a:p>
            <a:r>
              <a:rPr lang="en-US" dirty="0"/>
              <a:t>Each name describes a quality that God has revealed about himself.  </a:t>
            </a:r>
          </a:p>
          <a:p>
            <a:r>
              <a:rPr lang="en-US" dirty="0"/>
              <a:t>Allah has many different descriptions and it is hard to represent him in a few words, so the Qur’an teaches that Allah has 99 names. Each of the 99 names relates to a particular attribute of Allah, making him easier to understand and relate to.</a:t>
            </a:r>
          </a:p>
        </p:txBody>
      </p:sp>
      <p:sp>
        <p:nvSpPr>
          <p:cNvPr id="4" name="TextBox 3"/>
          <p:cNvSpPr txBox="1"/>
          <p:nvPr/>
        </p:nvSpPr>
        <p:spPr>
          <a:xfrm>
            <a:off x="1190625" y="5224464"/>
            <a:ext cx="9772650" cy="1077218"/>
          </a:xfrm>
          <a:prstGeom prst="rect">
            <a:avLst/>
          </a:prstGeom>
          <a:solidFill>
            <a:schemeClr val="accent6">
              <a:lumMod val="20000"/>
              <a:lumOff val="80000"/>
            </a:schemeClr>
          </a:solidFill>
          <a:ln w="76200">
            <a:solidFill>
              <a:srgbClr val="00B050"/>
            </a:solidFill>
          </a:ln>
        </p:spPr>
        <p:txBody>
          <a:bodyPr wrap="square" rtlCol="0">
            <a:spAutoFit/>
          </a:bodyPr>
          <a:lstStyle/>
          <a:p>
            <a:pPr algn="ctr"/>
            <a:r>
              <a:rPr lang="en-US" sz="3200" dirty="0"/>
              <a:t>Spend a few minutes thinking of what some of these names could be…</a:t>
            </a:r>
            <a:r>
              <a:rPr lang="en-GB" sz="3200" dirty="0"/>
              <a:t>  </a:t>
            </a:r>
            <a:r>
              <a:rPr lang="en-GB" sz="3200" b="1" u="sng" dirty="0"/>
              <a:t>For example</a:t>
            </a:r>
            <a:r>
              <a:rPr lang="en-GB" sz="3200" dirty="0"/>
              <a:t>:  </a:t>
            </a:r>
            <a:r>
              <a:rPr lang="en-GB" sz="3200" i="1" dirty="0"/>
              <a:t>The merciful; The loving</a:t>
            </a:r>
            <a:endParaRPr lang="en-US" sz="3200" i="1" dirty="0"/>
          </a:p>
        </p:txBody>
      </p:sp>
      <p:sp>
        <p:nvSpPr>
          <p:cNvPr id="5" name="TextBox 4"/>
          <p:cNvSpPr txBox="1"/>
          <p:nvPr/>
        </p:nvSpPr>
        <p:spPr>
          <a:xfrm>
            <a:off x="7592060" y="338703"/>
            <a:ext cx="3371215" cy="954107"/>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a:r>
              <a:rPr lang="en-US" sz="2800" b="1" dirty="0">
                <a:solidFill>
                  <a:srgbClr val="7030A0"/>
                </a:solidFill>
              </a:rPr>
              <a:t>Hadith </a:t>
            </a:r>
            <a:r>
              <a:rPr lang="mr-IN" sz="2800" dirty="0"/>
              <a:t>–</a:t>
            </a:r>
            <a:r>
              <a:rPr lang="en-US" sz="2800" dirty="0"/>
              <a:t> Sayings of Muhammad</a:t>
            </a:r>
          </a:p>
        </p:txBody>
      </p:sp>
      <p:pic>
        <p:nvPicPr>
          <p:cNvPr id="6" name="Picture 5" descr="Old Key Clip Art by Mohamed Ibrahim | Cartoon clip art, Clip art, Treasure  chest 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99"/>
          <a:stretch/>
        </p:blipFill>
        <p:spPr bwMode="auto">
          <a:xfrm>
            <a:off x="10295114" y="253785"/>
            <a:ext cx="1336322" cy="11239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7592060" y="857862"/>
            <a:ext cx="491738" cy="90235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93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How to Memorise the 99 Names of Allah (S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
            <a:ext cx="7655859" cy="6972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97190" y="165646"/>
            <a:ext cx="4084320" cy="3539430"/>
          </a:xfrm>
          <a:prstGeom prst="rect">
            <a:avLst/>
          </a:prstGeom>
          <a:solidFill>
            <a:srgbClr val="7030A0"/>
          </a:solidFill>
        </p:spPr>
        <p:txBody>
          <a:bodyPr wrap="square">
            <a:spAutoFit/>
          </a:bodyPr>
          <a:lstStyle/>
          <a:p>
            <a:pPr algn="ctr"/>
            <a:r>
              <a:rPr lang="en-US" sz="2800" dirty="0">
                <a:solidFill>
                  <a:schemeClr val="bg1"/>
                </a:solidFill>
                <a:latin typeface="Trebuchet MS" panose="020B0603020202020204" pitchFamily="34" charset="0"/>
              </a:rPr>
              <a:t>These are just some examples of Allah’s 99 names in the Qur’an. </a:t>
            </a:r>
          </a:p>
          <a:p>
            <a:pPr algn="ctr"/>
            <a:endParaRPr lang="en-US" sz="2800" dirty="0">
              <a:solidFill>
                <a:schemeClr val="bg1"/>
              </a:solidFill>
              <a:latin typeface="Trebuchet MS" panose="020B0603020202020204" pitchFamily="34" charset="0"/>
            </a:endParaRPr>
          </a:p>
          <a:p>
            <a:pPr algn="ctr"/>
            <a:r>
              <a:rPr lang="en-US" sz="2800" dirty="0" err="1">
                <a:solidFill>
                  <a:schemeClr val="bg1"/>
                </a:solidFill>
                <a:latin typeface="Trebuchet MS" panose="020B0603020202020204" pitchFamily="34" charset="0"/>
              </a:rPr>
              <a:t>Subhah</a:t>
            </a:r>
            <a:r>
              <a:rPr lang="en-US" sz="2800" dirty="0">
                <a:solidFill>
                  <a:schemeClr val="bg1"/>
                </a:solidFill>
                <a:latin typeface="Trebuchet MS" panose="020B0603020202020204" pitchFamily="34" charset="0"/>
              </a:rPr>
              <a:t> beads are used in prayer when Muslims are remembering the 99 names of Allah.</a:t>
            </a:r>
            <a:endParaRPr lang="en-GB" sz="2800" dirty="0">
              <a:solidFill>
                <a:schemeClr val="bg1"/>
              </a:solidFill>
              <a:latin typeface="Trebuchet MS" panose="020B0603020202020204" pitchFamily="34" charset="0"/>
            </a:endParaRPr>
          </a:p>
        </p:txBody>
      </p:sp>
      <p:pic>
        <p:nvPicPr>
          <p:cNvPr id="1028" name="Picture 4" descr="ISLAMIC Prayer Beads 100 Misbaha Tasbih Tasbeeh MUSLIM Worry Beads Subha WD  | e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622" y="3905012"/>
            <a:ext cx="3513455" cy="263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0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Is the Immanence of Go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47895" cy="2480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Transcendent God – Know With Certainty"/>
          <p:cNvPicPr>
            <a:picLocks noChangeAspect="1" noChangeArrowheads="1"/>
          </p:cNvPicPr>
          <p:nvPr/>
        </p:nvPicPr>
        <p:blipFill rotWithShape="1">
          <a:blip r:embed="rId4">
            <a:extLst>
              <a:ext uri="{28A0092B-C50C-407E-A947-70E740481C1C}">
                <a14:useLocalDpi xmlns:a14="http://schemas.microsoft.com/office/drawing/2010/main" val="0"/>
              </a:ext>
            </a:extLst>
          </a:blip>
          <a:srcRect b="6666"/>
          <a:stretch/>
        </p:blipFill>
        <p:spPr bwMode="auto">
          <a:xfrm>
            <a:off x="5311624" y="-9911"/>
            <a:ext cx="3630295" cy="2421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ll powerful"/>
          <p:cNvPicPr>
            <a:picLocks noChangeAspect="1" noChangeArrowheads="1"/>
          </p:cNvPicPr>
          <p:nvPr/>
        </p:nvPicPr>
        <p:blipFill rotWithShape="1">
          <a:blip r:embed="rId5"/>
          <a:srcRect t="9910" b="9533"/>
          <a:stretch>
            <a:fillRect/>
          </a:stretch>
        </p:blipFill>
        <p:spPr bwMode="auto">
          <a:xfrm>
            <a:off x="86164" y="3422908"/>
            <a:ext cx="3304390" cy="2624667"/>
          </a:xfrm>
          <a:prstGeom prst="rect">
            <a:avLst/>
          </a:prstGeom>
          <a:noFill/>
        </p:spPr>
      </p:pic>
      <p:pic>
        <p:nvPicPr>
          <p:cNvPr id="2056" name="Picture 8" descr="Five Limits Your Brain Puts on Generos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3080" y="2777333"/>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orgiveness: The Path to Healing and Emotional Freedom | Psychology Tod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4255" y="4960774"/>
            <a:ext cx="3547745" cy="18574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unfairness of fairness – what's wrong with equality in educ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8983" y="4274229"/>
            <a:ext cx="4439285" cy="254400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Justice, Justice You Shall Pursue | My Jewish Le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6930" y="-55744"/>
            <a:ext cx="2683903" cy="2109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7962" y="1950879"/>
            <a:ext cx="4331970" cy="1323439"/>
          </a:xfrm>
          <a:prstGeom prst="rect">
            <a:avLst/>
          </a:prstGeom>
          <a:solidFill>
            <a:srgbClr val="CCCCFF"/>
          </a:solidFill>
        </p:spPr>
        <p:txBody>
          <a:bodyPr wrap="square" rtlCol="0">
            <a:spAutoFit/>
          </a:bodyPr>
          <a:lstStyle/>
          <a:p>
            <a:r>
              <a:rPr lang="en-US" sz="3200" b="1" dirty="0"/>
              <a:t>Immanent</a:t>
            </a:r>
            <a:r>
              <a:rPr lang="en-US" sz="2400" dirty="0"/>
              <a:t> – God is present in and involved with life on earth and in the universe</a:t>
            </a:r>
            <a:endParaRPr lang="en-GB" sz="2400" dirty="0"/>
          </a:p>
        </p:txBody>
      </p:sp>
      <p:pic>
        <p:nvPicPr>
          <p:cNvPr id="13" name="Picture 12" descr="Old Key Clip Art by Mohamed Ibrahim | Cartoon clip art, Clip art, Treasure  chest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99"/>
          <a:stretch/>
        </p:blipFill>
        <p:spPr bwMode="auto">
          <a:xfrm>
            <a:off x="3629863" y="2583180"/>
            <a:ext cx="910069" cy="7654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38102" y="2053636"/>
            <a:ext cx="3421901" cy="1323439"/>
          </a:xfrm>
          <a:prstGeom prst="rect">
            <a:avLst/>
          </a:prstGeom>
          <a:solidFill>
            <a:srgbClr val="CCCCFF"/>
          </a:solidFill>
        </p:spPr>
        <p:txBody>
          <a:bodyPr wrap="square" rtlCol="0">
            <a:spAutoFit/>
          </a:bodyPr>
          <a:lstStyle/>
          <a:p>
            <a:r>
              <a:rPr lang="en-US" sz="3200" b="1" dirty="0"/>
              <a:t>Transcendent</a:t>
            </a:r>
            <a:r>
              <a:rPr lang="en-US" sz="2400" dirty="0"/>
              <a:t> – God is beyond and outside life on earth and the universe</a:t>
            </a:r>
            <a:endParaRPr lang="en-GB" sz="2400" dirty="0"/>
          </a:p>
        </p:txBody>
      </p:sp>
      <p:pic>
        <p:nvPicPr>
          <p:cNvPr id="15" name="Picture 14" descr="Old Key Clip Art by Mohamed Ibrahim | Cartoon clip art, Clip art, Treasure  chest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99"/>
          <a:stretch/>
        </p:blipFill>
        <p:spPr bwMode="auto">
          <a:xfrm>
            <a:off x="4864960" y="1745971"/>
            <a:ext cx="910069" cy="7654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6164" y="5442744"/>
            <a:ext cx="2745914" cy="1323439"/>
          </a:xfrm>
          <a:prstGeom prst="rect">
            <a:avLst/>
          </a:prstGeom>
          <a:solidFill>
            <a:srgbClr val="CCCCFF"/>
          </a:solidFill>
        </p:spPr>
        <p:txBody>
          <a:bodyPr wrap="square" rtlCol="0">
            <a:spAutoFit/>
          </a:bodyPr>
          <a:lstStyle/>
          <a:p>
            <a:r>
              <a:rPr lang="en-US" sz="3200" b="1" dirty="0"/>
              <a:t>Omnipotent</a:t>
            </a:r>
            <a:r>
              <a:rPr lang="en-US" sz="2400" dirty="0"/>
              <a:t> – almighty; having unlimited power</a:t>
            </a:r>
            <a:endParaRPr lang="en-GB" sz="2400" dirty="0"/>
          </a:p>
        </p:txBody>
      </p:sp>
      <p:pic>
        <p:nvPicPr>
          <p:cNvPr id="17" name="Picture 16" descr="Old Key Clip Art by Mohamed Ibrahim | Cartoon clip art, Clip art, Treasure  chest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99"/>
          <a:stretch/>
        </p:blipFill>
        <p:spPr bwMode="auto">
          <a:xfrm>
            <a:off x="2236126" y="5810598"/>
            <a:ext cx="722128" cy="6073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28983" y="3505328"/>
            <a:ext cx="4757767" cy="1323439"/>
          </a:xfrm>
          <a:prstGeom prst="rect">
            <a:avLst/>
          </a:prstGeom>
          <a:solidFill>
            <a:srgbClr val="CCCCFF"/>
          </a:solidFill>
        </p:spPr>
        <p:txBody>
          <a:bodyPr wrap="square" rtlCol="0">
            <a:spAutoFit/>
          </a:bodyPr>
          <a:lstStyle/>
          <a:p>
            <a:r>
              <a:rPr lang="en-US" sz="3200" b="1" dirty="0"/>
              <a:t>Fair</a:t>
            </a:r>
            <a:r>
              <a:rPr lang="en-US" sz="2400" dirty="0"/>
              <a:t> – God treats people fairly and impartially, without </a:t>
            </a:r>
            <a:r>
              <a:rPr lang="en-US" sz="2400" dirty="0" err="1"/>
              <a:t>favour</a:t>
            </a:r>
            <a:r>
              <a:rPr lang="en-US" sz="2400" dirty="0"/>
              <a:t> or discrimination</a:t>
            </a:r>
            <a:endParaRPr lang="en-GB" sz="2400" dirty="0"/>
          </a:p>
        </p:txBody>
      </p:sp>
      <p:pic>
        <p:nvPicPr>
          <p:cNvPr id="19" name="Picture 18" descr="Old Key Clip Art by Mohamed Ibrahim | Cartoon clip art, Clip art, Treasure  chest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99"/>
          <a:stretch/>
        </p:blipFill>
        <p:spPr bwMode="auto">
          <a:xfrm>
            <a:off x="6849052" y="4191587"/>
            <a:ext cx="910069" cy="7654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809643" y="1667271"/>
            <a:ext cx="3458475" cy="1015663"/>
          </a:xfrm>
          <a:prstGeom prst="rect">
            <a:avLst/>
          </a:prstGeom>
          <a:solidFill>
            <a:srgbClr val="CCCCFF"/>
          </a:solidFill>
        </p:spPr>
        <p:txBody>
          <a:bodyPr wrap="square" rtlCol="0">
            <a:spAutoFit/>
          </a:bodyPr>
          <a:lstStyle/>
          <a:p>
            <a:r>
              <a:rPr lang="en-US" sz="2400" b="1" dirty="0"/>
              <a:t>Just</a:t>
            </a:r>
            <a:r>
              <a:rPr lang="en-US" dirty="0"/>
              <a:t> – God is just and fair and judges human actions, rewarding the good and punishing the bad</a:t>
            </a:r>
            <a:endParaRPr lang="en-GB" dirty="0"/>
          </a:p>
        </p:txBody>
      </p:sp>
      <p:pic>
        <p:nvPicPr>
          <p:cNvPr id="21" name="Picture 20" descr="Old Key Clip Art by Mohamed Ibrahim | Cartoon clip art, Clip art, Treasure  chest clipar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699"/>
          <a:stretch/>
        </p:blipFill>
        <p:spPr bwMode="auto">
          <a:xfrm>
            <a:off x="11681781" y="1667271"/>
            <a:ext cx="510219" cy="50783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707176" y="4043355"/>
            <a:ext cx="3421901" cy="954107"/>
          </a:xfrm>
          <a:prstGeom prst="rect">
            <a:avLst/>
          </a:prstGeom>
          <a:solidFill>
            <a:srgbClr val="CCCCFF"/>
          </a:solidFill>
        </p:spPr>
        <p:txBody>
          <a:bodyPr wrap="square" rtlCol="0">
            <a:spAutoFit/>
          </a:bodyPr>
          <a:lstStyle/>
          <a:p>
            <a:r>
              <a:rPr lang="en-US" sz="3200" b="1" dirty="0" err="1"/>
              <a:t>Beneficient</a:t>
            </a:r>
            <a:r>
              <a:rPr lang="en-US" sz="2400" dirty="0"/>
              <a:t> – Benevolent; all-loving</a:t>
            </a:r>
            <a:endParaRPr lang="en-GB" sz="2400" dirty="0"/>
          </a:p>
        </p:txBody>
      </p:sp>
      <p:pic>
        <p:nvPicPr>
          <p:cNvPr id="23" name="Picture 22" descr="Old Key Clip Art by Mohamed Ibrahim | Cartoon clip art, Clip art, Treasure  chest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99"/>
          <a:stretch/>
        </p:blipFill>
        <p:spPr bwMode="auto">
          <a:xfrm>
            <a:off x="11002522" y="3897847"/>
            <a:ext cx="910069" cy="76543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982040" y="5597668"/>
            <a:ext cx="4331970" cy="1138773"/>
          </a:xfrm>
          <a:prstGeom prst="rect">
            <a:avLst/>
          </a:prstGeom>
          <a:solidFill>
            <a:srgbClr val="CCCCFF"/>
          </a:solidFill>
        </p:spPr>
        <p:txBody>
          <a:bodyPr wrap="square" rtlCol="0">
            <a:spAutoFit/>
          </a:bodyPr>
          <a:lstStyle/>
          <a:p>
            <a:r>
              <a:rPr lang="en-US" sz="2800" b="1" dirty="0"/>
              <a:t>Merciful</a:t>
            </a:r>
            <a:r>
              <a:rPr lang="en-US" sz="2000" dirty="0"/>
              <a:t> – God shows compassion or forgiveness to humans, even though he has the power to punish them</a:t>
            </a:r>
            <a:endParaRPr lang="en-GB" sz="2000" dirty="0"/>
          </a:p>
        </p:txBody>
      </p:sp>
      <p:pic>
        <p:nvPicPr>
          <p:cNvPr id="25" name="Picture 24" descr="Old Key Clip Art by Mohamed Ibrahim | Cartoon clip art, Clip art, Treasure  chest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99"/>
          <a:stretch/>
        </p:blipFill>
        <p:spPr bwMode="auto">
          <a:xfrm>
            <a:off x="8644255" y="5976566"/>
            <a:ext cx="910069" cy="76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P spid="18" grpId="0" animBg="1"/>
      <p:bldP spid="20" grpId="0" animBg="1"/>
      <p:bldP spid="2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9976"/>
            <a:ext cx="10515600" cy="1325563"/>
          </a:xfrm>
          <a:solidFill>
            <a:srgbClr val="CCCCFF"/>
          </a:solidFill>
        </p:spPr>
        <p:txBody>
          <a:bodyPr>
            <a:normAutofit/>
          </a:bodyPr>
          <a:lstStyle/>
          <a:p>
            <a:pPr algn="ctr"/>
            <a:r>
              <a:rPr lang="en-GB" sz="4800" b="1" u="sng" dirty="0"/>
              <a:t>Evidence of Allah’s beneficence and mercy</a:t>
            </a:r>
          </a:p>
        </p:txBody>
      </p:sp>
      <p:sp>
        <p:nvSpPr>
          <p:cNvPr id="3" name="Content Placeholder 2"/>
          <p:cNvSpPr>
            <a:spLocks noGrp="1"/>
          </p:cNvSpPr>
          <p:nvPr>
            <p:ph idx="1"/>
          </p:nvPr>
        </p:nvSpPr>
        <p:spPr>
          <a:xfrm>
            <a:off x="571501" y="1893481"/>
            <a:ext cx="11201400" cy="4827360"/>
          </a:xfrm>
          <a:solidFill>
            <a:schemeClr val="accent4">
              <a:lumMod val="20000"/>
              <a:lumOff val="80000"/>
            </a:schemeClr>
          </a:solidFill>
        </p:spPr>
        <p:txBody>
          <a:bodyPr>
            <a:normAutofit/>
          </a:bodyPr>
          <a:lstStyle/>
          <a:p>
            <a:pPr marL="514350" indent="-514350">
              <a:buFont typeface="+mj-lt"/>
              <a:buAutoNum type="arabicPeriod"/>
            </a:pPr>
            <a:r>
              <a:rPr lang="en-GB" dirty="0"/>
              <a:t>He sent prophets as guides to the right path… so He is compassionate and humans have free will to follow His path.</a:t>
            </a:r>
          </a:p>
          <a:p>
            <a:pPr marL="514350" indent="-514350">
              <a:buFont typeface="+mj-lt"/>
              <a:buAutoNum type="arabicPeriod"/>
            </a:pPr>
            <a:r>
              <a:rPr lang="en-GB" dirty="0"/>
              <a:t>The mercy of Allah is reflected in the rules within the Qur’an.</a:t>
            </a:r>
          </a:p>
          <a:p>
            <a:pPr marL="514350" indent="-514350">
              <a:buFont typeface="+mj-lt"/>
              <a:buAutoNum type="arabicPeriod"/>
            </a:pPr>
            <a:r>
              <a:rPr lang="en-GB" dirty="0"/>
              <a:t>Making mistakes is a part of being human, but Allah always forgives those who repent. Out of mercy Allah forgives and even repeated sin is forgiven. </a:t>
            </a:r>
          </a:p>
          <a:p>
            <a:pPr marL="514350" indent="-514350">
              <a:buFont typeface="+mj-lt"/>
              <a:buAutoNum type="arabicPeriod"/>
            </a:pPr>
            <a:r>
              <a:rPr lang="en-GB" dirty="0"/>
              <a:t>Suffering clearly exists, but it  is a test of faith to see how humans respond even where it seems beyond comprehension.</a:t>
            </a:r>
          </a:p>
          <a:p>
            <a:pPr marL="514350" indent="-514350">
              <a:buFont typeface="+mj-lt"/>
              <a:buAutoNum type="arabicPeriod"/>
            </a:pPr>
            <a:r>
              <a:rPr lang="en-GB" dirty="0"/>
              <a:t>Allah’s mercy allows humans to exist, to live, to love and to care. Muslims are never alone. Allah’s compassion surrounds them and mercy helps them deal with being human.</a:t>
            </a:r>
          </a:p>
        </p:txBody>
      </p:sp>
      <p:sp>
        <p:nvSpPr>
          <p:cNvPr id="4" name="TextBox 3"/>
          <p:cNvSpPr txBox="1"/>
          <p:nvPr/>
        </p:nvSpPr>
        <p:spPr>
          <a:xfrm>
            <a:off x="269422" y="1308706"/>
            <a:ext cx="11381014" cy="400110"/>
          </a:xfrm>
          <a:prstGeom prst="rect">
            <a:avLst/>
          </a:prstGeom>
          <a:noFill/>
        </p:spPr>
        <p:txBody>
          <a:bodyPr wrap="square" rtlCol="0">
            <a:spAutoFit/>
          </a:bodyPr>
          <a:lstStyle/>
          <a:p>
            <a:pPr algn="ctr"/>
            <a:r>
              <a:rPr lang="en-GB" sz="2000" dirty="0"/>
              <a:t>.</a:t>
            </a:r>
          </a:p>
        </p:txBody>
      </p:sp>
    </p:spTree>
    <p:extLst>
      <p:ext uri="{BB962C8B-B14F-4D97-AF65-F5344CB8AC3E}">
        <p14:creationId xmlns:p14="http://schemas.microsoft.com/office/powerpoint/2010/main" val="275813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07" y="161925"/>
            <a:ext cx="11707586" cy="1325563"/>
          </a:xfrm>
          <a:solidFill>
            <a:srgbClr val="CCCCFF"/>
          </a:solidFill>
        </p:spPr>
        <p:txBody>
          <a:bodyPr/>
          <a:lstStyle/>
          <a:p>
            <a:pPr algn="ctr"/>
            <a:r>
              <a:rPr lang="en-GB" u="sng" dirty="0">
                <a:latin typeface="Trebuchet MS" panose="020B0603020202020204" pitchFamily="34" charset="0"/>
              </a:rPr>
              <a:t>Immanence VS Transcendence</a:t>
            </a:r>
            <a:br>
              <a:rPr lang="en-GB" u="sng" dirty="0">
                <a:latin typeface="Trebuchet MS" panose="020B0603020202020204" pitchFamily="34" charset="0"/>
              </a:rPr>
            </a:br>
            <a:r>
              <a:rPr lang="en-GB" sz="3600" i="1" u="sng" dirty="0">
                <a:latin typeface="Trebuchet MS" panose="020B0603020202020204" pitchFamily="34" charset="0"/>
              </a:rPr>
              <a:t>How is Allah both?</a:t>
            </a:r>
            <a:endParaRPr lang="en-GB" sz="4800" i="1" u="sng" dirty="0">
              <a:latin typeface="Trebuchet MS" panose="020B0603020202020204" pitchFamily="34" charset="0"/>
            </a:endParaRPr>
          </a:p>
        </p:txBody>
      </p:sp>
      <p:sp>
        <p:nvSpPr>
          <p:cNvPr id="3" name="Content Placeholder 2"/>
          <p:cNvSpPr>
            <a:spLocks noGrp="1"/>
          </p:cNvSpPr>
          <p:nvPr>
            <p:ph idx="1"/>
          </p:nvPr>
        </p:nvSpPr>
        <p:spPr>
          <a:xfrm>
            <a:off x="229507" y="1724025"/>
            <a:ext cx="5232400" cy="2949575"/>
          </a:xfrm>
          <a:solidFill>
            <a:schemeClr val="accent4">
              <a:lumMod val="20000"/>
              <a:lumOff val="80000"/>
            </a:schemeClr>
          </a:solidFill>
          <a:ln>
            <a:solidFill>
              <a:schemeClr val="tx1"/>
            </a:solidFill>
          </a:ln>
        </p:spPr>
        <p:txBody>
          <a:bodyPr/>
          <a:lstStyle/>
          <a:p>
            <a:pPr marL="0" indent="0">
              <a:buNone/>
            </a:pPr>
            <a:r>
              <a:rPr lang="en-GB" u="sng" dirty="0"/>
              <a:t>Immanence</a:t>
            </a:r>
          </a:p>
          <a:p>
            <a:pPr marL="0" indent="0">
              <a:buNone/>
            </a:pPr>
            <a:endParaRPr lang="en-GB" sz="1400" dirty="0"/>
          </a:p>
          <a:p>
            <a:pPr marL="0" indent="0">
              <a:buNone/>
            </a:pPr>
            <a:r>
              <a:rPr lang="en-GB" dirty="0"/>
              <a:t>‘We are closer to human than his jugular vein.’ (50:16)</a:t>
            </a:r>
          </a:p>
          <a:p>
            <a:pPr marL="0" indent="0">
              <a:buNone/>
            </a:pPr>
            <a:endParaRPr lang="en-GB" sz="1400" dirty="0"/>
          </a:p>
          <a:p>
            <a:pPr marL="0" indent="0">
              <a:buNone/>
            </a:pPr>
            <a:r>
              <a:rPr lang="en-GB" dirty="0"/>
              <a:t>‘And He is with you wherever you may be.’ (57:4)</a:t>
            </a:r>
          </a:p>
          <a:p>
            <a:endParaRPr lang="en-GB" dirty="0"/>
          </a:p>
        </p:txBody>
      </p:sp>
      <p:sp>
        <p:nvSpPr>
          <p:cNvPr id="4" name="Content Placeholder 2"/>
          <p:cNvSpPr txBox="1">
            <a:spLocks/>
          </p:cNvSpPr>
          <p:nvPr/>
        </p:nvSpPr>
        <p:spPr>
          <a:xfrm>
            <a:off x="6540500" y="1724025"/>
            <a:ext cx="5232400" cy="2949576"/>
          </a:xfrm>
          <a:prstGeom prst="rect">
            <a:avLst/>
          </a:prstGeom>
          <a:solidFill>
            <a:schemeClr val="accent4">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Transcendence</a:t>
            </a:r>
          </a:p>
          <a:p>
            <a:pPr marL="0" indent="0">
              <a:buFont typeface="Arial" panose="020B0604020202020204" pitchFamily="34" charset="0"/>
              <a:buNone/>
            </a:pPr>
            <a:endParaRPr lang="en-GB" sz="1400" dirty="0"/>
          </a:p>
          <a:p>
            <a:pPr marL="0" indent="0">
              <a:buFont typeface="Arial" panose="020B0604020202020204" pitchFamily="34" charset="0"/>
              <a:buNone/>
            </a:pPr>
            <a:r>
              <a:rPr lang="en-GB" dirty="0"/>
              <a:t>‘No vision can grasp Him…He is above all comprehension.’ (6:103)</a:t>
            </a:r>
          </a:p>
          <a:p>
            <a:pPr marL="0" indent="0">
              <a:buFont typeface="Arial" panose="020B0604020202020204" pitchFamily="34" charset="0"/>
              <a:buNone/>
            </a:pPr>
            <a:endParaRPr lang="en-GB" sz="1400" dirty="0"/>
          </a:p>
          <a:p>
            <a:pPr marL="0" indent="0">
              <a:buFont typeface="Arial" panose="020B0604020202020204" pitchFamily="34" charset="0"/>
              <a:buNone/>
            </a:pPr>
            <a:r>
              <a:rPr lang="en-GB" dirty="0"/>
              <a:t>‘Nothing there is like Him.’ (42:11)</a:t>
            </a:r>
          </a:p>
          <a:p>
            <a:endParaRPr lang="en-GB" dirty="0"/>
          </a:p>
        </p:txBody>
      </p:sp>
    </p:spTree>
    <p:extLst>
      <p:ext uri="{BB962C8B-B14F-4D97-AF65-F5344CB8AC3E}">
        <p14:creationId xmlns:p14="http://schemas.microsoft.com/office/powerpoint/2010/main" val="72583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3986213" y="698703"/>
            <a:ext cx="4200525" cy="5561013"/>
          </a:xfrm>
          <a:prstGeom prst="rect">
            <a:avLst/>
          </a:prstGeom>
          <a:solidFill>
            <a:srgbClr val="CCCCFF"/>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dirty="0"/>
              <a:t>The arguments are complicated but essentially boil down to the fact that </a:t>
            </a:r>
            <a:r>
              <a:rPr lang="en-US" sz="3200" b="1" u="sng" dirty="0">
                <a:solidFill>
                  <a:srgbClr val="0070C0"/>
                </a:solidFill>
              </a:rPr>
              <a:t>Sunnis</a:t>
            </a:r>
            <a:r>
              <a:rPr lang="en-US" sz="3200" dirty="0">
                <a:solidFill>
                  <a:srgbClr val="0070C0"/>
                </a:solidFill>
              </a:rPr>
              <a:t> </a:t>
            </a:r>
            <a:r>
              <a:rPr lang="en-US" sz="3200" dirty="0"/>
              <a:t>believe the Prophets’ trusted friend and advisor </a:t>
            </a:r>
            <a:r>
              <a:rPr lang="en-US" sz="3200" b="1" u="sng" dirty="0">
                <a:solidFill>
                  <a:srgbClr val="0070C0"/>
                </a:solidFill>
              </a:rPr>
              <a:t>Abu Bakr </a:t>
            </a:r>
            <a:r>
              <a:rPr lang="en-US" sz="3200" dirty="0"/>
              <a:t>was the first rightful leader of Muslims or “caliph”, while </a:t>
            </a:r>
            <a:r>
              <a:rPr lang="en-US" sz="3200" b="1" u="sng" dirty="0">
                <a:solidFill>
                  <a:srgbClr val="00B050"/>
                </a:solidFill>
              </a:rPr>
              <a:t>Shias</a:t>
            </a:r>
            <a:r>
              <a:rPr lang="en-US" sz="3200" dirty="0"/>
              <a:t> believe that Muhammed’s cousin and son-in-law </a:t>
            </a:r>
            <a:r>
              <a:rPr lang="en-US" sz="3200" b="1" u="sng" dirty="0">
                <a:solidFill>
                  <a:srgbClr val="00B050"/>
                </a:solidFill>
              </a:rPr>
              <a:t>Ali</a:t>
            </a:r>
            <a:r>
              <a:rPr lang="en-US" sz="3200" dirty="0"/>
              <a:t> was chosen by Allah to hold the title.</a:t>
            </a:r>
          </a:p>
        </p:txBody>
      </p:sp>
      <p:pic>
        <p:nvPicPr>
          <p:cNvPr id="5" name="Picture 4"/>
          <p:cNvPicPr>
            <a:picLocks noChangeAspect="1"/>
          </p:cNvPicPr>
          <p:nvPr/>
        </p:nvPicPr>
        <p:blipFill>
          <a:blip r:embed="rId3"/>
          <a:stretch>
            <a:fillRect/>
          </a:stretch>
        </p:blipFill>
        <p:spPr>
          <a:xfrm>
            <a:off x="478334" y="1148172"/>
            <a:ext cx="3222129" cy="4124325"/>
          </a:xfrm>
          <a:prstGeom prst="rect">
            <a:avLst/>
          </a:prstGeom>
        </p:spPr>
      </p:pic>
      <p:pic>
        <p:nvPicPr>
          <p:cNvPr id="6" name="Picture 5"/>
          <p:cNvPicPr>
            <a:picLocks noChangeAspect="1"/>
          </p:cNvPicPr>
          <p:nvPr/>
        </p:nvPicPr>
        <p:blipFill>
          <a:blip r:embed="rId4"/>
          <a:stretch>
            <a:fillRect/>
          </a:stretch>
        </p:blipFill>
        <p:spPr>
          <a:xfrm>
            <a:off x="8472488" y="1148172"/>
            <a:ext cx="3319462" cy="4119151"/>
          </a:xfrm>
          <a:prstGeom prst="rect">
            <a:avLst/>
          </a:prstGeom>
        </p:spPr>
      </p:pic>
      <p:sp>
        <p:nvSpPr>
          <p:cNvPr id="7" name="TextBox 6"/>
          <p:cNvSpPr txBox="1"/>
          <p:nvPr/>
        </p:nvSpPr>
        <p:spPr>
          <a:xfrm>
            <a:off x="1431205" y="5485516"/>
            <a:ext cx="1316386" cy="461665"/>
          </a:xfrm>
          <a:prstGeom prst="rect">
            <a:avLst/>
          </a:prstGeom>
          <a:noFill/>
        </p:spPr>
        <p:txBody>
          <a:bodyPr wrap="none" rtlCol="0">
            <a:spAutoFit/>
          </a:bodyPr>
          <a:lstStyle/>
          <a:p>
            <a:r>
              <a:rPr lang="en-US" sz="2400" i="1"/>
              <a:t>Abu Bakr</a:t>
            </a:r>
          </a:p>
        </p:txBody>
      </p:sp>
      <p:sp>
        <p:nvSpPr>
          <p:cNvPr id="8" name="TextBox 7"/>
          <p:cNvSpPr txBox="1"/>
          <p:nvPr/>
        </p:nvSpPr>
        <p:spPr>
          <a:xfrm>
            <a:off x="9880387" y="5485515"/>
            <a:ext cx="503664" cy="461665"/>
          </a:xfrm>
          <a:prstGeom prst="rect">
            <a:avLst/>
          </a:prstGeom>
          <a:noFill/>
        </p:spPr>
        <p:txBody>
          <a:bodyPr wrap="none" rtlCol="0">
            <a:spAutoFit/>
          </a:bodyPr>
          <a:lstStyle/>
          <a:p>
            <a:r>
              <a:rPr lang="en-US" sz="2400" i="1"/>
              <a:t>Ali</a:t>
            </a:r>
          </a:p>
        </p:txBody>
      </p:sp>
      <p:grpSp>
        <p:nvGrpSpPr>
          <p:cNvPr id="2" name="Group 1"/>
          <p:cNvGrpSpPr/>
          <p:nvPr/>
        </p:nvGrpSpPr>
        <p:grpSpPr>
          <a:xfrm>
            <a:off x="663864" y="240231"/>
            <a:ext cx="4477979" cy="3934204"/>
            <a:chOff x="663864" y="240231"/>
            <a:chExt cx="4477979" cy="3934204"/>
          </a:xfrm>
        </p:grpSpPr>
        <p:sp>
          <p:nvSpPr>
            <p:cNvPr id="10" name="TextBox 9"/>
            <p:cNvSpPr txBox="1"/>
            <p:nvPr/>
          </p:nvSpPr>
          <p:spPr>
            <a:xfrm>
              <a:off x="663864" y="240231"/>
              <a:ext cx="3578531" cy="1815882"/>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a:r>
                <a:rPr lang="en-US" sz="2800" b="1" dirty="0"/>
                <a:t>CALIPH</a:t>
              </a:r>
              <a:r>
                <a:rPr lang="mr-IN" sz="2800" dirty="0"/>
                <a:t>–</a:t>
              </a:r>
              <a:r>
                <a:rPr lang="en-US" sz="2800" dirty="0"/>
                <a:t> Muslim civil and religious leader; a successor of Muhammad</a:t>
              </a:r>
            </a:p>
          </p:txBody>
        </p:sp>
        <p:cxnSp>
          <p:nvCxnSpPr>
            <p:cNvPr id="11" name="Straight Arrow Connector 10"/>
            <p:cNvCxnSpPr/>
            <p:nvPr/>
          </p:nvCxnSpPr>
          <p:spPr>
            <a:xfrm>
              <a:off x="4245800" y="1199635"/>
              <a:ext cx="896043" cy="297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10" descr="Old Key Clip Art by Mohamed Ibrahim | Cartoon clip art, Clip art, Treasure  chest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699"/>
            <a:stretch/>
          </p:blipFill>
          <p:spPr bwMode="auto">
            <a:xfrm>
              <a:off x="3396015" y="1199635"/>
              <a:ext cx="846380" cy="7118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85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9507" y="1803401"/>
            <a:ext cx="5232400" cy="4927600"/>
          </a:xfrm>
          <a:prstGeom prst="rect">
            <a:avLst/>
          </a:prstGeom>
          <a:solidFill>
            <a:schemeClr val="accent4">
              <a:lumMod val="20000"/>
              <a:lumOff val="8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t>Muslims believe Allah must be in this world to help and guide, to give people the purpose and ability to live this life. </a:t>
            </a:r>
          </a:p>
          <a:p>
            <a:pPr marL="0" indent="0" algn="ctr">
              <a:buNone/>
            </a:pPr>
            <a:endParaRPr lang="en-GB" sz="1600" dirty="0"/>
          </a:p>
          <a:p>
            <a:pPr marL="0" indent="0" algn="ctr">
              <a:buNone/>
            </a:pPr>
            <a:r>
              <a:rPr lang="en-GB" sz="3200" dirty="0"/>
              <a:t>This is what immanence means; that Allah is active in the world.</a:t>
            </a:r>
          </a:p>
        </p:txBody>
      </p:sp>
      <p:sp>
        <p:nvSpPr>
          <p:cNvPr id="6" name="Content Placeholder 2"/>
          <p:cNvSpPr txBox="1">
            <a:spLocks/>
          </p:cNvSpPr>
          <p:nvPr/>
        </p:nvSpPr>
        <p:spPr>
          <a:xfrm>
            <a:off x="6540500" y="1803401"/>
            <a:ext cx="5232400" cy="4927597"/>
          </a:xfrm>
          <a:prstGeom prst="rect">
            <a:avLst/>
          </a:prstGeom>
          <a:solidFill>
            <a:schemeClr val="accent4">
              <a:lumMod val="20000"/>
              <a:lumOff val="8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t>Allah is beyond human understanding, limitless and therefore He is not part of this world. </a:t>
            </a:r>
          </a:p>
          <a:p>
            <a:pPr marL="0" indent="0" algn="ctr">
              <a:buNone/>
            </a:pPr>
            <a:endParaRPr lang="en-GB" sz="1800" dirty="0"/>
          </a:p>
          <a:p>
            <a:pPr marL="0" indent="0" algn="ctr">
              <a:buNone/>
            </a:pPr>
            <a:r>
              <a:rPr lang="en-GB" sz="3200" dirty="0"/>
              <a:t>Transcendence is being separate to the world, which allows Allah to control it.</a:t>
            </a:r>
          </a:p>
        </p:txBody>
      </p:sp>
      <p:sp>
        <p:nvSpPr>
          <p:cNvPr id="7" name="Title 1"/>
          <p:cNvSpPr txBox="1">
            <a:spLocks/>
          </p:cNvSpPr>
          <p:nvPr/>
        </p:nvSpPr>
        <p:spPr>
          <a:xfrm>
            <a:off x="242207" y="161925"/>
            <a:ext cx="11707586" cy="1325563"/>
          </a:xfrm>
          <a:prstGeom prst="rect">
            <a:avLst/>
          </a:prstGeom>
          <a:solidFill>
            <a:srgbClr val="CC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a:latin typeface="Trebuchet MS" panose="020B0603020202020204" pitchFamily="34" charset="0"/>
              </a:rPr>
              <a:t>Immanence VS Transcendence</a:t>
            </a:r>
            <a:br>
              <a:rPr lang="en-GB" u="sng">
                <a:latin typeface="Trebuchet MS" panose="020B0603020202020204" pitchFamily="34" charset="0"/>
              </a:rPr>
            </a:br>
            <a:r>
              <a:rPr lang="en-GB" sz="3600" i="1" u="sng">
                <a:latin typeface="Trebuchet MS" panose="020B0603020202020204" pitchFamily="34" charset="0"/>
              </a:rPr>
              <a:t>How is Allah both?</a:t>
            </a:r>
            <a:endParaRPr lang="en-GB" sz="4800" i="1" u="sng" dirty="0">
              <a:latin typeface="Trebuchet MS" panose="020B0603020202020204" pitchFamily="34" charset="0"/>
            </a:endParaRPr>
          </a:p>
        </p:txBody>
      </p:sp>
    </p:spTree>
    <p:extLst>
      <p:ext uri="{BB962C8B-B14F-4D97-AF65-F5344CB8AC3E}">
        <p14:creationId xmlns:p14="http://schemas.microsoft.com/office/powerpoint/2010/main" val="291237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7638" y="1678621"/>
            <a:ext cx="4471036" cy="2024699"/>
          </a:xfrm>
          <a:prstGeom prst="wedgeRoundRectCallout">
            <a:avLst>
              <a:gd name="adj1" fmla="val -54344"/>
              <a:gd name="adj2" fmla="val 73835"/>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a:bodyPr>
          <a:lstStyle/>
          <a:p>
            <a:pPr algn="ctr"/>
            <a:r>
              <a:rPr lang="en-US" sz="6000" u="sng" dirty="0" err="1">
                <a:solidFill>
                  <a:schemeClr val="bg1"/>
                </a:solidFill>
                <a:latin typeface="Trebuchet MS" panose="020B0603020202020204" pitchFamily="34" charset="0"/>
              </a:rPr>
              <a:t>Tawhid</a:t>
            </a:r>
            <a:r>
              <a:rPr lang="en-US" sz="6000" dirty="0">
                <a:solidFill>
                  <a:schemeClr val="bg1"/>
                </a:solidFill>
                <a:latin typeface="Trebuchet MS" panose="020B0603020202020204" pitchFamily="34" charset="0"/>
              </a:rPr>
              <a:t>: The oneness of God</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91441" y="1770061"/>
            <a:ext cx="4583430" cy="1738949"/>
          </a:xfrm>
        </p:spPr>
        <p:txBody>
          <a:bodyPr>
            <a:noAutofit/>
          </a:bodyPr>
          <a:lstStyle/>
          <a:p>
            <a:pPr marL="0" indent="0" algn="ctr">
              <a:buNone/>
            </a:pPr>
            <a:r>
              <a:rPr lang="en-US" b="1" dirty="0">
                <a:solidFill>
                  <a:schemeClr val="bg1"/>
                </a:solidFill>
              </a:rPr>
              <a:t>“And your Allah is One Allah. There is no god but He, Most Gracious, Most Merciful”</a:t>
            </a:r>
            <a:endParaRPr lang="en-US" dirty="0">
              <a:solidFill>
                <a:schemeClr val="bg1"/>
              </a:solidFill>
            </a:endParaRPr>
          </a:p>
          <a:p>
            <a:pPr marL="0" indent="0" algn="ctr">
              <a:buNone/>
            </a:pPr>
            <a:r>
              <a:rPr lang="en-US" i="1" dirty="0">
                <a:solidFill>
                  <a:schemeClr val="bg1"/>
                </a:solidFill>
              </a:rPr>
              <a:t>		Qur’an 2:163</a:t>
            </a:r>
            <a:endParaRPr lang="en-GB" i="1" dirty="0">
              <a:solidFill>
                <a:schemeClr val="bg1"/>
              </a:solidFill>
            </a:endParaRPr>
          </a:p>
        </p:txBody>
      </p:sp>
      <p:sp>
        <p:nvSpPr>
          <p:cNvPr id="6" name="Rectangle 5"/>
          <p:cNvSpPr/>
          <p:nvPr/>
        </p:nvSpPr>
        <p:spPr>
          <a:xfrm>
            <a:off x="4731068" y="1678621"/>
            <a:ext cx="7242808" cy="4893647"/>
          </a:xfrm>
          <a:prstGeom prst="rect">
            <a:avLst/>
          </a:prstGeom>
          <a:solidFill>
            <a:srgbClr val="FF99CC"/>
          </a:solidFill>
        </p:spPr>
        <p:txBody>
          <a:bodyPr wrap="square">
            <a:spAutoFit/>
          </a:bodyPr>
          <a:lstStyle/>
          <a:p>
            <a:r>
              <a:rPr lang="en-US" sz="2400" b="1" dirty="0">
                <a:solidFill>
                  <a:srgbClr val="231F20"/>
                </a:solidFill>
                <a:latin typeface="Trebuchet MS" panose="020B0603020202020204" pitchFamily="34" charset="0"/>
              </a:rPr>
              <a:t>Muslims believe that Allah</a:t>
            </a:r>
            <a:r>
              <a:rPr lang="en-US" sz="2400" dirty="0">
                <a:solidFill>
                  <a:srgbClr val="231F20"/>
                </a:solidFill>
                <a:latin typeface="Trebuchet MS" panose="020B0603020202020204" pitchFamily="34" charset="0"/>
              </a:rPr>
              <a:t>:</a:t>
            </a:r>
          </a:p>
          <a:p>
            <a:endParaRPr lang="en-US" sz="1200" dirty="0">
              <a:solidFill>
                <a:srgbClr val="231F20"/>
              </a:solidFill>
              <a:latin typeface="Trebuchet MS" panose="020B0603020202020204" pitchFamily="34" charset="0"/>
            </a:endParaRPr>
          </a:p>
          <a:p>
            <a:pPr marL="285750" indent="-285750">
              <a:buFontTx/>
              <a:buChar char="-"/>
            </a:pPr>
            <a:r>
              <a:rPr lang="en-US" sz="2400" dirty="0">
                <a:solidFill>
                  <a:srgbClr val="231F20"/>
                </a:solidFill>
                <a:latin typeface="Trebuchet MS" panose="020B0603020202020204" pitchFamily="34" charset="0"/>
              </a:rPr>
              <a:t>is the one true God - all worship and praise is directed towards him</a:t>
            </a:r>
          </a:p>
          <a:p>
            <a:pPr marL="285750" indent="-285750">
              <a:buFontTx/>
              <a:buChar char="-"/>
            </a:pPr>
            <a:r>
              <a:rPr lang="en-US" sz="2400" dirty="0">
                <a:solidFill>
                  <a:srgbClr val="231F20"/>
                </a:solidFill>
                <a:latin typeface="Trebuchet MS" panose="020B0603020202020204" pitchFamily="34" charset="0"/>
              </a:rPr>
              <a:t>should be treated with respect as he is the supreme being</a:t>
            </a:r>
          </a:p>
          <a:p>
            <a:pPr marL="285750" indent="-285750">
              <a:buFontTx/>
              <a:buChar char="-"/>
            </a:pPr>
            <a:r>
              <a:rPr lang="en-US" sz="2400" dirty="0">
                <a:solidFill>
                  <a:srgbClr val="231F20"/>
                </a:solidFill>
                <a:latin typeface="Trebuchet MS" panose="020B0603020202020204" pitchFamily="34" charset="0"/>
              </a:rPr>
              <a:t>is the creator, designer and sustainer of the world</a:t>
            </a:r>
          </a:p>
          <a:p>
            <a:endParaRPr lang="en-US" sz="1200" dirty="0">
              <a:solidFill>
                <a:srgbClr val="231F20"/>
              </a:solidFill>
              <a:latin typeface="Trebuchet MS" panose="020B0603020202020204" pitchFamily="34" charset="0"/>
            </a:endParaRPr>
          </a:p>
          <a:p>
            <a:r>
              <a:rPr lang="en-US" sz="2400" dirty="0">
                <a:solidFill>
                  <a:srgbClr val="231F20"/>
                </a:solidFill>
                <a:latin typeface="Trebuchet MS" panose="020B0603020202020204" pitchFamily="34" charset="0"/>
              </a:rPr>
              <a:t>The word </a:t>
            </a:r>
            <a:r>
              <a:rPr lang="en-US" sz="2400" b="1" dirty="0" err="1">
                <a:solidFill>
                  <a:srgbClr val="231F20"/>
                </a:solidFill>
                <a:latin typeface="Trebuchet MS" panose="020B0603020202020204" pitchFamily="34" charset="0"/>
              </a:rPr>
              <a:t>Tawhid</a:t>
            </a:r>
            <a:r>
              <a:rPr lang="en-US" sz="2400" dirty="0">
                <a:solidFill>
                  <a:srgbClr val="231F20"/>
                </a:solidFill>
                <a:latin typeface="Trebuchet MS" panose="020B0603020202020204" pitchFamily="34" charset="0"/>
              </a:rPr>
              <a:t> is used to describe the </a:t>
            </a:r>
            <a:r>
              <a:rPr lang="en-US" sz="2400" b="1" dirty="0">
                <a:solidFill>
                  <a:srgbClr val="231F20"/>
                </a:solidFill>
                <a:latin typeface="Trebuchet MS" panose="020B0603020202020204" pitchFamily="34" charset="0"/>
              </a:rPr>
              <a:t>oneness of Allah</a:t>
            </a:r>
            <a:r>
              <a:rPr lang="en-US" sz="2400" dirty="0">
                <a:solidFill>
                  <a:srgbClr val="231F20"/>
                </a:solidFill>
                <a:latin typeface="Trebuchet MS" panose="020B0603020202020204" pitchFamily="34" charset="0"/>
              </a:rPr>
              <a:t>, which is the fundamental belief of Islam. It means believing in Allah, believing that he is the one and only God. It helps Muslims to think of Allah as the </a:t>
            </a:r>
            <a:r>
              <a:rPr lang="en-US" sz="2400" dirty="0" err="1">
                <a:solidFill>
                  <a:srgbClr val="231F20"/>
                </a:solidFill>
                <a:latin typeface="Trebuchet MS" panose="020B0603020202020204" pitchFamily="34" charset="0"/>
              </a:rPr>
              <a:t>centre</a:t>
            </a:r>
            <a:r>
              <a:rPr lang="en-US" sz="2400" dirty="0">
                <a:solidFill>
                  <a:srgbClr val="231F20"/>
                </a:solidFill>
                <a:latin typeface="Trebuchet MS" panose="020B0603020202020204" pitchFamily="34" charset="0"/>
              </a:rPr>
              <a:t> point of life.</a:t>
            </a:r>
            <a:endParaRPr lang="en-US" sz="2400" b="0" i="0" dirty="0">
              <a:solidFill>
                <a:srgbClr val="231F20"/>
              </a:solidFill>
              <a:effectLst/>
              <a:latin typeface="Trebuchet MS" panose="020B0603020202020204" pitchFamily="34" charset="0"/>
            </a:endParaRPr>
          </a:p>
        </p:txBody>
      </p:sp>
      <p:pic>
        <p:nvPicPr>
          <p:cNvPr id="1027" name="Picture 3" descr="Oneness of God in Sufism - IslamiCity"/>
          <p:cNvPicPr>
            <a:picLocks noChangeAspect="1" noChangeArrowheads="1"/>
          </p:cNvPicPr>
          <p:nvPr/>
        </p:nvPicPr>
        <p:blipFill rotWithShape="1">
          <a:blip r:embed="rId3">
            <a:extLst>
              <a:ext uri="{28A0092B-C50C-407E-A947-70E740481C1C}">
                <a14:useLocalDpi xmlns:a14="http://schemas.microsoft.com/office/drawing/2010/main" val="0"/>
              </a:ext>
            </a:extLst>
          </a:blip>
          <a:srcRect l="30878" t="10240" r="31722" b="8800"/>
          <a:stretch/>
        </p:blipFill>
        <p:spPr bwMode="auto">
          <a:xfrm>
            <a:off x="1383031" y="3966228"/>
            <a:ext cx="1926203"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4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lamic view of ang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05" y="3594734"/>
            <a:ext cx="2275521" cy="304919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47638" y="1678621"/>
            <a:ext cx="4127182" cy="2024699"/>
          </a:xfrm>
          <a:prstGeom prst="wedgeRoundRectCallout">
            <a:avLst>
              <a:gd name="adj1" fmla="val -54344"/>
              <a:gd name="adj2" fmla="val 73835"/>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a:bodyPr>
          <a:lstStyle/>
          <a:p>
            <a:pPr algn="ctr"/>
            <a:r>
              <a:rPr lang="en-US" sz="6000" u="sng" dirty="0" err="1">
                <a:solidFill>
                  <a:schemeClr val="bg1"/>
                </a:solidFill>
                <a:latin typeface="Trebuchet MS" panose="020B0603020202020204" pitchFamily="34" charset="0"/>
              </a:rPr>
              <a:t>Malaikah</a:t>
            </a:r>
            <a:r>
              <a:rPr lang="en-US" sz="6000" dirty="0">
                <a:solidFill>
                  <a:schemeClr val="bg1"/>
                </a:solidFill>
                <a:latin typeface="Trebuchet MS" panose="020B0603020202020204" pitchFamily="34" charset="0"/>
              </a:rPr>
              <a:t>: the belief in Angels</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11703" y="1787205"/>
            <a:ext cx="4320539" cy="1807529"/>
          </a:xfrm>
        </p:spPr>
        <p:txBody>
          <a:bodyPr>
            <a:noAutofit/>
          </a:bodyPr>
          <a:lstStyle/>
          <a:p>
            <a:pPr marL="0" indent="0" algn="ctr">
              <a:buNone/>
            </a:pPr>
            <a:r>
              <a:rPr lang="en-US" sz="3200" b="1" dirty="0">
                <a:solidFill>
                  <a:schemeClr val="bg1"/>
                </a:solidFill>
              </a:rPr>
              <a:t>“They exalt him night and day and do not slacken”</a:t>
            </a:r>
          </a:p>
          <a:p>
            <a:pPr marL="0" indent="0" algn="ctr">
              <a:buNone/>
            </a:pPr>
            <a:r>
              <a:rPr lang="en-US" b="1" dirty="0">
                <a:solidFill>
                  <a:schemeClr val="bg1"/>
                </a:solidFill>
              </a:rPr>
              <a:t>		     </a:t>
            </a:r>
            <a:r>
              <a:rPr lang="en-US" sz="2400" i="1" dirty="0">
                <a:solidFill>
                  <a:schemeClr val="bg1"/>
                </a:solidFill>
              </a:rPr>
              <a:t>Qur’an 21:20</a:t>
            </a:r>
            <a:endParaRPr lang="en-GB" i="1" dirty="0">
              <a:solidFill>
                <a:schemeClr val="bg1"/>
              </a:solidFill>
            </a:endParaRPr>
          </a:p>
        </p:txBody>
      </p:sp>
      <p:sp>
        <p:nvSpPr>
          <p:cNvPr id="6" name="Rectangle 5"/>
          <p:cNvSpPr/>
          <p:nvPr/>
        </p:nvSpPr>
        <p:spPr>
          <a:xfrm>
            <a:off x="4434161" y="1787205"/>
            <a:ext cx="7498078" cy="4801314"/>
          </a:xfrm>
          <a:prstGeom prst="rect">
            <a:avLst/>
          </a:prstGeom>
          <a:solidFill>
            <a:srgbClr val="FF99CC"/>
          </a:solidFill>
        </p:spPr>
        <p:txBody>
          <a:bodyPr wrap="square">
            <a:spAutoFit/>
          </a:bodyPr>
          <a:lstStyle/>
          <a:p>
            <a:pPr algn="ctr"/>
            <a:r>
              <a:rPr lang="en-US" sz="2400" dirty="0">
                <a:solidFill>
                  <a:srgbClr val="231F20"/>
                </a:solidFill>
                <a:latin typeface="Trebuchet MS" panose="020B0603020202020204" pitchFamily="34" charset="0"/>
              </a:rPr>
              <a:t>Angels (</a:t>
            </a:r>
            <a:r>
              <a:rPr lang="en-US" sz="2400" dirty="0" err="1">
                <a:solidFill>
                  <a:srgbClr val="231F20"/>
                </a:solidFill>
                <a:latin typeface="Trebuchet MS" panose="020B0603020202020204" pitchFamily="34" charset="0"/>
              </a:rPr>
              <a:t>malaikah</a:t>
            </a:r>
            <a:r>
              <a:rPr lang="en-US" sz="2400" dirty="0">
                <a:solidFill>
                  <a:srgbClr val="231F20"/>
                </a:solidFill>
                <a:latin typeface="Trebuchet MS" panose="020B0603020202020204" pitchFamily="34" charset="0"/>
              </a:rPr>
              <a:t>) are important because God’s greatness means that he cannot communicate directly with humans. </a:t>
            </a:r>
          </a:p>
          <a:p>
            <a:pPr algn="ctr"/>
            <a:endParaRPr lang="en-US" sz="1400" dirty="0">
              <a:solidFill>
                <a:srgbClr val="231F20"/>
              </a:solidFill>
              <a:latin typeface="Trebuchet MS" panose="020B0603020202020204" pitchFamily="34" charset="0"/>
            </a:endParaRPr>
          </a:p>
          <a:p>
            <a:pPr algn="ctr"/>
            <a:r>
              <a:rPr lang="en-US" sz="2400" dirty="0">
                <a:solidFill>
                  <a:srgbClr val="231F20"/>
                </a:solidFill>
                <a:latin typeface="Trebuchet MS" panose="020B0603020202020204" pitchFamily="34" charset="0"/>
              </a:rPr>
              <a:t>He therefore passed messages (</a:t>
            </a:r>
            <a:r>
              <a:rPr lang="en-US" sz="2400" dirty="0" err="1">
                <a:solidFill>
                  <a:srgbClr val="231F20"/>
                </a:solidFill>
                <a:latin typeface="Trebuchet MS" panose="020B0603020202020204" pitchFamily="34" charset="0"/>
              </a:rPr>
              <a:t>Risalah</a:t>
            </a:r>
            <a:r>
              <a:rPr lang="en-US" sz="2400" dirty="0">
                <a:solidFill>
                  <a:srgbClr val="231F20"/>
                </a:solidFill>
                <a:latin typeface="Trebuchet MS" panose="020B0603020202020204" pitchFamily="34" charset="0"/>
              </a:rPr>
              <a:t>) to his prophets via the angels, who were his first creation.</a:t>
            </a:r>
          </a:p>
          <a:p>
            <a:pPr algn="ctr"/>
            <a:endParaRPr lang="en-US" sz="1400" i="0" dirty="0">
              <a:solidFill>
                <a:srgbClr val="231F20"/>
              </a:solidFill>
              <a:effectLst/>
              <a:latin typeface="Trebuchet MS" panose="020B0603020202020204" pitchFamily="34" charset="0"/>
            </a:endParaRPr>
          </a:p>
          <a:p>
            <a:pPr algn="ctr"/>
            <a:r>
              <a:rPr lang="en-US" sz="2400" dirty="0">
                <a:solidFill>
                  <a:srgbClr val="231F20"/>
                </a:solidFill>
                <a:latin typeface="Trebuchet MS" panose="020B0603020202020204" pitchFamily="34" charset="0"/>
              </a:rPr>
              <a:t>Most Muslims believe that angels or </a:t>
            </a:r>
            <a:r>
              <a:rPr lang="en-US" sz="2400" dirty="0" err="1">
                <a:solidFill>
                  <a:srgbClr val="231F20"/>
                </a:solidFill>
                <a:latin typeface="Trebuchet MS" panose="020B0603020202020204" pitchFamily="34" charset="0"/>
              </a:rPr>
              <a:t>malaikah</a:t>
            </a:r>
            <a:r>
              <a:rPr lang="en-US" sz="2400" dirty="0">
                <a:solidFill>
                  <a:srgbClr val="231F20"/>
                </a:solidFill>
                <a:latin typeface="Trebuchet MS" panose="020B0603020202020204" pitchFamily="34" charset="0"/>
              </a:rPr>
              <a:t> were created before humans with the purpose of following the orders of Allah and communicating with humans.</a:t>
            </a:r>
          </a:p>
          <a:p>
            <a:pPr algn="ctr"/>
            <a:endParaRPr lang="en-US" sz="1400" dirty="0">
              <a:solidFill>
                <a:srgbClr val="231F20"/>
              </a:solidFill>
              <a:latin typeface="Trebuchet MS" panose="020B0603020202020204" pitchFamily="34" charset="0"/>
            </a:endParaRPr>
          </a:p>
          <a:p>
            <a:pPr algn="ctr"/>
            <a:r>
              <a:rPr lang="en-US" sz="2400" dirty="0">
                <a:solidFill>
                  <a:srgbClr val="231F20"/>
                </a:solidFill>
                <a:latin typeface="Trebuchet MS" panose="020B0603020202020204" pitchFamily="34" charset="0"/>
              </a:rPr>
              <a:t>Angels are immortal, are made of light and have wings. They are pure and cannot sin. They obey and serve Allah at all times.</a:t>
            </a:r>
            <a:endParaRPr lang="en-US" sz="2400" i="0" dirty="0">
              <a:solidFill>
                <a:srgbClr val="231F20"/>
              </a:solidFill>
              <a:effectLst/>
              <a:latin typeface="Trebuchet MS" panose="020B0603020202020204" pitchFamily="34" charset="0"/>
            </a:endParaRPr>
          </a:p>
        </p:txBody>
      </p:sp>
    </p:spTree>
    <p:extLst>
      <p:ext uri="{BB962C8B-B14F-4D97-AF65-F5344CB8AC3E}">
        <p14:creationId xmlns:p14="http://schemas.microsoft.com/office/powerpoint/2010/main" val="213591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81654" y="1664332"/>
            <a:ext cx="4127182" cy="4139249"/>
          </a:xfrm>
          <a:prstGeom prst="wedgeRoundRectCallout">
            <a:avLst>
              <a:gd name="adj1" fmla="val -43820"/>
              <a:gd name="adj2" fmla="val 66103"/>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838200" y="227965"/>
            <a:ext cx="10515600" cy="1325563"/>
          </a:xfrm>
          <a:solidFill>
            <a:srgbClr val="7030A0"/>
          </a:solidFill>
          <a:ln w="57150">
            <a:solidFill>
              <a:srgbClr val="FF0066"/>
            </a:solidFill>
          </a:ln>
        </p:spPr>
        <p:txBody>
          <a:bodyPr>
            <a:normAutofit fontScale="90000"/>
          </a:bodyPr>
          <a:lstStyle/>
          <a:p>
            <a:pPr algn="ctr"/>
            <a:r>
              <a:rPr lang="en-US" sz="6000" u="sng" dirty="0" err="1">
                <a:solidFill>
                  <a:schemeClr val="bg1"/>
                </a:solidFill>
                <a:latin typeface="Trebuchet MS" panose="020B0603020202020204" pitchFamily="34" charset="0"/>
              </a:rPr>
              <a:t>Kutub</a:t>
            </a:r>
            <a:r>
              <a:rPr lang="en-US" sz="6000" dirty="0">
                <a:solidFill>
                  <a:schemeClr val="bg1"/>
                </a:solidFill>
                <a:latin typeface="Trebuchet MS" panose="020B0603020202020204" pitchFamily="34" charset="0"/>
              </a:rPr>
              <a:t>: the belief in Holy Books</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181654" y="1787203"/>
            <a:ext cx="4092213" cy="3893505"/>
          </a:xfrm>
        </p:spPr>
        <p:txBody>
          <a:bodyPr>
            <a:noAutofit/>
          </a:bodyPr>
          <a:lstStyle/>
          <a:p>
            <a:pPr marL="0" indent="0" algn="ctr">
              <a:buNone/>
            </a:pPr>
            <a:r>
              <a:rPr lang="en-US" sz="2400" b="1" dirty="0">
                <a:solidFill>
                  <a:schemeClr val="bg1"/>
                </a:solidFill>
              </a:rPr>
              <a:t>“And We sent … Isa [Jesus], the son of Maryam [Mary], confirming that which came before him in the Torah; and We gave him the Gospel, in which was guidance and light and confirming that which preceded it of the Torah as guidance and instruction for the righteous.”</a:t>
            </a:r>
          </a:p>
          <a:p>
            <a:pPr marL="0" indent="0" algn="ctr">
              <a:buNone/>
            </a:pPr>
            <a:r>
              <a:rPr lang="en-US" sz="2000" b="1" dirty="0">
                <a:solidFill>
                  <a:schemeClr val="bg1"/>
                </a:solidFill>
              </a:rPr>
              <a:t>		     </a:t>
            </a:r>
            <a:r>
              <a:rPr lang="en-US" sz="1800" i="1" dirty="0">
                <a:solidFill>
                  <a:schemeClr val="bg1"/>
                </a:solidFill>
              </a:rPr>
              <a:t>Surah 5:46</a:t>
            </a:r>
            <a:endParaRPr lang="en-GB" sz="2000" i="1" dirty="0">
              <a:solidFill>
                <a:schemeClr val="bg1"/>
              </a:solidFill>
            </a:endParaRPr>
          </a:p>
        </p:txBody>
      </p:sp>
      <p:sp>
        <p:nvSpPr>
          <p:cNvPr id="6" name="Rectangle 5"/>
          <p:cNvSpPr/>
          <p:nvPr/>
        </p:nvSpPr>
        <p:spPr>
          <a:xfrm>
            <a:off x="4663439" y="1787203"/>
            <a:ext cx="6857319" cy="4462760"/>
          </a:xfrm>
          <a:prstGeom prst="rect">
            <a:avLst/>
          </a:prstGeom>
          <a:solidFill>
            <a:srgbClr val="FF99CC"/>
          </a:solidFill>
        </p:spPr>
        <p:txBody>
          <a:bodyPr wrap="square">
            <a:spAutoFit/>
          </a:bodyPr>
          <a:lstStyle/>
          <a:p>
            <a:pPr algn="ctr"/>
            <a:r>
              <a:rPr lang="en-US" sz="2000" dirty="0">
                <a:solidFill>
                  <a:srgbClr val="231F20"/>
                </a:solidFill>
                <a:latin typeface="Trebuchet MS" panose="020B0603020202020204" pitchFamily="34" charset="0"/>
              </a:rPr>
              <a:t>Muslims believe that Allah revealed holy books to other prophets who came before Muhammad. These books are called ‘revealed’ books, or </a:t>
            </a:r>
            <a:r>
              <a:rPr lang="en-US" sz="2000" dirty="0" err="1">
                <a:solidFill>
                  <a:srgbClr val="231F20"/>
                </a:solidFill>
                <a:latin typeface="Trebuchet MS" panose="020B0603020202020204" pitchFamily="34" charset="0"/>
              </a:rPr>
              <a:t>kutub</a:t>
            </a:r>
            <a:r>
              <a:rPr lang="en-US" sz="2000" dirty="0">
                <a:solidFill>
                  <a:srgbClr val="231F20"/>
                </a:solidFill>
                <a:latin typeface="Trebuchet MS" panose="020B0603020202020204" pitchFamily="34" charset="0"/>
              </a:rPr>
              <a:t>, meaning that Muslims believe they originally contained the same message as the Qur’an.</a:t>
            </a:r>
          </a:p>
          <a:p>
            <a:pPr algn="ctr"/>
            <a:endParaRPr lang="en-US" sz="1200" dirty="0">
              <a:solidFill>
                <a:srgbClr val="231F20"/>
              </a:solidFill>
              <a:latin typeface="Trebuchet MS" panose="020B0603020202020204" pitchFamily="34" charset="0"/>
            </a:endParaRPr>
          </a:p>
          <a:p>
            <a:pPr algn="ctr"/>
            <a:r>
              <a:rPr lang="en-US" sz="2000" dirty="0">
                <a:solidFill>
                  <a:srgbClr val="231F20"/>
                </a:solidFill>
                <a:latin typeface="Trebuchet MS" panose="020B0603020202020204" pitchFamily="34" charset="0"/>
              </a:rPr>
              <a:t>The holy books should be respected, especially the Qur’an, which is a direct revelation from God – it is God’s word.</a:t>
            </a:r>
          </a:p>
          <a:p>
            <a:pPr algn="ctr"/>
            <a:endParaRPr lang="en-US" sz="1200" i="0" dirty="0">
              <a:solidFill>
                <a:srgbClr val="231F20"/>
              </a:solidFill>
              <a:effectLst/>
              <a:latin typeface="Trebuchet MS" panose="020B0603020202020204" pitchFamily="34" charset="0"/>
            </a:endParaRPr>
          </a:p>
          <a:p>
            <a:pPr marL="342900" indent="-342900">
              <a:buFont typeface="Arial" panose="020B0604020202020204" pitchFamily="34" charset="0"/>
              <a:buChar char="•"/>
            </a:pPr>
            <a:r>
              <a:rPr lang="en-US" sz="2000" b="1" dirty="0">
                <a:solidFill>
                  <a:srgbClr val="231F20"/>
                </a:solidFill>
                <a:latin typeface="Trebuchet MS" panose="020B0603020202020204" pitchFamily="34" charset="0"/>
              </a:rPr>
              <a:t>The Qur’an</a:t>
            </a:r>
          </a:p>
          <a:p>
            <a:pPr marL="342900" indent="-342900">
              <a:buFont typeface="Arial" panose="020B0604020202020204" pitchFamily="34" charset="0"/>
              <a:buChar char="•"/>
            </a:pPr>
            <a:r>
              <a:rPr lang="en-US" sz="2000" b="1" i="0" dirty="0">
                <a:solidFill>
                  <a:srgbClr val="231F20"/>
                </a:solidFill>
                <a:effectLst/>
                <a:latin typeface="Trebuchet MS" panose="020B0603020202020204" pitchFamily="34" charset="0"/>
              </a:rPr>
              <a:t>The </a:t>
            </a:r>
            <a:r>
              <a:rPr lang="en-US" sz="2000" b="1" i="0" dirty="0" err="1">
                <a:solidFill>
                  <a:srgbClr val="231F20"/>
                </a:solidFill>
                <a:effectLst/>
                <a:latin typeface="Trebuchet MS" panose="020B0603020202020204" pitchFamily="34" charset="0"/>
              </a:rPr>
              <a:t>Sahifah</a:t>
            </a:r>
            <a:r>
              <a:rPr lang="en-US" sz="2000" b="1" i="0" dirty="0">
                <a:solidFill>
                  <a:srgbClr val="231F20"/>
                </a:solidFill>
                <a:effectLst/>
                <a:latin typeface="Trebuchet MS" panose="020B0603020202020204" pitchFamily="34" charset="0"/>
              </a:rPr>
              <a:t> </a:t>
            </a:r>
            <a:r>
              <a:rPr lang="en-US" sz="2000" i="0" dirty="0">
                <a:solidFill>
                  <a:srgbClr val="231F20"/>
                </a:solidFill>
                <a:effectLst/>
                <a:latin typeface="Trebuchet MS" panose="020B0603020202020204" pitchFamily="34" charset="0"/>
              </a:rPr>
              <a:t>(The scrolls of Ibrahim)</a:t>
            </a:r>
          </a:p>
          <a:p>
            <a:pPr marL="342900" indent="-342900">
              <a:buFont typeface="Arial" panose="020B0604020202020204" pitchFamily="34" charset="0"/>
              <a:buChar char="•"/>
            </a:pPr>
            <a:r>
              <a:rPr lang="en-US" sz="2000" b="1" dirty="0">
                <a:solidFill>
                  <a:srgbClr val="231F20"/>
                </a:solidFill>
                <a:latin typeface="Trebuchet MS" panose="020B0603020202020204" pitchFamily="34" charset="0"/>
              </a:rPr>
              <a:t>The </a:t>
            </a:r>
            <a:r>
              <a:rPr lang="en-US" sz="2000" b="1" dirty="0" err="1">
                <a:solidFill>
                  <a:srgbClr val="231F20"/>
                </a:solidFill>
                <a:latin typeface="Trebuchet MS" panose="020B0603020202020204" pitchFamily="34" charset="0"/>
              </a:rPr>
              <a:t>Tawrat</a:t>
            </a:r>
            <a:r>
              <a:rPr lang="en-US" sz="2000" b="1" dirty="0">
                <a:solidFill>
                  <a:srgbClr val="231F20"/>
                </a:solidFill>
                <a:latin typeface="Trebuchet MS" panose="020B0603020202020204" pitchFamily="34" charset="0"/>
              </a:rPr>
              <a:t> </a:t>
            </a:r>
            <a:r>
              <a:rPr lang="en-US" sz="2000" dirty="0">
                <a:solidFill>
                  <a:srgbClr val="231F20"/>
                </a:solidFill>
                <a:latin typeface="Trebuchet MS" panose="020B0603020202020204" pitchFamily="34" charset="0"/>
              </a:rPr>
              <a:t>(The Torah)</a:t>
            </a:r>
          </a:p>
          <a:p>
            <a:pPr marL="342900" indent="-342900">
              <a:buFont typeface="Arial" panose="020B0604020202020204" pitchFamily="34" charset="0"/>
              <a:buChar char="•"/>
            </a:pPr>
            <a:r>
              <a:rPr lang="en-US" sz="2000" b="1" i="0" dirty="0" err="1">
                <a:solidFill>
                  <a:srgbClr val="231F20"/>
                </a:solidFill>
                <a:effectLst/>
                <a:latin typeface="Trebuchet MS" panose="020B0603020202020204" pitchFamily="34" charset="0"/>
              </a:rPr>
              <a:t>Zabur</a:t>
            </a:r>
            <a:r>
              <a:rPr lang="en-US" sz="2000" i="0" dirty="0">
                <a:solidFill>
                  <a:srgbClr val="231F20"/>
                </a:solidFill>
                <a:effectLst/>
                <a:latin typeface="Trebuchet MS" panose="020B0603020202020204" pitchFamily="34" charset="0"/>
              </a:rPr>
              <a:t> (Psalms and songs of worship)</a:t>
            </a:r>
          </a:p>
          <a:p>
            <a:pPr marL="342900" indent="-342900">
              <a:buFont typeface="Arial" panose="020B0604020202020204" pitchFamily="34" charset="0"/>
              <a:buChar char="•"/>
            </a:pPr>
            <a:r>
              <a:rPr lang="en-US" sz="2000" b="1" dirty="0" err="1">
                <a:solidFill>
                  <a:srgbClr val="231F20"/>
                </a:solidFill>
                <a:latin typeface="Trebuchet MS" panose="020B0603020202020204" pitchFamily="34" charset="0"/>
              </a:rPr>
              <a:t>Injil</a:t>
            </a:r>
            <a:r>
              <a:rPr lang="en-US" sz="2000" dirty="0">
                <a:solidFill>
                  <a:srgbClr val="231F20"/>
                </a:solidFill>
                <a:latin typeface="Trebuchet MS" panose="020B0603020202020204" pitchFamily="34" charset="0"/>
              </a:rPr>
              <a:t> (Gospel of Jesus)</a:t>
            </a:r>
            <a:endParaRPr lang="en-US" sz="2000" i="0" dirty="0">
              <a:solidFill>
                <a:srgbClr val="231F20"/>
              </a:solidFill>
              <a:effectLst/>
              <a:latin typeface="Trebuchet MS" panose="020B0603020202020204" pitchFamily="34" charset="0"/>
            </a:endParaRPr>
          </a:p>
        </p:txBody>
      </p:sp>
      <p:pic>
        <p:nvPicPr>
          <p:cNvPr id="3074" name="Picture 2" descr="ISLAMIC BOOKS :: The Quran Arabic Indo-Pak F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203" y="4183380"/>
            <a:ext cx="2090158" cy="278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6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09" y="112075"/>
            <a:ext cx="10777809" cy="1325563"/>
          </a:xfrm>
          <a:solidFill>
            <a:srgbClr val="7030A0"/>
          </a:solidFill>
          <a:ln w="57150">
            <a:solidFill>
              <a:srgbClr val="FF0066"/>
            </a:solidFill>
          </a:ln>
        </p:spPr>
        <p:txBody>
          <a:bodyPr>
            <a:normAutofit/>
          </a:bodyPr>
          <a:lstStyle/>
          <a:p>
            <a:pPr algn="ctr"/>
            <a:r>
              <a:rPr lang="en-US" sz="4800" u="sng" dirty="0" err="1">
                <a:solidFill>
                  <a:schemeClr val="bg1"/>
                </a:solidFill>
                <a:latin typeface="Trebuchet MS" panose="020B0603020202020204" pitchFamily="34" charset="0"/>
              </a:rPr>
              <a:t>Nubuwwah</a:t>
            </a:r>
            <a:r>
              <a:rPr lang="en-US" sz="4800" dirty="0">
                <a:solidFill>
                  <a:schemeClr val="bg1"/>
                </a:solidFill>
                <a:latin typeface="Trebuchet MS" panose="020B0603020202020204" pitchFamily="34" charset="0"/>
              </a:rPr>
              <a:t>: the belief in the prophets</a:t>
            </a:r>
            <a:endParaRPr lang="en-GB" sz="4800" dirty="0">
              <a:solidFill>
                <a:schemeClr val="bg1"/>
              </a:solidFill>
              <a:latin typeface="Trebuchet MS" panose="020B0603020202020204" pitchFamily="34" charset="0"/>
            </a:endParaRPr>
          </a:p>
        </p:txBody>
      </p:sp>
      <p:sp>
        <p:nvSpPr>
          <p:cNvPr id="6" name="Rectangle 5"/>
          <p:cNvSpPr/>
          <p:nvPr/>
        </p:nvSpPr>
        <p:spPr>
          <a:xfrm>
            <a:off x="4892039" y="1581454"/>
            <a:ext cx="7005909" cy="5016758"/>
          </a:xfrm>
          <a:prstGeom prst="rect">
            <a:avLst/>
          </a:prstGeom>
          <a:solidFill>
            <a:srgbClr val="FF99CC"/>
          </a:solidFill>
        </p:spPr>
        <p:txBody>
          <a:bodyPr wrap="square">
            <a:spAutoFit/>
          </a:bodyPr>
          <a:lstStyle/>
          <a:p>
            <a:pPr algn="ctr"/>
            <a:r>
              <a:rPr lang="en-US" sz="3200" dirty="0">
                <a:solidFill>
                  <a:srgbClr val="231F20"/>
                </a:solidFill>
                <a:latin typeface="Trebuchet MS" panose="020B0603020202020204" pitchFamily="34" charset="0"/>
              </a:rPr>
              <a:t>The prophets (</a:t>
            </a:r>
            <a:r>
              <a:rPr lang="en-US" sz="3200" dirty="0" err="1">
                <a:solidFill>
                  <a:srgbClr val="231F20"/>
                </a:solidFill>
                <a:latin typeface="Trebuchet MS" panose="020B0603020202020204" pitchFamily="34" charset="0"/>
              </a:rPr>
              <a:t>nubuwwah</a:t>
            </a:r>
            <a:r>
              <a:rPr lang="en-US" sz="3200" dirty="0">
                <a:solidFill>
                  <a:srgbClr val="231F20"/>
                </a:solidFill>
                <a:latin typeface="Trebuchet MS" panose="020B0603020202020204" pitchFamily="34" charset="0"/>
              </a:rPr>
              <a:t>) should be respected, especially Muhammad, known as the Seal of the Prophets (the last prophet). </a:t>
            </a:r>
          </a:p>
          <a:p>
            <a:pPr algn="ctr"/>
            <a:endParaRPr lang="en-US" sz="3200" dirty="0">
              <a:solidFill>
                <a:srgbClr val="231F20"/>
              </a:solidFill>
              <a:latin typeface="Trebuchet MS" panose="020B0603020202020204" pitchFamily="34" charset="0"/>
            </a:endParaRPr>
          </a:p>
          <a:p>
            <a:pPr algn="ctr"/>
            <a:r>
              <a:rPr lang="en-US" sz="3200" dirty="0">
                <a:solidFill>
                  <a:srgbClr val="231F20"/>
                </a:solidFill>
                <a:latin typeface="Trebuchet MS" panose="020B0603020202020204" pitchFamily="34" charset="0"/>
              </a:rPr>
              <a:t>It is important to note that Muslims accept Isa (known by the name Jesus in Christianity) as a prophet. There are 25 prophets named in the Qur’an.</a:t>
            </a:r>
            <a:endParaRPr lang="en-US" sz="3200" i="0" dirty="0">
              <a:solidFill>
                <a:srgbClr val="231F20"/>
              </a:solidFill>
              <a:effectLst/>
              <a:latin typeface="Trebuchet MS" panose="020B0603020202020204" pitchFamily="34" charset="0"/>
            </a:endParaRPr>
          </a:p>
        </p:txBody>
      </p:sp>
      <p:pic>
        <p:nvPicPr>
          <p:cNvPr id="4102" name="Picture 6" descr="https://qph.cf2.quoracdn.net/main-qimg-7fae7b6061bb60434a5a2dc5db1813e9-pj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 y="2148840"/>
            <a:ext cx="4474180" cy="350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4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81654" y="1664333"/>
            <a:ext cx="4127182" cy="2677416"/>
          </a:xfrm>
          <a:prstGeom prst="wedgeRoundRectCallout">
            <a:avLst>
              <a:gd name="adj1" fmla="val -43820"/>
              <a:gd name="adj2" fmla="val 66103"/>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769620" y="32699"/>
            <a:ext cx="10515600" cy="1553528"/>
          </a:xfrm>
          <a:solidFill>
            <a:srgbClr val="7030A0"/>
          </a:solidFill>
          <a:ln w="57150">
            <a:solidFill>
              <a:srgbClr val="FF0066"/>
            </a:solidFill>
          </a:ln>
        </p:spPr>
        <p:txBody>
          <a:bodyPr>
            <a:normAutofit fontScale="90000"/>
          </a:bodyPr>
          <a:lstStyle/>
          <a:p>
            <a:pPr algn="ctr"/>
            <a:r>
              <a:rPr lang="en-US" sz="6000" u="sng" dirty="0" err="1">
                <a:solidFill>
                  <a:schemeClr val="bg1"/>
                </a:solidFill>
                <a:latin typeface="Trebuchet MS" panose="020B0603020202020204" pitchFamily="34" charset="0"/>
              </a:rPr>
              <a:t>Akhirah</a:t>
            </a:r>
            <a:r>
              <a:rPr lang="en-US" sz="6000" dirty="0">
                <a:solidFill>
                  <a:schemeClr val="bg1"/>
                </a:solidFill>
                <a:latin typeface="Trebuchet MS" panose="020B0603020202020204" pitchFamily="34" charset="0"/>
              </a:rPr>
              <a:t>: the belief in judgement and the afterlife</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181654" y="1787203"/>
            <a:ext cx="4092213" cy="2419037"/>
          </a:xfrm>
        </p:spPr>
        <p:txBody>
          <a:bodyPr>
            <a:noAutofit/>
          </a:bodyPr>
          <a:lstStyle/>
          <a:p>
            <a:pPr marL="0" indent="0" algn="ctr">
              <a:buNone/>
            </a:pPr>
            <a:r>
              <a:rPr lang="en-US" sz="2400" b="1" dirty="0">
                <a:solidFill>
                  <a:schemeClr val="bg1"/>
                </a:solidFill>
              </a:rPr>
              <a:t>Heaven is described in the Qur’an as a beautiful garden. Jannah is Paradise, where those who have been good go. It is described in the Qur’an as “gardens of pleasure”</a:t>
            </a:r>
            <a:r>
              <a:rPr lang="en-US" sz="2000" b="1" dirty="0">
                <a:solidFill>
                  <a:schemeClr val="bg1"/>
                </a:solidFill>
              </a:rPr>
              <a:t>		     		</a:t>
            </a:r>
            <a:r>
              <a:rPr lang="en-US" sz="1800" i="1" dirty="0">
                <a:solidFill>
                  <a:schemeClr val="bg1"/>
                </a:solidFill>
              </a:rPr>
              <a:t>Qur’an 31:8</a:t>
            </a:r>
            <a:endParaRPr lang="en-GB" sz="2000" i="1" dirty="0">
              <a:solidFill>
                <a:schemeClr val="bg1"/>
              </a:solidFill>
            </a:endParaRPr>
          </a:p>
        </p:txBody>
      </p:sp>
      <p:sp>
        <p:nvSpPr>
          <p:cNvPr id="6" name="Rectangle 5"/>
          <p:cNvSpPr/>
          <p:nvPr/>
        </p:nvSpPr>
        <p:spPr>
          <a:xfrm>
            <a:off x="4663439" y="1787203"/>
            <a:ext cx="7292341" cy="3785652"/>
          </a:xfrm>
          <a:prstGeom prst="rect">
            <a:avLst/>
          </a:prstGeom>
          <a:solidFill>
            <a:srgbClr val="FF99CC"/>
          </a:solidFill>
        </p:spPr>
        <p:txBody>
          <a:bodyPr wrap="square">
            <a:spAutoFit/>
          </a:bodyPr>
          <a:lstStyle/>
          <a:p>
            <a:pPr algn="ctr"/>
            <a:r>
              <a:rPr lang="en-US" sz="2400" dirty="0" err="1">
                <a:solidFill>
                  <a:srgbClr val="231F20"/>
                </a:solidFill>
                <a:latin typeface="Trebuchet MS" panose="020B0603020202020204" pitchFamily="34" charset="0"/>
              </a:rPr>
              <a:t>Akhirah</a:t>
            </a:r>
            <a:r>
              <a:rPr lang="en-US" sz="2400" dirty="0">
                <a:solidFill>
                  <a:srgbClr val="231F20"/>
                </a:solidFill>
                <a:latin typeface="Trebuchet MS" panose="020B0603020202020204" pitchFamily="34" charset="0"/>
              </a:rPr>
              <a:t> is the word Muslims use to refer to life after death. Belief in an afterlife encourages Muslims to take responsibility for their actions. They know God will hold them accountable and reward or punish them accordingly.</a:t>
            </a:r>
          </a:p>
          <a:p>
            <a:pPr algn="ctr"/>
            <a:endParaRPr lang="en-US" sz="2400" dirty="0">
              <a:solidFill>
                <a:srgbClr val="231F20"/>
              </a:solidFill>
              <a:latin typeface="Trebuchet MS" panose="020B0603020202020204" pitchFamily="34" charset="0"/>
            </a:endParaRPr>
          </a:p>
          <a:p>
            <a:pPr algn="ctr"/>
            <a:r>
              <a:rPr lang="en-US" sz="2400" dirty="0" err="1">
                <a:solidFill>
                  <a:srgbClr val="231F20"/>
                </a:solidFill>
                <a:latin typeface="Trebuchet MS" panose="020B0603020202020204" pitchFamily="34" charset="0"/>
              </a:rPr>
              <a:t>Akhirah</a:t>
            </a:r>
            <a:r>
              <a:rPr lang="en-US" sz="2400" dirty="0">
                <a:solidFill>
                  <a:srgbClr val="231F20"/>
                </a:solidFill>
                <a:latin typeface="Trebuchet MS" panose="020B0603020202020204" pitchFamily="34" charset="0"/>
              </a:rPr>
              <a:t> explains humans’ existence on Earth, saying that life is a test from Allah. Importantly, though, Muslims believe that Allah will not test them beyond their limits.</a:t>
            </a:r>
            <a:endParaRPr lang="en-US" sz="2400" i="0" dirty="0">
              <a:solidFill>
                <a:srgbClr val="231F20"/>
              </a:solidFill>
              <a:effectLst/>
              <a:latin typeface="Trebuchet MS" panose="020B0603020202020204" pitchFamily="34" charset="0"/>
            </a:endParaRPr>
          </a:p>
        </p:txBody>
      </p:sp>
      <p:pic>
        <p:nvPicPr>
          <p:cNvPr id="1026" name="Picture 2" descr="The Reality of the Akhirah (Hereafter) - Islami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54" y="4962301"/>
            <a:ext cx="4869180" cy="162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8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7638" y="1678621"/>
            <a:ext cx="3258502" cy="2024699"/>
          </a:xfrm>
          <a:prstGeom prst="wedgeRoundRectCallout">
            <a:avLst>
              <a:gd name="adj1" fmla="val -54344"/>
              <a:gd name="adj2" fmla="val 73835"/>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308610" y="227965"/>
            <a:ext cx="11750040" cy="1325563"/>
          </a:xfrm>
          <a:solidFill>
            <a:srgbClr val="7030A0"/>
          </a:solidFill>
          <a:ln w="57150">
            <a:solidFill>
              <a:srgbClr val="FF0066"/>
            </a:solidFill>
          </a:ln>
        </p:spPr>
        <p:txBody>
          <a:bodyPr>
            <a:normAutofit fontScale="90000"/>
          </a:bodyPr>
          <a:lstStyle/>
          <a:p>
            <a:pPr algn="ctr"/>
            <a:r>
              <a:rPr lang="en-US" sz="6000" u="sng" dirty="0">
                <a:solidFill>
                  <a:schemeClr val="bg1"/>
                </a:solidFill>
                <a:latin typeface="Trebuchet MS" panose="020B0603020202020204" pitchFamily="34" charset="0"/>
              </a:rPr>
              <a:t>Al </a:t>
            </a:r>
            <a:r>
              <a:rPr lang="en-US" sz="6000" u="sng" dirty="0" err="1">
                <a:solidFill>
                  <a:schemeClr val="bg1"/>
                </a:solidFill>
                <a:latin typeface="Trebuchet MS" panose="020B0603020202020204" pitchFamily="34" charset="0"/>
              </a:rPr>
              <a:t>Qadr</a:t>
            </a:r>
            <a:r>
              <a:rPr lang="en-US" sz="6000" dirty="0">
                <a:solidFill>
                  <a:schemeClr val="bg1"/>
                </a:solidFill>
                <a:latin typeface="Trebuchet MS" panose="020B0603020202020204" pitchFamily="34" charset="0"/>
              </a:rPr>
              <a:t>: the belief in predestination</a:t>
            </a:r>
            <a:endParaRPr lang="en-GB" sz="60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11703" y="1787205"/>
            <a:ext cx="3280683" cy="1807529"/>
          </a:xfrm>
        </p:spPr>
        <p:txBody>
          <a:bodyPr>
            <a:noAutofit/>
          </a:bodyPr>
          <a:lstStyle/>
          <a:p>
            <a:pPr marL="0" indent="0" algn="ctr">
              <a:buNone/>
            </a:pPr>
            <a:r>
              <a:rPr lang="en-US" sz="3200" b="1" dirty="0">
                <a:solidFill>
                  <a:schemeClr val="bg1"/>
                </a:solidFill>
              </a:rPr>
              <a:t>“Only what God has decreed will happen to us”</a:t>
            </a:r>
          </a:p>
          <a:p>
            <a:pPr marL="0" indent="0" algn="ctr">
              <a:buNone/>
            </a:pPr>
            <a:r>
              <a:rPr lang="en-US" b="1" dirty="0">
                <a:solidFill>
                  <a:schemeClr val="bg1"/>
                </a:solidFill>
              </a:rPr>
              <a:t>	    </a:t>
            </a:r>
            <a:r>
              <a:rPr lang="en-US" sz="2400" i="1" dirty="0">
                <a:solidFill>
                  <a:schemeClr val="bg1"/>
                </a:solidFill>
              </a:rPr>
              <a:t>Qur’an 9:51</a:t>
            </a:r>
            <a:endParaRPr lang="en-GB" i="1" dirty="0">
              <a:solidFill>
                <a:schemeClr val="bg1"/>
              </a:solidFill>
            </a:endParaRPr>
          </a:p>
        </p:txBody>
      </p:sp>
      <p:sp>
        <p:nvSpPr>
          <p:cNvPr id="6" name="Rectangle 5"/>
          <p:cNvSpPr/>
          <p:nvPr/>
        </p:nvSpPr>
        <p:spPr>
          <a:xfrm>
            <a:off x="3795441" y="1750285"/>
            <a:ext cx="8263209" cy="4893647"/>
          </a:xfrm>
          <a:prstGeom prst="rect">
            <a:avLst/>
          </a:prstGeom>
          <a:solidFill>
            <a:srgbClr val="FF99CC"/>
          </a:solidFill>
        </p:spPr>
        <p:txBody>
          <a:bodyPr wrap="square">
            <a:spAutoFit/>
          </a:bodyPr>
          <a:lstStyle/>
          <a:p>
            <a:pPr algn="ctr"/>
            <a:r>
              <a:rPr lang="en-US" sz="2400" dirty="0">
                <a:solidFill>
                  <a:srgbClr val="231F20"/>
                </a:solidFill>
                <a:latin typeface="Trebuchet MS" panose="020B0603020202020204" pitchFamily="34" charset="0"/>
              </a:rPr>
              <a:t>Al-</a:t>
            </a:r>
            <a:r>
              <a:rPr lang="en-US" sz="2400" dirty="0" err="1">
                <a:solidFill>
                  <a:srgbClr val="231F20"/>
                </a:solidFill>
                <a:latin typeface="Trebuchet MS" panose="020B0603020202020204" pitchFamily="34" charset="0"/>
              </a:rPr>
              <a:t>Qadr</a:t>
            </a:r>
            <a:r>
              <a:rPr lang="en-US" sz="2400" dirty="0">
                <a:solidFill>
                  <a:srgbClr val="231F20"/>
                </a:solidFill>
                <a:latin typeface="Trebuchet MS" panose="020B0603020202020204" pitchFamily="34" charset="0"/>
              </a:rPr>
              <a:t> is the Muslim belief that Allah has decided everything that will happen in the world and in people’s lives, which is also called predestination. Most Muslims believe that humans cannot choose to do something if Allah has not already chosen that path for them. Some Muslims like this idea and find it reassuring that if a bad thing happens it must be part of God’s plan.</a:t>
            </a:r>
          </a:p>
          <a:p>
            <a:pPr algn="ctr"/>
            <a:endParaRPr lang="en-US" sz="1200" dirty="0">
              <a:solidFill>
                <a:srgbClr val="231F20"/>
              </a:solidFill>
              <a:latin typeface="Trebuchet MS" panose="020B0603020202020204" pitchFamily="34" charset="0"/>
            </a:endParaRPr>
          </a:p>
          <a:p>
            <a:pPr algn="ctr"/>
            <a:r>
              <a:rPr lang="en-US" sz="2400" dirty="0">
                <a:solidFill>
                  <a:srgbClr val="231F20"/>
                </a:solidFill>
                <a:latin typeface="Trebuchet MS" panose="020B0603020202020204" pitchFamily="34" charset="0"/>
              </a:rPr>
              <a:t>Most Sunni Muslims believe that Allah has made it impossible for them to choose anything other than what he has chosen.</a:t>
            </a:r>
          </a:p>
          <a:p>
            <a:pPr algn="ctr"/>
            <a:endParaRPr lang="en-US" sz="1200" dirty="0">
              <a:solidFill>
                <a:srgbClr val="231F20"/>
              </a:solidFill>
              <a:latin typeface="Trebuchet MS" panose="020B0603020202020204" pitchFamily="34" charset="0"/>
            </a:endParaRPr>
          </a:p>
          <a:p>
            <a:pPr algn="ctr"/>
            <a:r>
              <a:rPr lang="en-US" sz="2400" dirty="0">
                <a:solidFill>
                  <a:srgbClr val="231F20"/>
                </a:solidFill>
                <a:latin typeface="Trebuchet MS" panose="020B0603020202020204" pitchFamily="34" charset="0"/>
              </a:rPr>
              <a:t>Some Sunni Muslims believe that God has already determined everything that will happen in the universe.</a:t>
            </a:r>
            <a:endParaRPr lang="en-US" sz="2400" i="0" dirty="0">
              <a:solidFill>
                <a:srgbClr val="231F20"/>
              </a:solidFill>
              <a:effectLst/>
              <a:latin typeface="Trebuchet MS" panose="020B0603020202020204" pitchFamily="34" charset="0"/>
            </a:endParaRPr>
          </a:p>
        </p:txBody>
      </p:sp>
      <p:pic>
        <p:nvPicPr>
          <p:cNvPr id="4" name="Picture 2" descr="Surah Al-Qadr (Chapter 97) from Quran – Arabic English Translation |  IqraSens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 y="4579041"/>
            <a:ext cx="3410585" cy="150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5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7" ma:contentTypeDescription="Create a new document." ma:contentTypeScope="" ma:versionID="b7bbdc99fb1c7df76d563a6df0682bd2">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efc9afa921f4e05e8f0e8841263f9da2"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D3C3C6-AFE3-42A8-AAD8-39FC90648094}">
  <ds:schemaRefs>
    <ds:schemaRef ds:uri="http://schemas.microsoft.com/sharepoint/v3/contenttype/forms"/>
  </ds:schemaRefs>
</ds:datastoreItem>
</file>

<file path=customXml/itemProps2.xml><?xml version="1.0" encoding="utf-8"?>
<ds:datastoreItem xmlns:ds="http://schemas.openxmlformats.org/officeDocument/2006/customXml" ds:itemID="{0C1F522F-BE50-476D-B915-FFF1B6FD3895}">
  <ds:schemaRefs>
    <ds:schemaRef ds:uri="67e4d28b-84d4-496d-83de-d60e9caa6883"/>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53038477-11b9-4b50-bb37-4d087f9619f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EFC21D8-05A7-4D7B-8F23-E06A61952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38477-11b9-4b50-bb37-4d087f9619fe"/>
    <ds:schemaRef ds:uri="67e4d28b-84d4-496d-83de-d60e9caa6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795</TotalTime>
  <Words>3196</Words>
  <Application>Microsoft Office PowerPoint</Application>
  <PresentationFormat>Widescreen</PresentationFormat>
  <Paragraphs>241</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Candara</vt:lpstr>
      <vt:lpstr>Comic Sans MS</vt:lpstr>
      <vt:lpstr>Trebuchet MS</vt:lpstr>
      <vt:lpstr>Office Theme</vt:lpstr>
      <vt:lpstr>PowerPoint Presentation</vt:lpstr>
      <vt:lpstr>What caused the schism?</vt:lpstr>
      <vt:lpstr>PowerPoint Presentation</vt:lpstr>
      <vt:lpstr>Tawhid: The oneness of God</vt:lpstr>
      <vt:lpstr>Malaikah: the belief in Angels</vt:lpstr>
      <vt:lpstr>Kutub: the belief in Holy Books</vt:lpstr>
      <vt:lpstr>Nubuwwah: the belief in the prophets</vt:lpstr>
      <vt:lpstr>Akhirah: the belief in judgement and the afterlife</vt:lpstr>
      <vt:lpstr>Al Qadr: the belief in predestination</vt:lpstr>
      <vt:lpstr>PowerPoint Presentation</vt:lpstr>
      <vt:lpstr>Tawhid: The oneness of God</vt:lpstr>
      <vt:lpstr>Adalat: the belief in divine justice</vt:lpstr>
      <vt:lpstr>Nubuwwah: the belief in the prophets</vt:lpstr>
      <vt:lpstr>Imamate: authority of the Imams</vt:lpstr>
      <vt:lpstr>Al Ma’ad: Day of resurrection</vt:lpstr>
      <vt:lpstr>PowerPoint Presentation</vt:lpstr>
      <vt:lpstr>PowerPoint Presentation</vt:lpstr>
      <vt:lpstr>PowerPoint Presentation</vt:lpstr>
      <vt:lpstr>PowerPoint Presentation</vt:lpstr>
      <vt:lpstr>The Supremacy of God’s Will</vt:lpstr>
      <vt:lpstr>INSHALLAH</vt:lpstr>
      <vt:lpstr>PowerPoint Presentation</vt:lpstr>
      <vt:lpstr>Tawhid: The oneness of God</vt:lpstr>
      <vt:lpstr>“Allahu Akbar”</vt:lpstr>
      <vt:lpstr>The names of God</vt:lpstr>
      <vt:lpstr>PowerPoint Presentation</vt:lpstr>
      <vt:lpstr>PowerPoint Presentation</vt:lpstr>
      <vt:lpstr>Evidence of Allah’s beneficence and mercy</vt:lpstr>
      <vt:lpstr>Immanence VS Transcendence How is Allah both?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religious is our world?</dc:title>
  <dc:creator>Sarah Stewart (Head of RE)</dc:creator>
  <cp:lastModifiedBy>Sarah Gallagher (DEA Staff)</cp:lastModifiedBy>
  <cp:revision>126</cp:revision>
  <dcterms:created xsi:type="dcterms:W3CDTF">2019-10-15T10:25:22Z</dcterms:created>
  <dcterms:modified xsi:type="dcterms:W3CDTF">2025-01-03T21:24:02Z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