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sldIdLst>
    <p:sldId id="318" r:id="rId5"/>
    <p:sldId id="321" r:id="rId6"/>
    <p:sldId id="322" r:id="rId7"/>
    <p:sldId id="324" r:id="rId8"/>
    <p:sldId id="326" r:id="rId9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Stewart (Head of RE)" initials="SS(oR" lastIdx="1" clrIdx="0">
    <p:extLst>
      <p:ext uri="{19B8F6BF-5375-455C-9EA6-DF929625EA0E}">
        <p15:presenceInfo xmlns:p15="http://schemas.microsoft.com/office/powerpoint/2012/main" userId="Sarah Stewart (Head of RE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9DA2"/>
    <a:srgbClr val="CC99FF"/>
    <a:srgbClr val="E6CDFF"/>
    <a:srgbClr val="FFCCFF"/>
    <a:srgbClr val="FFFF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5347" autoAdjust="0"/>
  </p:normalViewPr>
  <p:slideViewPr>
    <p:cSldViewPr snapToGrid="0">
      <p:cViewPr varScale="1">
        <p:scale>
          <a:sx n="54" d="100"/>
          <a:sy n="54" d="100"/>
        </p:scale>
        <p:origin x="11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DBEB1-538C-44D6-ABD6-89F01056A285}" type="datetimeFigureOut">
              <a:rPr lang="en-GB" smtClean="0"/>
              <a:t>16/10/2026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F3BBD3-77FF-478C-8DE6-FA79BD26F8E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0195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3BBD3-77FF-478C-8DE6-FA79BD26F8E5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6662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3BBD3-77FF-478C-8DE6-FA79BD26F8E5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980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3BBD3-77FF-478C-8DE6-FA79BD26F8E5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5190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89604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20495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02C0-6520-492B-902D-EB5E002CC987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BE8A0-E0F3-4282-BC71-B722A10EACF2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269" y="2"/>
            <a:ext cx="1685731" cy="114766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"/>
            <a:ext cx="10506269" cy="1147665"/>
          </a:xfrm>
          <a:prstGeom prst="rect">
            <a:avLst/>
          </a:prstGeom>
          <a:solidFill>
            <a:srgbClr val="7030A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We</a:t>
            </a:r>
            <a:r>
              <a:rPr lang="en-US" sz="5400" b="1" cap="none" spc="0" baseline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are Deanery PROUD</a:t>
            </a:r>
            <a:endParaRPr lang="en-US" sz="5400" b="1" cap="none" spc="0" dirty="0">
              <a:ln w="9525">
                <a:noFill/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9985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2095" y="41037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095" y="1870471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02C0-6520-492B-902D-EB5E002CC987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BE8A0-E0F3-4282-BC71-B722A10EACF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-10886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79116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02C0-6520-492B-902D-EB5E002CC987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BE8A0-E0F3-4282-BC71-B722A10EACF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2"/>
            <a:ext cx="10506269" cy="1147665"/>
          </a:xfrm>
          <a:prstGeom prst="rect">
            <a:avLst/>
          </a:prstGeom>
          <a:solidFill>
            <a:srgbClr val="7030A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We</a:t>
            </a:r>
            <a:r>
              <a:rPr lang="en-US" sz="5400" b="1" cap="none" spc="0" baseline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are Deanery PROUD</a:t>
            </a:r>
            <a:endParaRPr lang="en-US" sz="5400" b="1" cap="none" spc="0" dirty="0">
              <a:ln w="9525">
                <a:noFill/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269" y="2"/>
            <a:ext cx="1685731" cy="114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1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723" y="41037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16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33459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02C0-6520-492B-902D-EB5E002CC987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BE8A0-E0F3-4282-BC71-B722A10EACF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/>
          <p:cNvSpPr/>
          <p:nvPr userDrawn="1"/>
        </p:nvSpPr>
        <p:spPr>
          <a:xfrm>
            <a:off x="-10886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004436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489" y="43338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2385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54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1611" y="1711002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161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02C0-6520-492B-902D-EB5E002CC987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BE8A0-E0F3-4282-BC71-B722A10EACF2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-10886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464616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02C0-6520-492B-902D-EB5E002CC987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BE8A0-E0F3-4282-BC71-B722A10EACF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-10886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638775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302C0-6520-492B-902D-EB5E002CC987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BE8A0-E0F3-4282-BC71-B722A10EACF2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>
            <a:off x="-10886" y="0"/>
            <a:ext cx="982436" cy="6858000"/>
          </a:xfrm>
          <a:prstGeom prst="rect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91855" y="97972"/>
            <a:ext cx="776955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</a:t>
            </a:r>
          </a:p>
          <a:p>
            <a:pPr algn="ctr"/>
            <a:r>
              <a:rPr lang="en-US" sz="6600" b="1" cap="none" spc="0" dirty="0">
                <a:ln w="9525">
                  <a:noFill/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4186410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302C0-6520-492B-902D-EB5E002CC987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BE8A0-E0F3-4282-BC71-B722A10EACF2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269" y="2"/>
            <a:ext cx="1685731" cy="114766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2332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E041DF-6E43-701C-0869-534DC3865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Welcome to Year 9  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B0CC45B5-B528-6128-DA63-E3E267D58C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36834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68"/>
    </mc:Choice>
    <mc:Fallback>
      <p:transition spd="slow" advTm="6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514C1A6-D82C-5083-6E91-D08B16408E87}"/>
              </a:ext>
            </a:extLst>
          </p:cNvPr>
          <p:cNvSpPr/>
          <p:nvPr/>
        </p:nvSpPr>
        <p:spPr>
          <a:xfrm>
            <a:off x="8426974" y="5966905"/>
            <a:ext cx="1068780" cy="866495"/>
          </a:xfrm>
          <a:prstGeom prst="ellipse">
            <a:avLst/>
          </a:prstGeom>
          <a:solidFill>
            <a:srgbClr val="949DA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62807A-8C89-1F63-B83B-F084E6B46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Meet The Team</a:t>
            </a:r>
          </a:p>
        </p:txBody>
      </p:sp>
      <p:pic>
        <p:nvPicPr>
          <p:cNvPr id="4" name="Picture 2" descr="Info panel picture">
            <a:extLst>
              <a:ext uri="{FF2B5EF4-FFF2-40B4-BE49-F238E27FC236}">
                <a16:creationId xmlns:a16="http://schemas.microsoft.com/office/drawing/2014/main" id="{CA76F806-0C1F-CA47-3E8A-CAA224100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451" y="1735933"/>
            <a:ext cx="1876549" cy="187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nfo panel picture">
            <a:extLst>
              <a:ext uri="{FF2B5EF4-FFF2-40B4-BE49-F238E27FC236}">
                <a16:creationId xmlns:a16="http://schemas.microsoft.com/office/drawing/2014/main" id="{6AA1F06C-3626-C7A6-F697-397F33633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919" y="1652805"/>
            <a:ext cx="1876549" cy="187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7E97DD-DCBE-6E75-15AC-2A315D1C0A03}"/>
              </a:ext>
            </a:extLst>
          </p:cNvPr>
          <p:cNvSpPr txBox="1"/>
          <p:nvPr/>
        </p:nvSpPr>
        <p:spPr>
          <a:xfrm>
            <a:off x="2342902" y="2438916"/>
            <a:ext cx="1876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Mr Halpin </a:t>
            </a:r>
          </a:p>
          <a:p>
            <a:pPr algn="ctr"/>
            <a:r>
              <a:rPr lang="en-GB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Head of Year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8FC6AA-C1D4-5B25-FBC4-47080B4CF005}"/>
              </a:ext>
            </a:extLst>
          </p:cNvPr>
          <p:cNvSpPr txBox="1"/>
          <p:nvPr/>
        </p:nvSpPr>
        <p:spPr>
          <a:xfrm>
            <a:off x="9233807" y="2438915"/>
            <a:ext cx="2605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Miss Byrne</a:t>
            </a:r>
          </a:p>
          <a:p>
            <a:pPr algn="ctr"/>
            <a:r>
              <a:rPr lang="en-GB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Assistant Head of Year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BA5680-B17C-DD24-ED81-3F43719B43B5}"/>
              </a:ext>
            </a:extLst>
          </p:cNvPr>
          <p:cNvSpPr txBox="1"/>
          <p:nvPr/>
        </p:nvSpPr>
        <p:spPr>
          <a:xfrm>
            <a:off x="2328676" y="3854917"/>
            <a:ext cx="33928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9.1 – Mrs Ashley/Mrs </a:t>
            </a:r>
            <a:r>
              <a:rPr lang="en-GB" dirty="0" err="1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Stanea</a:t>
            </a:r>
            <a:endParaRPr lang="en-GB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endParaRPr lang="en-GB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endParaRPr lang="en-GB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endParaRPr lang="en-GB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endParaRPr lang="en-GB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endParaRPr lang="en-GB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r>
              <a:rPr lang="en-GB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9.2 – Mr Marshall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E397F3-58F2-C73A-6D08-9352F88A0F73}"/>
              </a:ext>
            </a:extLst>
          </p:cNvPr>
          <p:cNvSpPr txBox="1"/>
          <p:nvPr/>
        </p:nvSpPr>
        <p:spPr>
          <a:xfrm>
            <a:off x="7662058" y="3883388"/>
            <a:ext cx="31434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9.3 – Miss Pickles/Mr North</a:t>
            </a:r>
          </a:p>
          <a:p>
            <a:endParaRPr lang="en-GB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endParaRPr lang="en-GB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endParaRPr lang="en-GB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endParaRPr lang="en-GB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endParaRPr lang="en-GB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r>
              <a:rPr lang="en-GB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9.2 – Mr </a:t>
            </a:r>
            <a:r>
              <a:rPr lang="en-GB" dirty="0" err="1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Oldroyd</a:t>
            </a:r>
            <a:endParaRPr lang="en-GB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pic>
        <p:nvPicPr>
          <p:cNvPr id="1028" name="Picture 4" descr="Info panel picture">
            <a:extLst>
              <a:ext uri="{FF2B5EF4-FFF2-40B4-BE49-F238E27FC236}">
                <a16:creationId xmlns:a16="http://schemas.microsoft.com/office/drawing/2014/main" id="{2C520AE8-5349-5070-2CAE-C8B212D4A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191" y="4295539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nfo panel picture">
            <a:extLst>
              <a:ext uri="{FF2B5EF4-FFF2-40B4-BE49-F238E27FC236}">
                <a16:creationId xmlns:a16="http://schemas.microsoft.com/office/drawing/2014/main" id="{714F4239-28B1-11B2-9F3D-68389B77E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222" y="4276526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nfo panel picture">
            <a:extLst>
              <a:ext uri="{FF2B5EF4-FFF2-40B4-BE49-F238E27FC236}">
                <a16:creationId xmlns:a16="http://schemas.microsoft.com/office/drawing/2014/main" id="{09A218B6-6DB4-219D-6AB7-61E7B23CB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936" y="5809703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nfo panel picture">
            <a:extLst>
              <a:ext uri="{FF2B5EF4-FFF2-40B4-BE49-F238E27FC236}">
                <a16:creationId xmlns:a16="http://schemas.microsoft.com/office/drawing/2014/main" id="{0E89EB86-A083-32A5-9EB8-A74709A9E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025" y="4295539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nfo panel picture">
            <a:extLst>
              <a:ext uri="{FF2B5EF4-FFF2-40B4-BE49-F238E27FC236}">
                <a16:creationId xmlns:a16="http://schemas.microsoft.com/office/drawing/2014/main" id="{A2BEE3D3-513F-467F-FD73-83DDDEBCE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076" y="5888908"/>
            <a:ext cx="1020678" cy="10278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nfo panel picture">
            <a:extLst>
              <a:ext uri="{FF2B5EF4-FFF2-40B4-BE49-F238E27FC236}">
                <a16:creationId xmlns:a16="http://schemas.microsoft.com/office/drawing/2014/main" id="{F90C9E4E-AD3E-A449-CF8B-897514307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3324" y="4276525"/>
            <a:ext cx="952501" cy="952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11FF270D-EB6A-68B6-E874-D6432FDE36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51819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007"/>
    </mc:Choice>
    <mc:Fallback>
      <p:transition spd="slow" advTm="180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AA24-D751-D91D-7E1C-A01A677BE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Attendance: Every Day Counts!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D98CE-6A11-FB24-CF9C-A94601605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095" y="1870471"/>
            <a:ext cx="4055705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800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Regular school attendance is the key to success. Every day in school is an opportunity to learn, grow and achieve. </a:t>
            </a:r>
          </a:p>
          <a:p>
            <a:pPr marL="0" indent="0" algn="ctr">
              <a:buNone/>
            </a:pPr>
            <a:endParaRPr lang="en-GB" sz="2800" dirty="0">
              <a:latin typeface="Sans Serif Collection" panose="020B0502040504020204" pitchFamily="34" charset="0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  <a:p>
            <a:pPr marL="0" indent="0" algn="ctr">
              <a:buNone/>
            </a:pPr>
            <a:r>
              <a:rPr lang="en-GB" sz="2800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Lesson time is learning time!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9B2F3C-6653-FF35-F0EB-09F60464B6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2987" y="1870471"/>
            <a:ext cx="6527009" cy="3983153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B955B9EA-E52A-295D-1219-B0C13246C4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74186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673"/>
    </mc:Choice>
    <mc:Fallback>
      <p:transition spd="slow" advTm="346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9DE1C0C-C616-E152-CDFB-505BA67DF1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377"/>
          <a:stretch/>
        </p:blipFill>
        <p:spPr>
          <a:xfrm>
            <a:off x="7233491" y="482880"/>
            <a:ext cx="2959919" cy="2491888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A042CDAE-5C3D-9345-086B-591892971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04" y="31010"/>
            <a:ext cx="4802807" cy="679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17B056D-C032-40AC-EC31-CDE1B3F7310E}"/>
              </a:ext>
            </a:extLst>
          </p:cNvPr>
          <p:cNvSpPr txBox="1"/>
          <p:nvPr/>
        </p:nvSpPr>
        <p:spPr>
          <a:xfrm>
            <a:off x="6519553" y="3429000"/>
            <a:ext cx="48028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Our school calendar is jam packed with fun events and rewards to work towards.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939A39-D31B-816D-394D-861268FC191D}"/>
              </a:ext>
            </a:extLst>
          </p:cNvPr>
          <p:cNvSpPr/>
          <p:nvPr/>
        </p:nvSpPr>
        <p:spPr>
          <a:xfrm>
            <a:off x="6388925" y="5023262"/>
            <a:ext cx="5332020" cy="149629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Key dates for Year 9:</a:t>
            </a:r>
          </a:p>
          <a:p>
            <a:pPr algn="ctr"/>
            <a:r>
              <a:rPr lang="en-GB" sz="2000" dirty="0"/>
              <a:t>Subject Consultation Evening – Thursday 21</a:t>
            </a:r>
            <a:r>
              <a:rPr lang="en-GB" sz="2000" baseline="30000" dirty="0"/>
              <a:t>st</a:t>
            </a:r>
            <a:r>
              <a:rPr lang="en-GB" sz="2000" dirty="0"/>
              <a:t> January</a:t>
            </a:r>
          </a:p>
          <a:p>
            <a:pPr algn="ctr"/>
            <a:r>
              <a:rPr lang="en-GB" sz="2000" dirty="0"/>
              <a:t>Options Evening – Thursday 28</a:t>
            </a:r>
            <a:r>
              <a:rPr lang="en-GB" sz="2000" baseline="30000" dirty="0"/>
              <a:t>th</a:t>
            </a:r>
            <a:r>
              <a:rPr lang="en-GB" sz="2000" dirty="0"/>
              <a:t> January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7F6DF04B-2581-F2D5-41CA-8BA88E7716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49214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511"/>
    </mc:Choice>
    <mc:Fallback>
      <p:transition spd="slow" advTm="495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9DEE0-A7BE-7B8D-88A8-D1E91B590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095" y="1253331"/>
            <a:ext cx="10515600" cy="4351338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Thank you for your support</a:t>
            </a:r>
          </a:p>
          <a:p>
            <a:pPr algn="ctr"/>
            <a:r>
              <a:rPr lang="en-GB" sz="3200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We look forward to working with you</a:t>
            </a:r>
          </a:p>
          <a:p>
            <a:pPr algn="ctr"/>
            <a:r>
              <a:rPr lang="en-GB" sz="3200" dirty="0">
                <a:latin typeface="Sans Serif Collection" panose="020B0502040504020204" pitchFamily="34" charset="0"/>
                <a:ea typeface="Sans Serif Collection" panose="020B0502040504020204" pitchFamily="34" charset="0"/>
                <a:cs typeface="Sans Serif Collection" panose="020B0502040504020204" pitchFamily="34" charset="0"/>
              </a:rPr>
              <a:t>Let's make Year 9 the best yet.</a:t>
            </a:r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787988C9-0487-30B6-BE63-43A65FA4A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679" y="2273568"/>
            <a:ext cx="4584432" cy="458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1DA7CFA-888F-0699-5EA2-5CFB65C1FA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72646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535"/>
    </mc:Choice>
    <mc:Fallback>
      <p:transition spd="slow" advTm="125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2A4A55472C344C950E4EEA7993E1ED" ma:contentTypeVersion="16" ma:contentTypeDescription="Create a new document." ma:contentTypeScope="" ma:versionID="b7744696b3d076ef9bff60097adfd134">
  <xsd:schema xmlns:xsd="http://www.w3.org/2001/XMLSchema" xmlns:xs="http://www.w3.org/2001/XMLSchema" xmlns:p="http://schemas.microsoft.com/office/2006/metadata/properties" xmlns:ns2="53038477-11b9-4b50-bb37-4d087f9619fe" xmlns:ns3="67e4d28b-84d4-496d-83de-d60e9caa6883" targetNamespace="http://schemas.microsoft.com/office/2006/metadata/properties" ma:root="true" ma:fieldsID="2a4fa58840d1624a6eb32f615feb3adf" ns2:_="" ns3:_="">
    <xsd:import namespace="53038477-11b9-4b50-bb37-4d087f9619fe"/>
    <xsd:import namespace="67e4d28b-84d4-496d-83de-d60e9caa68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038477-11b9-4b50-bb37-4d087f9619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5f39a2c-7ee1-4bc3-873a-f84a6ad208d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e4d28b-84d4-496d-83de-d60e9caa6883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d96b78e-3b6f-4a42-a0a2-6cd29fbe4635}" ma:internalName="TaxCatchAll" ma:showField="CatchAllData" ma:web="67e4d28b-84d4-496d-83de-d60e9caa688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7e4d28b-84d4-496d-83de-d60e9caa6883" xsi:nil="true"/>
    <lcf76f155ced4ddcb4097134ff3c332f xmlns="53038477-11b9-4b50-bb37-4d087f9619f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71D65FD-2AF0-4B7B-B7BF-01973A7596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038477-11b9-4b50-bb37-4d087f9619fe"/>
    <ds:schemaRef ds:uri="67e4d28b-84d4-496d-83de-d60e9caa68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B5142FE-59FF-462A-9981-2D39D856BA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9B651B-6DC6-4D9F-94D4-8167BC535CDA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www.w3.org/XML/1998/namespace"/>
    <ds:schemaRef ds:uri="http://schemas.openxmlformats.org/package/2006/metadata/core-properties"/>
    <ds:schemaRef ds:uri="67e4d28b-84d4-496d-83de-d60e9caa6883"/>
    <ds:schemaRef ds:uri="53038477-11b9-4b50-bb37-4d087f9619f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1826</TotalTime>
  <Words>132</Words>
  <Application>Microsoft Office PowerPoint</Application>
  <PresentationFormat>Widescreen</PresentationFormat>
  <Paragraphs>34</Paragraphs>
  <Slides>5</Slides>
  <Notes>3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Sans Serif Collection</vt:lpstr>
      <vt:lpstr>1_Office Theme</vt:lpstr>
      <vt:lpstr>Welcome to Year 9  </vt:lpstr>
      <vt:lpstr>Meet The Team</vt:lpstr>
      <vt:lpstr>Attendance: Every Day Counts!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Stewart (Head of RE)</dc:creator>
  <cp:lastModifiedBy>Sarah Parry (DEA Staff)</cp:lastModifiedBy>
  <cp:revision>144</cp:revision>
  <cp:lastPrinted>2019-11-18T12:08:54Z</cp:lastPrinted>
  <dcterms:created xsi:type="dcterms:W3CDTF">2019-10-09T12:19:37Z</dcterms:created>
  <dcterms:modified xsi:type="dcterms:W3CDTF">2026-10-16T13:32:38Z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0x010100192A4A55472C344C950E4EEA7993E1ED</vt:lpwstr>
  </property>
  <property fmtid="{D5CDD505-2E9C-101B-9397-08002B2CF9AE}" pid="3" name="MediaServiceImageTags">
    <vt:lpwstr/>
  </property>
</Properties>
</file>