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3"/>
  </p:notesMasterIdLst>
  <p:sldIdLst>
    <p:sldId id="318" r:id="rId5"/>
    <p:sldId id="319" r:id="rId6"/>
    <p:sldId id="321" r:id="rId7"/>
    <p:sldId id="322" r:id="rId8"/>
    <p:sldId id="323" r:id="rId9"/>
    <p:sldId id="324" r:id="rId10"/>
    <p:sldId id="325" r:id="rId11"/>
    <p:sldId id="326" r:id="rId12"/>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rah Stewart (Head of RE)" initials="SS(oR" lastIdx="1" clrIdx="0">
    <p:extLst>
      <p:ext uri="{19B8F6BF-5375-455C-9EA6-DF929625EA0E}">
        <p15:presenceInfo xmlns:p15="http://schemas.microsoft.com/office/powerpoint/2012/main" userId="Sarah Stewart (Head of R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CC99FF"/>
    <a:srgbClr val="E6CDFF"/>
    <a:srgbClr val="FFCCFF"/>
    <a:srgbClr val="FFFFFF"/>
    <a:srgbClr val="FF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85347" autoAdjust="0"/>
  </p:normalViewPr>
  <p:slideViewPr>
    <p:cSldViewPr snapToGrid="0">
      <p:cViewPr varScale="1">
        <p:scale>
          <a:sx n="70" d="100"/>
          <a:sy n="70" d="100"/>
        </p:scale>
        <p:origin x="1166"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BAADBEB1-538C-44D6-ABD6-89F01056A285}" type="datetimeFigureOut">
              <a:rPr lang="en-GB" smtClean="0"/>
              <a:t>14/10/2026</a:t>
            </a:fld>
            <a:endParaRPr lang="en-GB" dirty="0"/>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1DF3BBD3-77FF-478C-8DE6-FA79BD26F8E5}" type="slidenum">
              <a:rPr lang="en-GB" smtClean="0"/>
              <a:t>‹#›</a:t>
            </a:fld>
            <a:endParaRPr lang="en-GB" dirty="0"/>
          </a:p>
        </p:txBody>
      </p:sp>
    </p:spTree>
    <p:extLst>
      <p:ext uri="{BB962C8B-B14F-4D97-AF65-F5344CB8AC3E}">
        <p14:creationId xmlns:p14="http://schemas.microsoft.com/office/powerpoint/2010/main" val="34701955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Welcome to Year 8 – The Deanery</a:t>
            </a:r>
          </a:p>
          <a:p>
            <a:r>
              <a:rPr lang="en-GB" b="1" dirty="0"/>
              <a:t>Slide 1 – Welcome</a:t>
            </a:r>
            <a:endParaRPr lang="en-GB" dirty="0"/>
          </a:p>
          <a:p>
            <a:r>
              <a:rPr lang="en-GB" dirty="0"/>
              <a:t>Good evening, everyone, and a very warm welcome to our Year 8 parents and carers.</a:t>
            </a:r>
          </a:p>
          <a:p>
            <a:r>
              <a:rPr lang="en-GB" dirty="0"/>
              <a:t>Thank you for taking the time to join us this evening. I am incredibly excited to be leading Year 8 this year, and I am really looking forward to working with you all to support your children throughout this important stage of their education.</a:t>
            </a:r>
          </a:p>
          <a:p>
            <a:r>
              <a:rPr lang="en-GB" b="1" dirty="0"/>
              <a:t>Slide 2 – Our Year 8 Journey</a:t>
            </a:r>
            <a:endParaRPr lang="en-GB" dirty="0"/>
          </a:p>
          <a:p>
            <a:r>
              <a:rPr lang="en-GB" dirty="0"/>
              <a:t>This is my third KS3 year group at The Deanery, and I am really excited to see this group continue to grow, develop and make progress, both academically and personally.</a:t>
            </a:r>
          </a:p>
          <a:p>
            <a:r>
              <a:rPr lang="en-GB" dirty="0"/>
              <a:t>Year 8 is a fantastic opportunity for students to build on the foundations they have already developed, grow in confidence and become more independent learners as they prepare for the next stage of their school journey.</a:t>
            </a:r>
          </a:p>
          <a:p>
            <a:r>
              <a:rPr lang="en-GB" dirty="0"/>
              <a:t>My aim is to ensure that every student feels supported, challenged and encouraged to achieve their very best.</a:t>
            </a:r>
          </a:p>
          <a:p>
            <a:r>
              <a:rPr lang="en-GB" b="1" dirty="0"/>
              <a:t>Slide 3 – Your Year 8 Team</a:t>
            </a:r>
            <a:endParaRPr lang="en-GB" dirty="0"/>
          </a:p>
          <a:p>
            <a:r>
              <a:rPr lang="en-GB" dirty="0"/>
              <a:t>Alongside me, I will be working closely with Miss Jasmine Byrne, our AHOY for Year 8, to ensure that students receive the support and guidance they need.</a:t>
            </a:r>
          </a:p>
          <a:p>
            <a:r>
              <a:rPr lang="en-GB" dirty="0"/>
              <a:t>Each student also has their own form tutor: Mr Gavin, Mrs McMullen, Mrs Gregory and Mr </a:t>
            </a:r>
            <a:r>
              <a:rPr lang="en-GB" dirty="0" err="1"/>
              <a:t>McK</a:t>
            </a:r>
            <a:r>
              <a:rPr lang="en-GB" dirty="0"/>
              <a:t>[n]un.</a:t>
            </a:r>
          </a:p>
          <a:p>
            <a:r>
              <a:rPr lang="en-GB" dirty="0"/>
              <a:t>Our tutors play a really important role in students' daily school lives and are often the first point of contact for parents and carers.</a:t>
            </a:r>
          </a:p>
          <a:p>
            <a:r>
              <a:rPr lang="en-GB" dirty="0"/>
              <a:t>If you ever have any questions or concerns, or feel that your child needs additional support, please do not hesitate to get in touch. We want to work together with you to ensure that every student has a positive and successful year.</a:t>
            </a:r>
          </a:p>
          <a:p>
            <a:r>
              <a:rPr lang="en-GB" b="1" dirty="0"/>
              <a:t>Slide 4 – Attendance Matters</a:t>
            </a:r>
            <a:endParaRPr lang="en-GB" dirty="0"/>
          </a:p>
          <a:p>
            <a:r>
              <a:rPr lang="en-GB" dirty="0"/>
              <a:t>One of our biggest priorities this year will be attendance.</a:t>
            </a:r>
          </a:p>
          <a:p>
            <a:r>
              <a:rPr lang="en-GB" dirty="0"/>
              <a:t>I would absolutely love for Year 8 to become one of the best year groups in the school for attendance, and I want our students to take real pride in achieving this.</a:t>
            </a:r>
          </a:p>
          <a:p>
            <a:r>
              <a:rPr lang="en-GB" dirty="0"/>
              <a:t>We will be recognising and rewarding students who attend school every day, as well as those who make significant improvements in their attendance.</a:t>
            </a:r>
          </a:p>
          <a:p>
            <a:r>
              <a:rPr lang="en-GB" dirty="0"/>
              <a:t>Every day in school matters. It provides students with the opportunity to learn, make progress and build positive relationships, and we want to celebrate those who make the effort to be here consistently.</a:t>
            </a:r>
          </a:p>
          <a:p>
            <a:r>
              <a:rPr lang="en-GB" dirty="0"/>
              <a:t>I am really keen for us to work together to make attendance a real strength for Year 8 this year.</a:t>
            </a:r>
          </a:p>
          <a:p>
            <a:r>
              <a:rPr lang="en-GB" b="1" dirty="0"/>
              <a:t>Slide 5 – Rewards and Positive Behaviour</a:t>
            </a:r>
            <a:endParaRPr lang="en-GB" dirty="0"/>
          </a:p>
          <a:p>
            <a:r>
              <a:rPr lang="en-GB" dirty="0"/>
              <a:t>Alongside attendance, we will continue to celebrate positive behaviour and recognise students who consistently make the right choices.</a:t>
            </a:r>
          </a:p>
          <a:p>
            <a:r>
              <a:rPr lang="en-GB" dirty="0"/>
              <a:t>Students will have opportunities to earn house points and access additional rewards for their effort, attitude, behaviour and contribution to school life.</a:t>
            </a:r>
          </a:p>
          <a:p>
            <a:r>
              <a:rPr lang="en-GB" dirty="0"/>
              <a:t>We are also working towards some exciting incentives, including the potential for an end-of-year trip.</a:t>
            </a:r>
          </a:p>
          <a:p>
            <a:r>
              <a:rPr lang="en-GB" dirty="0"/>
              <a:t>I want students to understand that positive choices make a difference, and I would love to see Year 8 working together to earn as many points and rewards as possible.</a:t>
            </a:r>
          </a:p>
          <a:p>
            <a:r>
              <a:rPr lang="en-GB" dirty="0"/>
              <a:t>Of course, our expectations remain high. Detentions will continue to be issued for punctuality issues, disruptive behaviour and incorrect uniform.</a:t>
            </a:r>
          </a:p>
          <a:p>
            <a:r>
              <a:rPr lang="en-GB" dirty="0"/>
              <a:t>However, I must say that the group has settled in fantastically well this year, and I am really pleased with the positive start they have made.</a:t>
            </a:r>
          </a:p>
          <a:p>
            <a:r>
              <a:rPr lang="en-GB" dirty="0"/>
              <a:t>I am hopeful that we can build on this, continue to celebrate success and make Year 8 a year group that we can all be proud of.</a:t>
            </a:r>
          </a:p>
          <a:p>
            <a:r>
              <a:rPr lang="en-GB" b="1" dirty="0"/>
              <a:t>Slide 6 – Homework and Preparing for KS4</a:t>
            </a:r>
            <a:endParaRPr lang="en-GB" dirty="0"/>
          </a:p>
          <a:p>
            <a:r>
              <a:rPr lang="en-GB" dirty="0"/>
              <a:t>Another key focus this year will be homework.</a:t>
            </a:r>
          </a:p>
          <a:p>
            <a:r>
              <a:rPr lang="en-GB" dirty="0"/>
              <a:t>We want our students to develop strong independent learning habits and take greater responsibility for their education as they prepare for the transition into KS4.</a:t>
            </a:r>
          </a:p>
          <a:p>
            <a:r>
              <a:rPr lang="en-GB" dirty="0"/>
              <a:t>Completing homework regularly will help students consolidate their learning, build confidence and prepare for the increased expectations they will face as they move towards their GCSE years.</a:t>
            </a:r>
          </a:p>
          <a:p>
            <a:r>
              <a:rPr lang="en-GB" dirty="0"/>
              <a:t>We understand that some students may occasionally find homework challenging, and we want to make sure that support is available.</a:t>
            </a:r>
          </a:p>
          <a:p>
            <a:r>
              <a:rPr lang="en-GB" dirty="0"/>
              <a:t>Homework club takes place daily and is open to all students. We encourage anyone who needs extra help, additional time or a quiet space to complete their work to make the most of this opportunity.</a:t>
            </a:r>
          </a:p>
          <a:p>
            <a:r>
              <a:rPr lang="en-GB" dirty="0"/>
              <a:t>Our aim is to help every student develop the skills, routines and confidence they need to succeed.</a:t>
            </a:r>
          </a:p>
          <a:p>
            <a:r>
              <a:rPr lang="en-GB" b="1" dirty="0"/>
              <a:t>Slide 7 – Working Together</a:t>
            </a:r>
            <a:endParaRPr lang="en-GB" dirty="0"/>
          </a:p>
          <a:p>
            <a:r>
              <a:rPr lang="en-GB" dirty="0"/>
              <a:t>Finally, I want to emphasise how important the partnership between home and school is.</a:t>
            </a:r>
          </a:p>
          <a:p>
            <a:r>
              <a:rPr lang="en-GB" dirty="0"/>
              <a:t>We all want the same thing: for our students to be happy, safe, successful and proud of what they achieve.</a:t>
            </a:r>
          </a:p>
          <a:p>
            <a:r>
              <a:rPr lang="en-GB" dirty="0"/>
              <a:t>By working together, maintaining high expectations and celebrating progress along the way, we can help every student make the most of their time at The Deanery.</a:t>
            </a:r>
          </a:p>
          <a:p>
            <a:r>
              <a:rPr lang="en-GB" dirty="0"/>
              <a:t>I am genuinely excited to be working with this year group, and I cannot wait to see what they achieve over the coming months.</a:t>
            </a:r>
          </a:p>
          <a:p>
            <a:r>
              <a:rPr lang="en-GB" dirty="0"/>
              <a:t>Thank you for your time this evening, for your continued support and for trusting us with your children's education.</a:t>
            </a:r>
          </a:p>
          <a:p>
            <a:r>
              <a:rPr lang="en-GB" dirty="0"/>
              <a:t>I look forward to working with you all and making this a fantastic year for Year 8.</a:t>
            </a:r>
          </a:p>
          <a:p>
            <a:r>
              <a:rPr lang="en-GB" dirty="0"/>
              <a:t>Thank you, and welcome to Year 8!</a:t>
            </a:r>
          </a:p>
          <a:p>
            <a:endParaRPr lang="en-GB" dirty="0"/>
          </a:p>
        </p:txBody>
      </p:sp>
      <p:sp>
        <p:nvSpPr>
          <p:cNvPr id="4" name="Slide Number Placeholder 3"/>
          <p:cNvSpPr>
            <a:spLocks noGrp="1"/>
          </p:cNvSpPr>
          <p:nvPr>
            <p:ph type="sldNum" sz="quarter" idx="5"/>
          </p:nvPr>
        </p:nvSpPr>
        <p:spPr/>
        <p:txBody>
          <a:bodyPr/>
          <a:lstStyle/>
          <a:p>
            <a:fld id="{1DF3BBD3-77FF-478C-8DE6-FA79BD26F8E5}" type="slidenum">
              <a:rPr lang="en-GB" smtClean="0"/>
              <a:t>1</a:t>
            </a:fld>
            <a:endParaRPr lang="en-GB" dirty="0"/>
          </a:p>
        </p:txBody>
      </p:sp>
    </p:spTree>
    <p:extLst>
      <p:ext uri="{BB962C8B-B14F-4D97-AF65-F5344CB8AC3E}">
        <p14:creationId xmlns:p14="http://schemas.microsoft.com/office/powerpoint/2010/main" val="14566620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DF3BBD3-77FF-478C-8DE6-FA79BD26F8E5}" type="slidenum">
              <a:rPr lang="en-GB" smtClean="0"/>
              <a:t>2</a:t>
            </a:fld>
            <a:endParaRPr lang="en-GB" dirty="0"/>
          </a:p>
        </p:txBody>
      </p:sp>
    </p:spTree>
    <p:extLst>
      <p:ext uri="{BB962C8B-B14F-4D97-AF65-F5344CB8AC3E}">
        <p14:creationId xmlns:p14="http://schemas.microsoft.com/office/powerpoint/2010/main" val="15995134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DF3BBD3-77FF-478C-8DE6-FA79BD26F8E5}" type="slidenum">
              <a:rPr lang="en-GB" smtClean="0"/>
              <a:t>6</a:t>
            </a:fld>
            <a:endParaRPr lang="en-GB" dirty="0"/>
          </a:p>
        </p:txBody>
      </p:sp>
    </p:spTree>
    <p:extLst>
      <p:ext uri="{BB962C8B-B14F-4D97-AF65-F5344CB8AC3E}">
        <p14:creationId xmlns:p14="http://schemas.microsoft.com/office/powerpoint/2010/main" val="25751901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DF3BBD3-77FF-478C-8DE6-FA79BD26F8E5}" type="slidenum">
              <a:rPr lang="en-GB" smtClean="0"/>
              <a:t>7</a:t>
            </a:fld>
            <a:endParaRPr lang="en-GB" dirty="0"/>
          </a:p>
        </p:txBody>
      </p:sp>
    </p:spTree>
    <p:extLst>
      <p:ext uri="{BB962C8B-B14F-4D97-AF65-F5344CB8AC3E}">
        <p14:creationId xmlns:p14="http://schemas.microsoft.com/office/powerpoint/2010/main" val="261011118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789604"/>
            <a:ext cx="9144000" cy="2387600"/>
          </a:xfrm>
        </p:spPr>
        <p:txBody>
          <a:bodyPr anchor="b"/>
          <a:lstStyle>
            <a:lvl1pPr algn="ctr">
              <a:defRPr sz="4500"/>
            </a:lvl1pPr>
          </a:lstStyle>
          <a:p>
            <a:r>
              <a:rPr lang="en-US" dirty="0"/>
              <a:t>Click to edit Master title style</a:t>
            </a:r>
            <a:endParaRPr lang="en-GB" dirty="0"/>
          </a:p>
        </p:txBody>
      </p:sp>
      <p:sp>
        <p:nvSpPr>
          <p:cNvPr id="3" name="Subtitle 2"/>
          <p:cNvSpPr>
            <a:spLocks noGrp="1"/>
          </p:cNvSpPr>
          <p:nvPr>
            <p:ph type="subTitle" idx="1"/>
          </p:nvPr>
        </p:nvSpPr>
        <p:spPr>
          <a:xfrm>
            <a:off x="1524000" y="4320495"/>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560302C0-6520-492B-902D-EB5E002CC987}" type="datetimeFigureOut">
              <a:rPr lang="en-GB" smtClean="0"/>
              <a:t>14/10/2026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2ABE8A0-E0F3-4282-BC71-B722A10EACF2}" type="slidenum">
              <a:rPr lang="en-GB" smtClean="0"/>
              <a:t>‹#›</a:t>
            </a:fld>
            <a:endParaRPr lang="en-GB"/>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506269" y="2"/>
            <a:ext cx="1685731" cy="1147665"/>
          </a:xfrm>
          <a:prstGeom prst="rect">
            <a:avLst/>
          </a:prstGeom>
        </p:spPr>
      </p:pic>
      <p:sp>
        <p:nvSpPr>
          <p:cNvPr id="8" name="Rectangle 7"/>
          <p:cNvSpPr/>
          <p:nvPr userDrawn="1"/>
        </p:nvSpPr>
        <p:spPr>
          <a:xfrm>
            <a:off x="0" y="2"/>
            <a:ext cx="10506269" cy="1147665"/>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5400" b="1" cap="none" spc="0" dirty="0">
                <a:ln w="9525">
                  <a:noFill/>
                  <a:prstDash val="solid"/>
                </a:ln>
                <a:solidFill>
                  <a:schemeClr val="tx1"/>
                </a:solidFill>
                <a:effectLst>
                  <a:outerShdw blurRad="12700" dist="38100" dir="2700000" algn="tl" rotWithShape="0">
                    <a:schemeClr val="bg1">
                      <a:lumMod val="50000"/>
                    </a:schemeClr>
                  </a:outerShdw>
                </a:effectLst>
              </a:rPr>
              <a:t>We</a:t>
            </a:r>
            <a:r>
              <a:rPr lang="en-US" sz="5400" b="1" cap="none" spc="0" baseline="0" dirty="0">
                <a:ln w="9525">
                  <a:noFill/>
                  <a:prstDash val="solid"/>
                </a:ln>
                <a:solidFill>
                  <a:schemeClr val="tx1"/>
                </a:solidFill>
                <a:effectLst>
                  <a:outerShdw blurRad="12700" dist="38100" dir="2700000" algn="tl" rotWithShape="0">
                    <a:schemeClr val="bg1">
                      <a:lumMod val="50000"/>
                    </a:schemeClr>
                  </a:outerShdw>
                </a:effectLst>
              </a:rPr>
              <a:t> are Deanery PROUD</a:t>
            </a:r>
            <a:endParaRPr lang="en-US" sz="5400" b="1" cap="none" spc="0" dirty="0">
              <a:ln w="9525">
                <a:noFill/>
                <a:prstDash val="solid"/>
              </a:ln>
              <a:solidFill>
                <a:schemeClr val="tx1"/>
              </a:solidFill>
              <a:effectLst>
                <a:outerShdw blurRad="12700" dist="38100" dir="2700000" algn="tl" rotWithShape="0">
                  <a:schemeClr val="bg1">
                    <a:lumMod val="50000"/>
                  </a:schemeClr>
                </a:outerShdw>
              </a:effectLst>
            </a:endParaRPr>
          </a:p>
        </p:txBody>
      </p:sp>
    </p:spTree>
    <p:extLst>
      <p:ext uri="{BB962C8B-B14F-4D97-AF65-F5344CB8AC3E}">
        <p14:creationId xmlns:p14="http://schemas.microsoft.com/office/powerpoint/2010/main" val="1809985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202095" y="410370"/>
            <a:ext cx="10515600" cy="1325563"/>
          </a:xfrm>
        </p:spPr>
        <p:txBody>
          <a:bodyPr/>
          <a:lstStyle/>
          <a:p>
            <a:r>
              <a:rPr lang="en-US"/>
              <a:t>Click to edit Master title style</a:t>
            </a:r>
            <a:endParaRPr lang="en-GB"/>
          </a:p>
        </p:txBody>
      </p:sp>
      <p:sp>
        <p:nvSpPr>
          <p:cNvPr id="3" name="Content Placeholder 2"/>
          <p:cNvSpPr>
            <a:spLocks noGrp="1"/>
          </p:cNvSpPr>
          <p:nvPr>
            <p:ph idx="1"/>
          </p:nvPr>
        </p:nvSpPr>
        <p:spPr>
          <a:xfrm>
            <a:off x="1202095" y="1870471"/>
            <a:ext cx="10515600" cy="435133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p:cNvSpPr>
            <a:spLocks noGrp="1"/>
          </p:cNvSpPr>
          <p:nvPr>
            <p:ph type="dt" sz="half" idx="10"/>
          </p:nvPr>
        </p:nvSpPr>
        <p:spPr/>
        <p:txBody>
          <a:bodyPr/>
          <a:lstStyle/>
          <a:p>
            <a:fld id="{560302C0-6520-492B-902D-EB5E002CC987}" type="datetimeFigureOut">
              <a:rPr lang="en-GB" smtClean="0"/>
              <a:t>14/10/2026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2ABE8A0-E0F3-4282-BC71-B722A10EACF2}" type="slidenum">
              <a:rPr lang="en-GB" smtClean="0"/>
              <a:t>‹#›</a:t>
            </a:fld>
            <a:endParaRPr lang="en-GB"/>
          </a:p>
        </p:txBody>
      </p:sp>
      <p:sp>
        <p:nvSpPr>
          <p:cNvPr id="8" name="Rectangle 7"/>
          <p:cNvSpPr/>
          <p:nvPr userDrawn="1"/>
        </p:nvSpPr>
        <p:spPr>
          <a:xfrm>
            <a:off x="-10886" y="0"/>
            <a:ext cx="982436" cy="6858000"/>
          </a:xfrm>
          <a:prstGeom prst="rect">
            <a:avLst/>
          </a:prstGeom>
          <a:solidFill>
            <a:srgbClr val="7030A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400" b="1" dirty="0">
              <a:solidFill>
                <a:schemeClr val="tx1"/>
              </a:solidFill>
              <a:effectLst>
                <a:outerShdw blurRad="38100" dist="38100" dir="2700000" algn="tl">
                  <a:srgbClr val="000000">
                    <a:alpha val="43137"/>
                  </a:srgbClr>
                </a:outerShdw>
              </a:effectLst>
            </a:endParaRPr>
          </a:p>
          <a:p>
            <a:pPr algn="ctr"/>
            <a:endParaRPr lang="en-US" sz="5400" b="1" dirty="0">
              <a:solidFill>
                <a:schemeClr val="tx1"/>
              </a:solidFill>
              <a:effectLst>
                <a:outerShdw blurRad="38100" dist="38100" dir="2700000" algn="tl">
                  <a:srgbClr val="000000">
                    <a:alpha val="43137"/>
                  </a:srgbClr>
                </a:outerShdw>
              </a:effectLst>
            </a:endParaRPr>
          </a:p>
          <a:p>
            <a:pPr algn="ctr"/>
            <a:endParaRPr lang="en-US" sz="5400" b="1" dirty="0">
              <a:solidFill>
                <a:schemeClr val="tx1"/>
              </a:solidFill>
              <a:effectLst>
                <a:outerShdw blurRad="38100" dist="38100" dir="2700000" algn="tl">
                  <a:srgbClr val="000000">
                    <a:alpha val="43137"/>
                  </a:srgbClr>
                </a:outerShdw>
              </a:effectLst>
            </a:endParaRPr>
          </a:p>
          <a:p>
            <a:pPr algn="ctr"/>
            <a:endParaRPr lang="en-US" sz="5400" b="1" dirty="0">
              <a:solidFill>
                <a:schemeClr val="tx1"/>
              </a:solidFill>
              <a:effectLst>
                <a:outerShdw blurRad="38100" dist="38100" dir="2700000" algn="tl">
                  <a:srgbClr val="000000">
                    <a:alpha val="43137"/>
                  </a:srgbClr>
                </a:outerShdw>
              </a:effectLst>
            </a:endParaRPr>
          </a:p>
          <a:p>
            <a:pPr algn="ctr"/>
            <a:endParaRPr lang="en-GB" sz="5400" b="1" dirty="0">
              <a:solidFill>
                <a:schemeClr val="tx1"/>
              </a:solidFill>
              <a:effectLst>
                <a:outerShdw blurRad="38100" dist="38100" dir="2700000" algn="tl">
                  <a:srgbClr val="000000">
                    <a:alpha val="43137"/>
                  </a:srgbClr>
                </a:outerShdw>
              </a:effectLst>
            </a:endParaRPr>
          </a:p>
        </p:txBody>
      </p:sp>
      <p:sp>
        <p:nvSpPr>
          <p:cNvPr id="9" name="Rectangle 8"/>
          <p:cNvSpPr/>
          <p:nvPr userDrawn="1"/>
        </p:nvSpPr>
        <p:spPr>
          <a:xfrm>
            <a:off x="91855" y="97972"/>
            <a:ext cx="776955" cy="5170646"/>
          </a:xfrm>
          <a:prstGeom prst="rect">
            <a:avLst/>
          </a:prstGeom>
          <a:noFill/>
          <a:effectLst>
            <a:outerShdw blurRad="50800" dist="38100" dir="2700000" algn="tl" rotWithShape="0">
              <a:prstClr val="black">
                <a:alpha val="40000"/>
              </a:prstClr>
            </a:outerShdw>
          </a:effectLst>
        </p:spPr>
        <p:txBody>
          <a:bodyPr wrap="square" lIns="68580" tIns="34290" rIns="68580" bIns="34290">
            <a:spAutoFit/>
          </a:bodyPr>
          <a:lstStyle/>
          <a:p>
            <a:pPr algn="ctr"/>
            <a:r>
              <a:rPr lang="en-US" sz="6600" b="1" cap="none" spc="0" dirty="0">
                <a:ln w="9525">
                  <a:noFill/>
                  <a:prstDash val="solid"/>
                </a:ln>
                <a:solidFill>
                  <a:schemeClr val="tx1"/>
                </a:solidFill>
                <a:effectLst>
                  <a:outerShdw blurRad="12700" dist="38100" dir="2700000" algn="tl" rotWithShape="0">
                    <a:schemeClr val="bg1">
                      <a:lumMod val="50000"/>
                    </a:schemeClr>
                  </a:outerShdw>
                </a:effectLst>
              </a:rPr>
              <a:t>P</a:t>
            </a:r>
          </a:p>
          <a:p>
            <a:pPr algn="ctr"/>
            <a:r>
              <a:rPr lang="en-US" sz="6600" b="1" cap="none" spc="0" dirty="0">
                <a:ln w="9525">
                  <a:noFill/>
                  <a:prstDash val="solid"/>
                </a:ln>
                <a:solidFill>
                  <a:schemeClr val="tx1"/>
                </a:solidFill>
                <a:effectLst>
                  <a:outerShdw blurRad="12700" dist="38100" dir="2700000" algn="tl" rotWithShape="0">
                    <a:schemeClr val="bg1">
                      <a:lumMod val="50000"/>
                    </a:schemeClr>
                  </a:outerShdw>
                </a:effectLst>
              </a:rPr>
              <a:t>R</a:t>
            </a:r>
          </a:p>
          <a:p>
            <a:pPr algn="ctr"/>
            <a:r>
              <a:rPr lang="en-US" sz="6600" b="1" cap="none" spc="0" dirty="0">
                <a:ln w="9525">
                  <a:noFill/>
                  <a:prstDash val="solid"/>
                </a:ln>
                <a:solidFill>
                  <a:schemeClr val="tx1"/>
                </a:solidFill>
                <a:effectLst>
                  <a:outerShdw blurRad="12700" dist="38100" dir="2700000" algn="tl" rotWithShape="0">
                    <a:schemeClr val="bg1">
                      <a:lumMod val="50000"/>
                    </a:schemeClr>
                  </a:outerShdw>
                </a:effectLst>
              </a:rPr>
              <a:t>O</a:t>
            </a:r>
          </a:p>
          <a:p>
            <a:pPr algn="ctr"/>
            <a:r>
              <a:rPr lang="en-US" sz="6600" b="1" cap="none" spc="0" dirty="0">
                <a:ln w="9525">
                  <a:noFill/>
                  <a:prstDash val="solid"/>
                </a:ln>
                <a:solidFill>
                  <a:schemeClr val="tx1"/>
                </a:solidFill>
                <a:effectLst>
                  <a:outerShdw blurRad="12700" dist="38100" dir="2700000" algn="tl" rotWithShape="0">
                    <a:schemeClr val="bg1">
                      <a:lumMod val="50000"/>
                    </a:schemeClr>
                  </a:outerShdw>
                </a:effectLst>
              </a:rPr>
              <a:t>U</a:t>
            </a:r>
          </a:p>
          <a:p>
            <a:pPr algn="ctr"/>
            <a:r>
              <a:rPr lang="en-US" sz="6600" b="1" cap="none" spc="0" dirty="0">
                <a:ln w="9525">
                  <a:noFill/>
                  <a:prstDash val="solid"/>
                </a:ln>
                <a:solidFill>
                  <a:schemeClr val="tx1"/>
                </a:solidFill>
                <a:effectLst>
                  <a:outerShdw blurRad="12700" dist="38100" dir="2700000" algn="tl" rotWithShape="0">
                    <a:schemeClr val="bg1">
                      <a:lumMod val="50000"/>
                    </a:schemeClr>
                  </a:outerShdw>
                </a:effectLst>
              </a:rPr>
              <a:t>D</a:t>
            </a:r>
          </a:p>
        </p:txBody>
      </p:sp>
    </p:spTree>
    <p:extLst>
      <p:ext uri="{BB962C8B-B14F-4D97-AF65-F5344CB8AC3E}">
        <p14:creationId xmlns:p14="http://schemas.microsoft.com/office/powerpoint/2010/main" val="1791162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4500"/>
            </a:lvl1pPr>
          </a:lstStyle>
          <a:p>
            <a:r>
              <a:rPr lang="en-US"/>
              <a:t>Click to edit Master title style</a:t>
            </a:r>
            <a:endParaRPr lang="en-GB"/>
          </a:p>
        </p:txBody>
      </p:sp>
      <p:sp>
        <p:nvSpPr>
          <p:cNvPr id="3" name="Text Placeholder 2"/>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60302C0-6520-492B-902D-EB5E002CC987}" type="datetimeFigureOut">
              <a:rPr lang="en-GB" smtClean="0"/>
              <a:t>14/10/2026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2ABE8A0-E0F3-4282-BC71-B722A10EACF2}" type="slidenum">
              <a:rPr lang="en-GB" smtClean="0"/>
              <a:t>‹#›</a:t>
            </a:fld>
            <a:endParaRPr lang="en-GB"/>
          </a:p>
        </p:txBody>
      </p:sp>
      <p:sp>
        <p:nvSpPr>
          <p:cNvPr id="7" name="Rectangle 6"/>
          <p:cNvSpPr/>
          <p:nvPr userDrawn="1"/>
        </p:nvSpPr>
        <p:spPr>
          <a:xfrm>
            <a:off x="0" y="2"/>
            <a:ext cx="10506269" cy="1147665"/>
          </a:xfrm>
          <a:prstGeom prst="rect">
            <a:avLst/>
          </a:prstGeom>
          <a:solidFill>
            <a:srgbClr val="7030A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cap="none" spc="0" dirty="0">
                <a:ln w="9525">
                  <a:noFill/>
                  <a:prstDash val="solid"/>
                </a:ln>
                <a:solidFill>
                  <a:schemeClr val="tx1"/>
                </a:solidFill>
                <a:effectLst>
                  <a:outerShdw blurRad="12700" dist="38100" dir="2700000" algn="tl" rotWithShape="0">
                    <a:schemeClr val="bg1">
                      <a:lumMod val="50000"/>
                    </a:schemeClr>
                  </a:outerShdw>
                </a:effectLst>
              </a:rPr>
              <a:t>We</a:t>
            </a:r>
            <a:r>
              <a:rPr lang="en-US" sz="5400" b="1" cap="none" spc="0" baseline="0" dirty="0">
                <a:ln w="9525">
                  <a:noFill/>
                  <a:prstDash val="solid"/>
                </a:ln>
                <a:solidFill>
                  <a:schemeClr val="tx1"/>
                </a:solidFill>
                <a:effectLst>
                  <a:outerShdw blurRad="12700" dist="38100" dir="2700000" algn="tl" rotWithShape="0">
                    <a:schemeClr val="bg1">
                      <a:lumMod val="50000"/>
                    </a:schemeClr>
                  </a:outerShdw>
                </a:effectLst>
              </a:rPr>
              <a:t> are Deanery PROUD</a:t>
            </a:r>
            <a:endParaRPr lang="en-US" sz="5400" b="1" cap="none" spc="0" dirty="0">
              <a:ln w="9525">
                <a:noFill/>
                <a:prstDash val="solid"/>
              </a:ln>
              <a:solidFill>
                <a:schemeClr val="tx1"/>
              </a:solidFill>
              <a:effectLst>
                <a:outerShdw blurRad="12700" dist="38100" dir="2700000" algn="tl" rotWithShape="0">
                  <a:schemeClr val="bg1">
                    <a:lumMod val="50000"/>
                  </a:schemeClr>
                </a:outerShdw>
              </a:effectLst>
            </a:endParaRPr>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506269" y="2"/>
            <a:ext cx="1685731" cy="1147665"/>
          </a:xfrm>
          <a:prstGeom prst="rect">
            <a:avLst/>
          </a:prstGeom>
        </p:spPr>
      </p:pic>
    </p:spTree>
    <p:extLst>
      <p:ext uri="{BB962C8B-B14F-4D97-AF65-F5344CB8AC3E}">
        <p14:creationId xmlns:p14="http://schemas.microsoft.com/office/powerpoint/2010/main" val="1123019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332723" y="410370"/>
            <a:ext cx="10515600" cy="1325563"/>
          </a:xfrm>
        </p:spPr>
        <p:txBody>
          <a:bodyPr/>
          <a:lstStyle/>
          <a:p>
            <a:r>
              <a:rPr lang="en-US"/>
              <a:t>Click to edit Master title style</a:t>
            </a:r>
            <a:endParaRPr lang="en-GB"/>
          </a:p>
        </p:txBody>
      </p:sp>
      <p:sp>
        <p:nvSpPr>
          <p:cNvPr id="3" name="Content Placeholder 2"/>
          <p:cNvSpPr>
            <a:spLocks noGrp="1"/>
          </p:cNvSpPr>
          <p:nvPr>
            <p:ph sz="half" idx="1"/>
          </p:nvPr>
        </p:nvSpPr>
        <p:spPr>
          <a:xfrm>
            <a:off x="1331168"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433459"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560302C0-6520-492B-902D-EB5E002CC987}" type="datetimeFigureOut">
              <a:rPr lang="en-GB" smtClean="0"/>
              <a:t>14/10/2026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2ABE8A0-E0F3-4282-BC71-B722A10EACF2}" type="slidenum">
              <a:rPr lang="en-GB" smtClean="0"/>
              <a:t>‹#›</a:t>
            </a:fld>
            <a:endParaRPr lang="en-GB"/>
          </a:p>
        </p:txBody>
      </p:sp>
      <p:sp>
        <p:nvSpPr>
          <p:cNvPr id="9" name="Rectangle 8"/>
          <p:cNvSpPr/>
          <p:nvPr userDrawn="1"/>
        </p:nvSpPr>
        <p:spPr>
          <a:xfrm>
            <a:off x="-10886" y="0"/>
            <a:ext cx="982436" cy="6858000"/>
          </a:xfrm>
          <a:prstGeom prst="rect">
            <a:avLst/>
          </a:prstGeom>
          <a:solidFill>
            <a:srgbClr val="7030A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400" b="1" dirty="0">
              <a:solidFill>
                <a:schemeClr val="tx1"/>
              </a:solidFill>
              <a:effectLst>
                <a:outerShdw blurRad="38100" dist="38100" dir="2700000" algn="tl">
                  <a:srgbClr val="000000">
                    <a:alpha val="43137"/>
                  </a:srgbClr>
                </a:outerShdw>
              </a:effectLst>
            </a:endParaRPr>
          </a:p>
          <a:p>
            <a:pPr algn="ctr"/>
            <a:endParaRPr lang="en-US" sz="5400" b="1" dirty="0">
              <a:solidFill>
                <a:schemeClr val="tx1"/>
              </a:solidFill>
              <a:effectLst>
                <a:outerShdw blurRad="38100" dist="38100" dir="2700000" algn="tl">
                  <a:srgbClr val="000000">
                    <a:alpha val="43137"/>
                  </a:srgbClr>
                </a:outerShdw>
              </a:effectLst>
            </a:endParaRPr>
          </a:p>
          <a:p>
            <a:pPr algn="ctr"/>
            <a:endParaRPr lang="en-US" sz="5400" b="1" dirty="0">
              <a:solidFill>
                <a:schemeClr val="tx1"/>
              </a:solidFill>
              <a:effectLst>
                <a:outerShdw blurRad="38100" dist="38100" dir="2700000" algn="tl">
                  <a:srgbClr val="000000">
                    <a:alpha val="43137"/>
                  </a:srgbClr>
                </a:outerShdw>
              </a:effectLst>
            </a:endParaRPr>
          </a:p>
          <a:p>
            <a:pPr algn="ctr"/>
            <a:endParaRPr lang="en-US" sz="5400" b="1" dirty="0">
              <a:solidFill>
                <a:schemeClr val="tx1"/>
              </a:solidFill>
              <a:effectLst>
                <a:outerShdw blurRad="38100" dist="38100" dir="2700000" algn="tl">
                  <a:srgbClr val="000000">
                    <a:alpha val="43137"/>
                  </a:srgbClr>
                </a:outerShdw>
              </a:effectLst>
            </a:endParaRPr>
          </a:p>
          <a:p>
            <a:pPr algn="ctr"/>
            <a:endParaRPr lang="en-GB" sz="5400" b="1" dirty="0">
              <a:solidFill>
                <a:schemeClr val="tx1"/>
              </a:solidFill>
              <a:effectLst>
                <a:outerShdw blurRad="38100" dist="38100" dir="2700000" algn="tl">
                  <a:srgbClr val="000000">
                    <a:alpha val="43137"/>
                  </a:srgbClr>
                </a:outerShdw>
              </a:effectLst>
            </a:endParaRPr>
          </a:p>
        </p:txBody>
      </p:sp>
      <p:sp>
        <p:nvSpPr>
          <p:cNvPr id="10" name="Rectangle 9"/>
          <p:cNvSpPr/>
          <p:nvPr userDrawn="1"/>
        </p:nvSpPr>
        <p:spPr>
          <a:xfrm>
            <a:off x="91855" y="97972"/>
            <a:ext cx="776955" cy="5170646"/>
          </a:xfrm>
          <a:prstGeom prst="rect">
            <a:avLst/>
          </a:prstGeom>
          <a:noFill/>
          <a:effectLst>
            <a:outerShdw blurRad="50800" dist="38100" dir="2700000" algn="tl" rotWithShape="0">
              <a:prstClr val="black">
                <a:alpha val="40000"/>
              </a:prstClr>
            </a:outerShdw>
          </a:effectLst>
        </p:spPr>
        <p:txBody>
          <a:bodyPr wrap="square" lIns="68580" tIns="34290" rIns="68580" bIns="34290">
            <a:spAutoFit/>
          </a:bodyPr>
          <a:lstStyle/>
          <a:p>
            <a:pPr algn="ctr"/>
            <a:r>
              <a:rPr lang="en-US" sz="6600" b="1" cap="none" spc="0" dirty="0">
                <a:ln w="9525">
                  <a:noFill/>
                  <a:prstDash val="solid"/>
                </a:ln>
                <a:solidFill>
                  <a:schemeClr val="tx1"/>
                </a:solidFill>
                <a:effectLst>
                  <a:outerShdw blurRad="12700" dist="38100" dir="2700000" algn="tl" rotWithShape="0">
                    <a:schemeClr val="bg1">
                      <a:lumMod val="50000"/>
                    </a:schemeClr>
                  </a:outerShdw>
                </a:effectLst>
              </a:rPr>
              <a:t>P</a:t>
            </a:r>
          </a:p>
          <a:p>
            <a:pPr algn="ctr"/>
            <a:r>
              <a:rPr lang="en-US" sz="6600" b="1" cap="none" spc="0" dirty="0">
                <a:ln w="9525">
                  <a:noFill/>
                  <a:prstDash val="solid"/>
                </a:ln>
                <a:solidFill>
                  <a:schemeClr val="tx1"/>
                </a:solidFill>
                <a:effectLst>
                  <a:outerShdw blurRad="12700" dist="38100" dir="2700000" algn="tl" rotWithShape="0">
                    <a:schemeClr val="bg1">
                      <a:lumMod val="50000"/>
                    </a:schemeClr>
                  </a:outerShdw>
                </a:effectLst>
              </a:rPr>
              <a:t>R</a:t>
            </a:r>
          </a:p>
          <a:p>
            <a:pPr algn="ctr"/>
            <a:r>
              <a:rPr lang="en-US" sz="6600" b="1" cap="none" spc="0" dirty="0">
                <a:ln w="9525">
                  <a:noFill/>
                  <a:prstDash val="solid"/>
                </a:ln>
                <a:solidFill>
                  <a:schemeClr val="tx1"/>
                </a:solidFill>
                <a:effectLst>
                  <a:outerShdw blurRad="12700" dist="38100" dir="2700000" algn="tl" rotWithShape="0">
                    <a:schemeClr val="bg1">
                      <a:lumMod val="50000"/>
                    </a:schemeClr>
                  </a:outerShdw>
                </a:effectLst>
              </a:rPr>
              <a:t>O</a:t>
            </a:r>
          </a:p>
          <a:p>
            <a:pPr algn="ctr"/>
            <a:r>
              <a:rPr lang="en-US" sz="6600" b="1" cap="none" spc="0" dirty="0">
                <a:ln w="9525">
                  <a:noFill/>
                  <a:prstDash val="solid"/>
                </a:ln>
                <a:solidFill>
                  <a:schemeClr val="tx1"/>
                </a:solidFill>
                <a:effectLst>
                  <a:outerShdw blurRad="12700" dist="38100" dir="2700000" algn="tl" rotWithShape="0">
                    <a:schemeClr val="bg1">
                      <a:lumMod val="50000"/>
                    </a:schemeClr>
                  </a:outerShdw>
                </a:effectLst>
              </a:rPr>
              <a:t>U</a:t>
            </a:r>
          </a:p>
          <a:p>
            <a:pPr algn="ctr"/>
            <a:r>
              <a:rPr lang="en-US" sz="6600" b="1" cap="none" spc="0" dirty="0">
                <a:ln w="9525">
                  <a:noFill/>
                  <a:prstDash val="solid"/>
                </a:ln>
                <a:solidFill>
                  <a:schemeClr val="tx1"/>
                </a:solidFill>
                <a:effectLst>
                  <a:outerShdw blurRad="12700" dist="38100" dir="2700000" algn="tl" rotWithShape="0">
                    <a:schemeClr val="bg1">
                      <a:lumMod val="50000"/>
                    </a:schemeClr>
                  </a:outerShdw>
                </a:effectLst>
              </a:rPr>
              <a:t>D</a:t>
            </a:r>
          </a:p>
        </p:txBody>
      </p:sp>
    </p:spTree>
    <p:extLst>
      <p:ext uri="{BB962C8B-B14F-4D97-AF65-F5344CB8AC3E}">
        <p14:creationId xmlns:p14="http://schemas.microsoft.com/office/powerpoint/2010/main" val="10044368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095489" y="433389"/>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1082385"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1095489"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371611" y="1711002"/>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6371611"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560302C0-6520-492B-902D-EB5E002CC987}" type="datetimeFigureOut">
              <a:rPr lang="en-GB" smtClean="0"/>
              <a:t>14/10/2026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2ABE8A0-E0F3-4282-BC71-B722A10EACF2}" type="slidenum">
              <a:rPr lang="en-GB" smtClean="0"/>
              <a:t>‹#›</a:t>
            </a:fld>
            <a:endParaRPr lang="en-GB"/>
          </a:p>
        </p:txBody>
      </p:sp>
      <p:sp>
        <p:nvSpPr>
          <p:cNvPr id="11" name="Rectangle 10"/>
          <p:cNvSpPr/>
          <p:nvPr userDrawn="1"/>
        </p:nvSpPr>
        <p:spPr>
          <a:xfrm>
            <a:off x="-10886" y="0"/>
            <a:ext cx="982436" cy="6858000"/>
          </a:xfrm>
          <a:prstGeom prst="rect">
            <a:avLst/>
          </a:prstGeom>
          <a:solidFill>
            <a:srgbClr val="7030A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400" b="1" dirty="0">
              <a:solidFill>
                <a:schemeClr val="tx1"/>
              </a:solidFill>
              <a:effectLst>
                <a:outerShdw blurRad="38100" dist="38100" dir="2700000" algn="tl">
                  <a:srgbClr val="000000">
                    <a:alpha val="43137"/>
                  </a:srgbClr>
                </a:outerShdw>
              </a:effectLst>
            </a:endParaRPr>
          </a:p>
          <a:p>
            <a:pPr algn="ctr"/>
            <a:endParaRPr lang="en-US" sz="5400" b="1" dirty="0">
              <a:solidFill>
                <a:schemeClr val="tx1"/>
              </a:solidFill>
              <a:effectLst>
                <a:outerShdw blurRad="38100" dist="38100" dir="2700000" algn="tl">
                  <a:srgbClr val="000000">
                    <a:alpha val="43137"/>
                  </a:srgbClr>
                </a:outerShdw>
              </a:effectLst>
            </a:endParaRPr>
          </a:p>
          <a:p>
            <a:pPr algn="ctr"/>
            <a:endParaRPr lang="en-US" sz="5400" b="1" dirty="0">
              <a:solidFill>
                <a:schemeClr val="tx1"/>
              </a:solidFill>
              <a:effectLst>
                <a:outerShdw blurRad="38100" dist="38100" dir="2700000" algn="tl">
                  <a:srgbClr val="000000">
                    <a:alpha val="43137"/>
                  </a:srgbClr>
                </a:outerShdw>
              </a:effectLst>
            </a:endParaRPr>
          </a:p>
          <a:p>
            <a:pPr algn="ctr"/>
            <a:endParaRPr lang="en-US" sz="5400" b="1" dirty="0">
              <a:solidFill>
                <a:schemeClr val="tx1"/>
              </a:solidFill>
              <a:effectLst>
                <a:outerShdw blurRad="38100" dist="38100" dir="2700000" algn="tl">
                  <a:srgbClr val="000000">
                    <a:alpha val="43137"/>
                  </a:srgbClr>
                </a:outerShdw>
              </a:effectLst>
            </a:endParaRPr>
          </a:p>
          <a:p>
            <a:pPr algn="ctr"/>
            <a:endParaRPr lang="en-GB" sz="5400" b="1" dirty="0">
              <a:solidFill>
                <a:schemeClr val="tx1"/>
              </a:solidFill>
              <a:effectLst>
                <a:outerShdw blurRad="38100" dist="38100" dir="2700000" algn="tl">
                  <a:srgbClr val="000000">
                    <a:alpha val="43137"/>
                  </a:srgbClr>
                </a:outerShdw>
              </a:effectLst>
            </a:endParaRPr>
          </a:p>
        </p:txBody>
      </p:sp>
      <p:sp>
        <p:nvSpPr>
          <p:cNvPr id="12" name="Rectangle 11"/>
          <p:cNvSpPr/>
          <p:nvPr userDrawn="1"/>
        </p:nvSpPr>
        <p:spPr>
          <a:xfrm>
            <a:off x="91855" y="97972"/>
            <a:ext cx="776955" cy="5170646"/>
          </a:xfrm>
          <a:prstGeom prst="rect">
            <a:avLst/>
          </a:prstGeom>
          <a:noFill/>
          <a:effectLst>
            <a:outerShdw blurRad="50800" dist="38100" dir="2700000" algn="tl" rotWithShape="0">
              <a:prstClr val="black">
                <a:alpha val="40000"/>
              </a:prstClr>
            </a:outerShdw>
          </a:effectLst>
        </p:spPr>
        <p:txBody>
          <a:bodyPr wrap="square" lIns="68580" tIns="34290" rIns="68580" bIns="34290">
            <a:spAutoFit/>
          </a:bodyPr>
          <a:lstStyle/>
          <a:p>
            <a:pPr algn="ctr"/>
            <a:r>
              <a:rPr lang="en-US" sz="6600" b="1" cap="none" spc="0" dirty="0">
                <a:ln w="9525">
                  <a:noFill/>
                  <a:prstDash val="solid"/>
                </a:ln>
                <a:solidFill>
                  <a:schemeClr val="tx1"/>
                </a:solidFill>
                <a:effectLst>
                  <a:outerShdw blurRad="12700" dist="38100" dir="2700000" algn="tl" rotWithShape="0">
                    <a:schemeClr val="bg1">
                      <a:lumMod val="50000"/>
                    </a:schemeClr>
                  </a:outerShdw>
                </a:effectLst>
              </a:rPr>
              <a:t>P</a:t>
            </a:r>
          </a:p>
          <a:p>
            <a:pPr algn="ctr"/>
            <a:r>
              <a:rPr lang="en-US" sz="6600" b="1" cap="none" spc="0" dirty="0">
                <a:ln w="9525">
                  <a:noFill/>
                  <a:prstDash val="solid"/>
                </a:ln>
                <a:solidFill>
                  <a:schemeClr val="tx1"/>
                </a:solidFill>
                <a:effectLst>
                  <a:outerShdw blurRad="12700" dist="38100" dir="2700000" algn="tl" rotWithShape="0">
                    <a:schemeClr val="bg1">
                      <a:lumMod val="50000"/>
                    </a:schemeClr>
                  </a:outerShdw>
                </a:effectLst>
              </a:rPr>
              <a:t>R</a:t>
            </a:r>
          </a:p>
          <a:p>
            <a:pPr algn="ctr"/>
            <a:r>
              <a:rPr lang="en-US" sz="6600" b="1" cap="none" spc="0" dirty="0">
                <a:ln w="9525">
                  <a:noFill/>
                  <a:prstDash val="solid"/>
                </a:ln>
                <a:solidFill>
                  <a:schemeClr val="tx1"/>
                </a:solidFill>
                <a:effectLst>
                  <a:outerShdw blurRad="12700" dist="38100" dir="2700000" algn="tl" rotWithShape="0">
                    <a:schemeClr val="bg1">
                      <a:lumMod val="50000"/>
                    </a:schemeClr>
                  </a:outerShdw>
                </a:effectLst>
              </a:rPr>
              <a:t>O</a:t>
            </a:r>
          </a:p>
          <a:p>
            <a:pPr algn="ctr"/>
            <a:r>
              <a:rPr lang="en-US" sz="6600" b="1" cap="none" spc="0" dirty="0">
                <a:ln w="9525">
                  <a:noFill/>
                  <a:prstDash val="solid"/>
                </a:ln>
                <a:solidFill>
                  <a:schemeClr val="tx1"/>
                </a:solidFill>
                <a:effectLst>
                  <a:outerShdw blurRad="12700" dist="38100" dir="2700000" algn="tl" rotWithShape="0">
                    <a:schemeClr val="bg1">
                      <a:lumMod val="50000"/>
                    </a:schemeClr>
                  </a:outerShdw>
                </a:effectLst>
              </a:rPr>
              <a:t>U</a:t>
            </a:r>
          </a:p>
          <a:p>
            <a:pPr algn="ctr"/>
            <a:r>
              <a:rPr lang="en-US" sz="6600" b="1" cap="none" spc="0" dirty="0">
                <a:ln w="9525">
                  <a:noFill/>
                  <a:prstDash val="solid"/>
                </a:ln>
                <a:solidFill>
                  <a:schemeClr val="tx1"/>
                </a:solidFill>
                <a:effectLst>
                  <a:outerShdw blurRad="12700" dist="38100" dir="2700000" algn="tl" rotWithShape="0">
                    <a:schemeClr val="bg1">
                      <a:lumMod val="50000"/>
                    </a:schemeClr>
                  </a:outerShdw>
                </a:effectLst>
              </a:rPr>
              <a:t>D</a:t>
            </a:r>
          </a:p>
        </p:txBody>
      </p:sp>
    </p:spTree>
    <p:extLst>
      <p:ext uri="{BB962C8B-B14F-4D97-AF65-F5344CB8AC3E}">
        <p14:creationId xmlns:p14="http://schemas.microsoft.com/office/powerpoint/2010/main" val="34646160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560302C0-6520-492B-902D-EB5E002CC987}" type="datetimeFigureOut">
              <a:rPr lang="en-GB" smtClean="0"/>
              <a:t>14/10/2026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2ABE8A0-E0F3-4282-BC71-B722A10EACF2}" type="slidenum">
              <a:rPr lang="en-GB" smtClean="0"/>
              <a:t>‹#›</a:t>
            </a:fld>
            <a:endParaRPr lang="en-GB"/>
          </a:p>
        </p:txBody>
      </p:sp>
      <p:sp>
        <p:nvSpPr>
          <p:cNvPr id="7" name="Rectangle 6"/>
          <p:cNvSpPr/>
          <p:nvPr userDrawn="1"/>
        </p:nvSpPr>
        <p:spPr>
          <a:xfrm>
            <a:off x="-10886" y="0"/>
            <a:ext cx="982436" cy="6858000"/>
          </a:xfrm>
          <a:prstGeom prst="rect">
            <a:avLst/>
          </a:prstGeom>
          <a:solidFill>
            <a:srgbClr val="7030A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400" b="1" dirty="0">
              <a:solidFill>
                <a:schemeClr val="tx1"/>
              </a:solidFill>
              <a:effectLst>
                <a:outerShdw blurRad="38100" dist="38100" dir="2700000" algn="tl">
                  <a:srgbClr val="000000">
                    <a:alpha val="43137"/>
                  </a:srgbClr>
                </a:outerShdw>
              </a:effectLst>
            </a:endParaRPr>
          </a:p>
          <a:p>
            <a:pPr algn="ctr"/>
            <a:endParaRPr lang="en-US" sz="5400" b="1" dirty="0">
              <a:solidFill>
                <a:schemeClr val="tx1"/>
              </a:solidFill>
              <a:effectLst>
                <a:outerShdw blurRad="38100" dist="38100" dir="2700000" algn="tl">
                  <a:srgbClr val="000000">
                    <a:alpha val="43137"/>
                  </a:srgbClr>
                </a:outerShdw>
              </a:effectLst>
            </a:endParaRPr>
          </a:p>
          <a:p>
            <a:pPr algn="ctr"/>
            <a:endParaRPr lang="en-US" sz="5400" b="1" dirty="0">
              <a:solidFill>
                <a:schemeClr val="tx1"/>
              </a:solidFill>
              <a:effectLst>
                <a:outerShdw blurRad="38100" dist="38100" dir="2700000" algn="tl">
                  <a:srgbClr val="000000">
                    <a:alpha val="43137"/>
                  </a:srgbClr>
                </a:outerShdw>
              </a:effectLst>
            </a:endParaRPr>
          </a:p>
          <a:p>
            <a:pPr algn="ctr"/>
            <a:endParaRPr lang="en-US" sz="5400" b="1" dirty="0">
              <a:solidFill>
                <a:schemeClr val="tx1"/>
              </a:solidFill>
              <a:effectLst>
                <a:outerShdw blurRad="38100" dist="38100" dir="2700000" algn="tl">
                  <a:srgbClr val="000000">
                    <a:alpha val="43137"/>
                  </a:srgbClr>
                </a:outerShdw>
              </a:effectLst>
            </a:endParaRPr>
          </a:p>
          <a:p>
            <a:pPr algn="ctr"/>
            <a:endParaRPr lang="en-GB" sz="5400" b="1" dirty="0">
              <a:solidFill>
                <a:schemeClr val="tx1"/>
              </a:solidFill>
              <a:effectLst>
                <a:outerShdw blurRad="38100" dist="38100" dir="2700000" algn="tl">
                  <a:srgbClr val="000000">
                    <a:alpha val="43137"/>
                  </a:srgbClr>
                </a:outerShdw>
              </a:effectLst>
            </a:endParaRPr>
          </a:p>
        </p:txBody>
      </p:sp>
      <p:sp>
        <p:nvSpPr>
          <p:cNvPr id="8" name="Rectangle 7"/>
          <p:cNvSpPr/>
          <p:nvPr userDrawn="1"/>
        </p:nvSpPr>
        <p:spPr>
          <a:xfrm>
            <a:off x="91855" y="97972"/>
            <a:ext cx="776955" cy="5170646"/>
          </a:xfrm>
          <a:prstGeom prst="rect">
            <a:avLst/>
          </a:prstGeom>
          <a:noFill/>
          <a:effectLst>
            <a:outerShdw blurRad="50800" dist="38100" dir="2700000" algn="tl" rotWithShape="0">
              <a:prstClr val="black">
                <a:alpha val="40000"/>
              </a:prstClr>
            </a:outerShdw>
          </a:effectLst>
        </p:spPr>
        <p:txBody>
          <a:bodyPr wrap="square" lIns="68580" tIns="34290" rIns="68580" bIns="34290">
            <a:spAutoFit/>
          </a:bodyPr>
          <a:lstStyle/>
          <a:p>
            <a:pPr algn="ctr"/>
            <a:r>
              <a:rPr lang="en-US" sz="6600" b="1" cap="none" spc="0" dirty="0">
                <a:ln w="9525">
                  <a:noFill/>
                  <a:prstDash val="solid"/>
                </a:ln>
                <a:solidFill>
                  <a:schemeClr val="tx1"/>
                </a:solidFill>
                <a:effectLst>
                  <a:outerShdw blurRad="12700" dist="38100" dir="2700000" algn="tl" rotWithShape="0">
                    <a:schemeClr val="bg1">
                      <a:lumMod val="50000"/>
                    </a:schemeClr>
                  </a:outerShdw>
                </a:effectLst>
              </a:rPr>
              <a:t>P</a:t>
            </a:r>
          </a:p>
          <a:p>
            <a:pPr algn="ctr"/>
            <a:r>
              <a:rPr lang="en-US" sz="6600" b="1" cap="none" spc="0" dirty="0">
                <a:ln w="9525">
                  <a:noFill/>
                  <a:prstDash val="solid"/>
                </a:ln>
                <a:solidFill>
                  <a:schemeClr val="tx1"/>
                </a:solidFill>
                <a:effectLst>
                  <a:outerShdw blurRad="12700" dist="38100" dir="2700000" algn="tl" rotWithShape="0">
                    <a:schemeClr val="bg1">
                      <a:lumMod val="50000"/>
                    </a:schemeClr>
                  </a:outerShdw>
                </a:effectLst>
              </a:rPr>
              <a:t>R</a:t>
            </a:r>
          </a:p>
          <a:p>
            <a:pPr algn="ctr"/>
            <a:r>
              <a:rPr lang="en-US" sz="6600" b="1" cap="none" spc="0" dirty="0">
                <a:ln w="9525">
                  <a:noFill/>
                  <a:prstDash val="solid"/>
                </a:ln>
                <a:solidFill>
                  <a:schemeClr val="tx1"/>
                </a:solidFill>
                <a:effectLst>
                  <a:outerShdw blurRad="12700" dist="38100" dir="2700000" algn="tl" rotWithShape="0">
                    <a:schemeClr val="bg1">
                      <a:lumMod val="50000"/>
                    </a:schemeClr>
                  </a:outerShdw>
                </a:effectLst>
              </a:rPr>
              <a:t>O</a:t>
            </a:r>
          </a:p>
          <a:p>
            <a:pPr algn="ctr"/>
            <a:r>
              <a:rPr lang="en-US" sz="6600" b="1" cap="none" spc="0" dirty="0">
                <a:ln w="9525">
                  <a:noFill/>
                  <a:prstDash val="solid"/>
                </a:ln>
                <a:solidFill>
                  <a:schemeClr val="tx1"/>
                </a:solidFill>
                <a:effectLst>
                  <a:outerShdw blurRad="12700" dist="38100" dir="2700000" algn="tl" rotWithShape="0">
                    <a:schemeClr val="bg1">
                      <a:lumMod val="50000"/>
                    </a:schemeClr>
                  </a:outerShdw>
                </a:effectLst>
              </a:rPr>
              <a:t>U</a:t>
            </a:r>
          </a:p>
          <a:p>
            <a:pPr algn="ctr"/>
            <a:r>
              <a:rPr lang="en-US" sz="6600" b="1" cap="none" spc="0" dirty="0">
                <a:ln w="9525">
                  <a:noFill/>
                  <a:prstDash val="solid"/>
                </a:ln>
                <a:solidFill>
                  <a:schemeClr val="tx1"/>
                </a:solidFill>
                <a:effectLst>
                  <a:outerShdw blurRad="12700" dist="38100" dir="2700000" algn="tl" rotWithShape="0">
                    <a:schemeClr val="bg1">
                      <a:lumMod val="50000"/>
                    </a:schemeClr>
                  </a:outerShdw>
                </a:effectLst>
              </a:rPr>
              <a:t>D</a:t>
            </a:r>
          </a:p>
        </p:txBody>
      </p:sp>
    </p:spTree>
    <p:extLst>
      <p:ext uri="{BB962C8B-B14F-4D97-AF65-F5344CB8AC3E}">
        <p14:creationId xmlns:p14="http://schemas.microsoft.com/office/powerpoint/2010/main" val="16387754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0302C0-6520-492B-902D-EB5E002CC987}" type="datetimeFigureOut">
              <a:rPr lang="en-GB" smtClean="0"/>
              <a:t>14/10/2026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2ABE8A0-E0F3-4282-BC71-B722A10EACF2}" type="slidenum">
              <a:rPr lang="en-GB" smtClean="0"/>
              <a:t>‹#›</a:t>
            </a:fld>
            <a:endParaRPr lang="en-GB"/>
          </a:p>
        </p:txBody>
      </p:sp>
      <p:sp>
        <p:nvSpPr>
          <p:cNvPr id="6" name="Rectangle 5"/>
          <p:cNvSpPr/>
          <p:nvPr userDrawn="1"/>
        </p:nvSpPr>
        <p:spPr>
          <a:xfrm>
            <a:off x="-10886" y="0"/>
            <a:ext cx="982436" cy="6858000"/>
          </a:xfrm>
          <a:prstGeom prst="rect">
            <a:avLst/>
          </a:prstGeom>
          <a:solidFill>
            <a:srgbClr val="7030A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400" b="1" dirty="0">
              <a:solidFill>
                <a:schemeClr val="tx1"/>
              </a:solidFill>
              <a:effectLst>
                <a:outerShdw blurRad="38100" dist="38100" dir="2700000" algn="tl">
                  <a:srgbClr val="000000">
                    <a:alpha val="43137"/>
                  </a:srgbClr>
                </a:outerShdw>
              </a:effectLst>
            </a:endParaRPr>
          </a:p>
          <a:p>
            <a:pPr algn="ctr"/>
            <a:endParaRPr lang="en-US" sz="5400" b="1" dirty="0">
              <a:solidFill>
                <a:schemeClr val="tx1"/>
              </a:solidFill>
              <a:effectLst>
                <a:outerShdw blurRad="38100" dist="38100" dir="2700000" algn="tl">
                  <a:srgbClr val="000000">
                    <a:alpha val="43137"/>
                  </a:srgbClr>
                </a:outerShdw>
              </a:effectLst>
            </a:endParaRPr>
          </a:p>
          <a:p>
            <a:pPr algn="ctr"/>
            <a:endParaRPr lang="en-US" sz="5400" b="1" dirty="0">
              <a:solidFill>
                <a:schemeClr val="tx1"/>
              </a:solidFill>
              <a:effectLst>
                <a:outerShdw blurRad="38100" dist="38100" dir="2700000" algn="tl">
                  <a:srgbClr val="000000">
                    <a:alpha val="43137"/>
                  </a:srgbClr>
                </a:outerShdw>
              </a:effectLst>
            </a:endParaRPr>
          </a:p>
          <a:p>
            <a:pPr algn="ctr"/>
            <a:endParaRPr lang="en-US" sz="5400" b="1" dirty="0">
              <a:solidFill>
                <a:schemeClr val="tx1"/>
              </a:solidFill>
              <a:effectLst>
                <a:outerShdw blurRad="38100" dist="38100" dir="2700000" algn="tl">
                  <a:srgbClr val="000000">
                    <a:alpha val="43137"/>
                  </a:srgbClr>
                </a:outerShdw>
              </a:effectLst>
            </a:endParaRPr>
          </a:p>
          <a:p>
            <a:pPr algn="ctr"/>
            <a:endParaRPr lang="en-GB" sz="5400" b="1" dirty="0">
              <a:solidFill>
                <a:schemeClr val="tx1"/>
              </a:solidFill>
              <a:effectLst>
                <a:outerShdw blurRad="38100" dist="38100" dir="2700000" algn="tl">
                  <a:srgbClr val="000000">
                    <a:alpha val="43137"/>
                  </a:srgbClr>
                </a:outerShdw>
              </a:effectLst>
            </a:endParaRPr>
          </a:p>
        </p:txBody>
      </p:sp>
      <p:sp>
        <p:nvSpPr>
          <p:cNvPr id="7" name="Rectangle 6"/>
          <p:cNvSpPr/>
          <p:nvPr userDrawn="1"/>
        </p:nvSpPr>
        <p:spPr>
          <a:xfrm>
            <a:off x="91855" y="97972"/>
            <a:ext cx="776955" cy="5170646"/>
          </a:xfrm>
          <a:prstGeom prst="rect">
            <a:avLst/>
          </a:prstGeom>
          <a:noFill/>
          <a:effectLst>
            <a:outerShdw blurRad="50800" dist="38100" dir="2700000" algn="tl" rotWithShape="0">
              <a:prstClr val="black">
                <a:alpha val="40000"/>
              </a:prstClr>
            </a:outerShdw>
          </a:effectLst>
        </p:spPr>
        <p:txBody>
          <a:bodyPr wrap="square" lIns="68580" tIns="34290" rIns="68580" bIns="34290">
            <a:spAutoFit/>
          </a:bodyPr>
          <a:lstStyle/>
          <a:p>
            <a:pPr algn="ctr"/>
            <a:r>
              <a:rPr lang="en-US" sz="6600" b="1" cap="none" spc="0" dirty="0">
                <a:ln w="9525">
                  <a:noFill/>
                  <a:prstDash val="solid"/>
                </a:ln>
                <a:solidFill>
                  <a:schemeClr val="tx1"/>
                </a:solidFill>
                <a:effectLst>
                  <a:outerShdw blurRad="12700" dist="38100" dir="2700000" algn="tl" rotWithShape="0">
                    <a:schemeClr val="bg1">
                      <a:lumMod val="50000"/>
                    </a:schemeClr>
                  </a:outerShdw>
                </a:effectLst>
              </a:rPr>
              <a:t>P</a:t>
            </a:r>
          </a:p>
          <a:p>
            <a:pPr algn="ctr"/>
            <a:r>
              <a:rPr lang="en-US" sz="6600" b="1" cap="none" spc="0" dirty="0">
                <a:ln w="9525">
                  <a:noFill/>
                  <a:prstDash val="solid"/>
                </a:ln>
                <a:solidFill>
                  <a:schemeClr val="tx1"/>
                </a:solidFill>
                <a:effectLst>
                  <a:outerShdw blurRad="12700" dist="38100" dir="2700000" algn="tl" rotWithShape="0">
                    <a:schemeClr val="bg1">
                      <a:lumMod val="50000"/>
                    </a:schemeClr>
                  </a:outerShdw>
                </a:effectLst>
              </a:rPr>
              <a:t>R</a:t>
            </a:r>
          </a:p>
          <a:p>
            <a:pPr algn="ctr"/>
            <a:r>
              <a:rPr lang="en-US" sz="6600" b="1" cap="none" spc="0" dirty="0">
                <a:ln w="9525">
                  <a:noFill/>
                  <a:prstDash val="solid"/>
                </a:ln>
                <a:solidFill>
                  <a:schemeClr val="tx1"/>
                </a:solidFill>
                <a:effectLst>
                  <a:outerShdw blurRad="12700" dist="38100" dir="2700000" algn="tl" rotWithShape="0">
                    <a:schemeClr val="bg1">
                      <a:lumMod val="50000"/>
                    </a:schemeClr>
                  </a:outerShdw>
                </a:effectLst>
              </a:rPr>
              <a:t>O</a:t>
            </a:r>
          </a:p>
          <a:p>
            <a:pPr algn="ctr"/>
            <a:r>
              <a:rPr lang="en-US" sz="6600" b="1" cap="none" spc="0" dirty="0">
                <a:ln w="9525">
                  <a:noFill/>
                  <a:prstDash val="solid"/>
                </a:ln>
                <a:solidFill>
                  <a:schemeClr val="tx1"/>
                </a:solidFill>
                <a:effectLst>
                  <a:outerShdw blurRad="12700" dist="38100" dir="2700000" algn="tl" rotWithShape="0">
                    <a:schemeClr val="bg1">
                      <a:lumMod val="50000"/>
                    </a:schemeClr>
                  </a:outerShdw>
                </a:effectLst>
              </a:rPr>
              <a:t>U</a:t>
            </a:r>
          </a:p>
          <a:p>
            <a:pPr algn="ctr"/>
            <a:r>
              <a:rPr lang="en-US" sz="6600" b="1" cap="none" spc="0" dirty="0">
                <a:ln w="9525">
                  <a:noFill/>
                  <a:prstDash val="solid"/>
                </a:ln>
                <a:solidFill>
                  <a:schemeClr val="tx1"/>
                </a:solidFill>
                <a:effectLst>
                  <a:outerShdw blurRad="12700" dist="38100" dir="2700000" algn="tl" rotWithShape="0">
                    <a:schemeClr val="bg1">
                      <a:lumMod val="50000"/>
                    </a:schemeClr>
                  </a:outerShdw>
                </a:effectLst>
              </a:rPr>
              <a:t>D</a:t>
            </a:r>
          </a:p>
        </p:txBody>
      </p:sp>
    </p:spTree>
    <p:extLst>
      <p:ext uri="{BB962C8B-B14F-4D97-AF65-F5344CB8AC3E}">
        <p14:creationId xmlns:p14="http://schemas.microsoft.com/office/powerpoint/2010/main" val="41864100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7030A0">
            <a:alpha val="14000"/>
          </a:srgb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560302C0-6520-492B-902D-EB5E002CC987}" type="datetimeFigureOut">
              <a:rPr lang="en-GB" smtClean="0"/>
              <a:t>14/10/2026</a:t>
            </a:fld>
            <a:endParaRPr lang="en-GB"/>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2ABE8A0-E0F3-4282-BC71-B722A10EACF2}" type="slidenum">
              <a:rPr lang="en-GB" smtClean="0"/>
              <a:t>‹#›</a:t>
            </a:fld>
            <a:endParaRPr lang="en-GB"/>
          </a:p>
        </p:txBody>
      </p:sp>
      <p:pic>
        <p:nvPicPr>
          <p:cNvPr id="7" name="Picture 6"/>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10506269" y="2"/>
            <a:ext cx="1685731" cy="1147665"/>
          </a:xfrm>
          <a:prstGeom prst="rect">
            <a:avLst/>
          </a:prstGeom>
          <a:effectLst>
            <a:softEdge rad="127000"/>
          </a:effectLst>
        </p:spPr>
      </p:pic>
    </p:spTree>
    <p:extLst>
      <p:ext uri="{BB962C8B-B14F-4D97-AF65-F5344CB8AC3E}">
        <p14:creationId xmlns:p14="http://schemas.microsoft.com/office/powerpoint/2010/main" val="42332979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2.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2.xml"/><Relationship Id="rId7" Type="http://schemas.openxmlformats.org/officeDocument/2006/relationships/hyperlink" Target="mailto:GavinN@deanerycofeacademy.org.uk" TargetMode="Externa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hyperlink" Target="mailto:MaknunN@deanerycofeacademy.org.uk" TargetMode="External"/><Relationship Id="rId5" Type="http://schemas.openxmlformats.org/officeDocument/2006/relationships/hyperlink" Target="mailto:GregoryN@deanerycofeacademy.org.uk" TargetMode="External"/><Relationship Id="rId4" Type="http://schemas.openxmlformats.org/officeDocument/2006/relationships/hyperlink" Target="mailto:McMullenJ@deanerycofeacademy.org.uk" TargetMode="Externa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2.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2.xml"/><Relationship Id="rId7" Type="http://schemas.openxmlformats.org/officeDocument/2006/relationships/image" Target="../media/image7.png"/><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Layout" Target="../slideLayouts/slideLayout2.xml"/><Relationship Id="rId7" Type="http://schemas.openxmlformats.org/officeDocument/2006/relationships/image" Target="../media/image10.jpeg"/><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notesSlide" Target="../notesSlides/notesSlide3.xml"/><Relationship Id="rId9"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2.png"/><Relationship Id="rId4" Type="http://schemas.openxmlformats.org/officeDocument/2006/relationships/notesSlide" Target="../notesSlides/notesSlide4.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2.png"/><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FE041DF-6E43-701C-0869-534DC38651FF}"/>
              </a:ext>
            </a:extLst>
          </p:cNvPr>
          <p:cNvSpPr>
            <a:spLocks noGrp="1"/>
          </p:cNvSpPr>
          <p:nvPr>
            <p:ph type="title"/>
          </p:nvPr>
        </p:nvSpPr>
        <p:spPr/>
        <p:txBody>
          <a:bodyPr/>
          <a:lstStyle/>
          <a:p>
            <a:pPr algn="ctr"/>
            <a:r>
              <a:rPr lang="en-GB" dirty="0"/>
              <a:t>Welcome to Year 8  </a:t>
            </a:r>
          </a:p>
        </p:txBody>
      </p:sp>
      <p:pic>
        <p:nvPicPr>
          <p:cNvPr id="15" name="Recorded Sound">
            <a:hlinkClick r:id="" action="ppaction://media"/>
            <a:extLst>
              <a:ext uri="{FF2B5EF4-FFF2-40B4-BE49-F238E27FC236}">
                <a16:creationId xmlns:a16="http://schemas.microsoft.com/office/drawing/2014/main" id="{6B9EEFBB-D11B-C27D-E071-C2133C97C49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12765" y="5927725"/>
            <a:ext cx="487363" cy="487363"/>
          </a:xfrm>
          <a:prstGeom prst="rect">
            <a:avLst/>
          </a:prstGeom>
        </p:spPr>
      </p:pic>
    </p:spTree>
    <p:extLst>
      <p:ext uri="{BB962C8B-B14F-4D97-AF65-F5344CB8AC3E}">
        <p14:creationId xmlns:p14="http://schemas.microsoft.com/office/powerpoint/2010/main" val="2136834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1650"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5C836485-7AF1-485A-2382-A77B9265CF94}"/>
              </a:ext>
            </a:extLst>
          </p:cNvPr>
          <p:cNvSpPr>
            <a:spLocks noGrp="1"/>
          </p:cNvSpPr>
          <p:nvPr>
            <p:ph type="title"/>
          </p:nvPr>
        </p:nvSpPr>
        <p:spPr/>
        <p:txBody>
          <a:bodyPr>
            <a:normAutofit/>
          </a:bodyPr>
          <a:lstStyle/>
          <a:p>
            <a:r>
              <a:rPr lang="en-GB" sz="6000" dirty="0"/>
              <a:t>Growing Together </a:t>
            </a:r>
          </a:p>
        </p:txBody>
      </p:sp>
      <p:sp>
        <p:nvSpPr>
          <p:cNvPr id="9" name="Content Placeholder 8">
            <a:extLst>
              <a:ext uri="{FF2B5EF4-FFF2-40B4-BE49-F238E27FC236}">
                <a16:creationId xmlns:a16="http://schemas.microsoft.com/office/drawing/2014/main" id="{5A6FB8BB-419B-E350-23A6-A45E84670D6A}"/>
              </a:ext>
            </a:extLst>
          </p:cNvPr>
          <p:cNvSpPr>
            <a:spLocks noGrp="1"/>
          </p:cNvSpPr>
          <p:nvPr>
            <p:ph idx="1"/>
          </p:nvPr>
        </p:nvSpPr>
        <p:spPr/>
        <p:txBody>
          <a:bodyPr>
            <a:normAutofit/>
          </a:bodyPr>
          <a:lstStyle/>
          <a:p>
            <a:r>
              <a:rPr lang="en-GB" sz="3200" dirty="0"/>
              <a:t>My third KS3 year group at The Deanery</a:t>
            </a:r>
          </a:p>
          <a:p>
            <a:r>
              <a:rPr lang="en-GB" sz="3200" dirty="0"/>
              <a:t>Building confidence and independence</a:t>
            </a:r>
          </a:p>
          <a:p>
            <a:r>
              <a:rPr lang="en-GB" sz="3200" dirty="0"/>
              <a:t>Celebrating progress and achievement</a:t>
            </a:r>
          </a:p>
          <a:p>
            <a:r>
              <a:rPr lang="en-GB" sz="3200" dirty="0"/>
              <a:t>Preparing for the future</a:t>
            </a:r>
          </a:p>
        </p:txBody>
      </p:sp>
      <p:pic>
        <p:nvPicPr>
          <p:cNvPr id="13" name="Recorded Sound">
            <a:hlinkClick r:id="" action="ppaction://media"/>
            <a:extLst>
              <a:ext uri="{FF2B5EF4-FFF2-40B4-BE49-F238E27FC236}">
                <a16:creationId xmlns:a16="http://schemas.microsoft.com/office/drawing/2014/main" id="{74824249-36CF-5AA6-86DD-26A781B5491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52103" y="5868984"/>
            <a:ext cx="487363" cy="487363"/>
          </a:xfrm>
          <a:prstGeom prst="rect">
            <a:avLst/>
          </a:prstGeom>
        </p:spPr>
      </p:pic>
    </p:spTree>
    <p:extLst>
      <p:ext uri="{BB962C8B-B14F-4D97-AF65-F5344CB8AC3E}">
        <p14:creationId xmlns:p14="http://schemas.microsoft.com/office/powerpoint/2010/main" val="297594247"/>
      </p:ext>
    </p:extLst>
  </p:cSld>
  <p:clrMapOvr>
    <a:masterClrMapping/>
  </p:clrMapOvr>
  <mc:AlternateContent xmlns:mc="http://schemas.openxmlformats.org/markup-compatibility/2006">
    <mc:Choice xmlns:p14="http://schemas.microsoft.com/office/powerpoint/2010/main" Requires="p14">
      <p:transition spd="slow" p14:dur="2000" advTm="35466"/>
    </mc:Choice>
    <mc:Fallback>
      <p:transition spd="slow" advTm="354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5466"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62807A-8C89-1F63-B83B-F084E6B46323}"/>
              </a:ext>
            </a:extLst>
          </p:cNvPr>
          <p:cNvSpPr>
            <a:spLocks noGrp="1"/>
          </p:cNvSpPr>
          <p:nvPr>
            <p:ph type="title"/>
          </p:nvPr>
        </p:nvSpPr>
        <p:spPr/>
        <p:txBody>
          <a:bodyPr>
            <a:normAutofit/>
          </a:bodyPr>
          <a:lstStyle/>
          <a:p>
            <a:r>
              <a:rPr lang="en-GB" sz="6000" dirty="0"/>
              <a:t>Your Year 8 Team </a:t>
            </a:r>
          </a:p>
        </p:txBody>
      </p:sp>
      <p:sp>
        <p:nvSpPr>
          <p:cNvPr id="3" name="Content Placeholder 2">
            <a:extLst>
              <a:ext uri="{FF2B5EF4-FFF2-40B4-BE49-F238E27FC236}">
                <a16:creationId xmlns:a16="http://schemas.microsoft.com/office/drawing/2014/main" id="{11A20DF0-5847-21A0-858B-E694DB6D4F86}"/>
              </a:ext>
            </a:extLst>
          </p:cNvPr>
          <p:cNvSpPr>
            <a:spLocks noGrp="1"/>
          </p:cNvSpPr>
          <p:nvPr>
            <p:ph idx="1"/>
          </p:nvPr>
        </p:nvSpPr>
        <p:spPr>
          <a:xfrm>
            <a:off x="1202095" y="1870471"/>
            <a:ext cx="10515600" cy="4704500"/>
          </a:xfrm>
        </p:spPr>
        <p:txBody>
          <a:bodyPr>
            <a:normAutofit fontScale="92500" lnSpcReduction="10000"/>
          </a:bodyPr>
          <a:lstStyle/>
          <a:p>
            <a:r>
              <a:rPr lang="en-GB" sz="3200" dirty="0"/>
              <a:t>Head of Year: Miss Katia Esposito </a:t>
            </a:r>
          </a:p>
          <a:p>
            <a:r>
              <a:rPr lang="en-GB" sz="3200" dirty="0"/>
              <a:t>AHOY: Miss Jasmine Byrne</a:t>
            </a:r>
          </a:p>
          <a:p>
            <a:pPr marL="0" indent="0">
              <a:buNone/>
            </a:pPr>
            <a:endParaRPr lang="en-GB" sz="3200" dirty="0"/>
          </a:p>
          <a:p>
            <a:r>
              <a:rPr lang="en-GB" sz="3200" dirty="0"/>
              <a:t>Form Tutors: Mr </a:t>
            </a:r>
            <a:r>
              <a:rPr lang="en-GB" sz="3200" dirty="0" err="1"/>
              <a:t>Niel</a:t>
            </a:r>
            <a:r>
              <a:rPr lang="en-GB" sz="3200" dirty="0"/>
              <a:t> Gavin, Mrs Jenny McMullen, Mrs Natasha  Gregory and Mrs Jenny </a:t>
            </a:r>
            <a:r>
              <a:rPr lang="en-GB" sz="3200" dirty="0" err="1"/>
              <a:t>Maknun</a:t>
            </a:r>
            <a:r>
              <a:rPr lang="en-GB" sz="3200" dirty="0"/>
              <a:t> </a:t>
            </a:r>
          </a:p>
          <a:p>
            <a:pPr lvl="1"/>
            <a:r>
              <a:rPr lang="en-GB" sz="2900" dirty="0"/>
              <a:t>8.1 - </a:t>
            </a:r>
            <a:r>
              <a:rPr lang="en-GB" sz="2900" dirty="0">
                <a:hlinkClick r:id="rId4"/>
              </a:rPr>
              <a:t>McMullenJ@deanerycofeacademy.org.uk</a:t>
            </a:r>
            <a:r>
              <a:rPr lang="en-GB" sz="2900" dirty="0"/>
              <a:t> </a:t>
            </a:r>
          </a:p>
          <a:p>
            <a:pPr lvl="1"/>
            <a:r>
              <a:rPr lang="en-GB" sz="2900" dirty="0"/>
              <a:t>8.2 - </a:t>
            </a:r>
            <a:r>
              <a:rPr lang="en-GB" sz="2900" dirty="0">
                <a:hlinkClick r:id="rId5"/>
              </a:rPr>
              <a:t>GregoryN@deanerycofeacademy.org.uk</a:t>
            </a:r>
            <a:r>
              <a:rPr lang="en-GB" sz="2900" dirty="0"/>
              <a:t> </a:t>
            </a:r>
          </a:p>
          <a:p>
            <a:pPr lvl="1"/>
            <a:r>
              <a:rPr lang="en-GB" sz="2900" dirty="0"/>
              <a:t>8.3 - </a:t>
            </a:r>
            <a:r>
              <a:rPr lang="en-GB" sz="2900" dirty="0">
                <a:hlinkClick r:id="rId6"/>
              </a:rPr>
              <a:t>MaknunN@deanerycofeacademy.org.uk</a:t>
            </a:r>
            <a:endParaRPr lang="en-GB" sz="2900" dirty="0"/>
          </a:p>
          <a:p>
            <a:pPr lvl="1"/>
            <a:r>
              <a:rPr lang="en-GB" sz="2900" dirty="0"/>
              <a:t>8.4 - </a:t>
            </a:r>
            <a:r>
              <a:rPr lang="en-GB" sz="2900" dirty="0">
                <a:hlinkClick r:id="rId7"/>
              </a:rPr>
              <a:t>GavinN@deanerycofeacademy.org.uk</a:t>
            </a:r>
            <a:r>
              <a:rPr lang="en-GB" sz="2900" dirty="0"/>
              <a:t> </a:t>
            </a:r>
          </a:p>
          <a:p>
            <a:pPr marL="342900" lvl="1" indent="0">
              <a:buNone/>
            </a:pPr>
            <a:endParaRPr lang="en-GB" sz="2900" dirty="0"/>
          </a:p>
          <a:p>
            <a:r>
              <a:rPr lang="en-GB" sz="3200" dirty="0"/>
              <a:t>We're here to help — please get in touch!</a:t>
            </a:r>
          </a:p>
        </p:txBody>
      </p:sp>
      <p:pic>
        <p:nvPicPr>
          <p:cNvPr id="7" name="Recorded Sound">
            <a:hlinkClick r:id="" action="ppaction://media"/>
            <a:extLst>
              <a:ext uri="{FF2B5EF4-FFF2-40B4-BE49-F238E27FC236}">
                <a16:creationId xmlns:a16="http://schemas.microsoft.com/office/drawing/2014/main" id="{4BA7FFFC-B8CD-B8BF-2BA4-18D0D3234749}"/>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230332" y="5720896"/>
            <a:ext cx="487363" cy="487363"/>
          </a:xfrm>
          <a:prstGeom prst="rect">
            <a:avLst/>
          </a:prstGeom>
        </p:spPr>
      </p:pic>
    </p:spTree>
    <p:extLst>
      <p:ext uri="{BB962C8B-B14F-4D97-AF65-F5344CB8AC3E}">
        <p14:creationId xmlns:p14="http://schemas.microsoft.com/office/powerpoint/2010/main" val="451819616"/>
      </p:ext>
    </p:extLst>
  </p:cSld>
  <p:clrMapOvr>
    <a:masterClrMapping/>
  </p:clrMapOvr>
  <mc:AlternateContent xmlns:mc="http://schemas.openxmlformats.org/markup-compatibility/2006">
    <mc:Choice xmlns:p14="http://schemas.microsoft.com/office/powerpoint/2010/main" Requires="p14">
      <p:transition spd="slow" p14:dur="2000" advTm="9298"/>
    </mc:Choice>
    <mc:Fallback>
      <p:transition spd="slow" advTm="929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3005"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FAA24-D751-D91D-7E1C-A01A677BE1F5}"/>
              </a:ext>
            </a:extLst>
          </p:cNvPr>
          <p:cNvSpPr>
            <a:spLocks noGrp="1"/>
          </p:cNvSpPr>
          <p:nvPr>
            <p:ph type="title"/>
          </p:nvPr>
        </p:nvSpPr>
        <p:spPr/>
        <p:txBody>
          <a:bodyPr>
            <a:normAutofit/>
          </a:bodyPr>
          <a:lstStyle/>
          <a:p>
            <a:r>
              <a:rPr lang="en-GB" sz="6000" dirty="0"/>
              <a:t>Attendance: Every Day Counts!</a:t>
            </a:r>
          </a:p>
        </p:txBody>
      </p:sp>
      <p:sp>
        <p:nvSpPr>
          <p:cNvPr id="3" name="Content Placeholder 2">
            <a:extLst>
              <a:ext uri="{FF2B5EF4-FFF2-40B4-BE49-F238E27FC236}">
                <a16:creationId xmlns:a16="http://schemas.microsoft.com/office/drawing/2014/main" id="{B7AD98CE-6A11-FB24-CF9C-A94601605678}"/>
              </a:ext>
            </a:extLst>
          </p:cNvPr>
          <p:cNvSpPr>
            <a:spLocks noGrp="1"/>
          </p:cNvSpPr>
          <p:nvPr>
            <p:ph idx="1"/>
          </p:nvPr>
        </p:nvSpPr>
        <p:spPr>
          <a:xfrm>
            <a:off x="1202095" y="1870471"/>
            <a:ext cx="4055705" cy="4351338"/>
          </a:xfrm>
        </p:spPr>
        <p:txBody>
          <a:bodyPr>
            <a:normAutofit/>
          </a:bodyPr>
          <a:lstStyle/>
          <a:p>
            <a:r>
              <a:rPr lang="en-GB" sz="3200" dirty="0"/>
              <a:t>Aim high. Be here. Be successful. </a:t>
            </a:r>
          </a:p>
          <a:p>
            <a:r>
              <a:rPr lang="en-GB" sz="3200" dirty="0"/>
              <a:t>Celebrating excellent attendance </a:t>
            </a:r>
          </a:p>
          <a:p>
            <a:r>
              <a:rPr lang="en-GB" sz="3200" dirty="0"/>
              <a:t>Rewarding personal improvements </a:t>
            </a:r>
          </a:p>
          <a:p>
            <a:r>
              <a:rPr lang="en-GB" sz="3200" dirty="0"/>
              <a:t>Working together to reduce absence</a:t>
            </a:r>
          </a:p>
        </p:txBody>
      </p:sp>
      <p:pic>
        <p:nvPicPr>
          <p:cNvPr id="4" name="Picture 3">
            <a:extLst>
              <a:ext uri="{FF2B5EF4-FFF2-40B4-BE49-F238E27FC236}">
                <a16:creationId xmlns:a16="http://schemas.microsoft.com/office/drawing/2014/main" id="{FD9B2F3C-6653-FF35-F0EB-09F60464B6CA}"/>
              </a:ext>
            </a:extLst>
          </p:cNvPr>
          <p:cNvPicPr>
            <a:picLocks noChangeAspect="1"/>
          </p:cNvPicPr>
          <p:nvPr/>
        </p:nvPicPr>
        <p:blipFill>
          <a:blip r:embed="rId4"/>
          <a:stretch>
            <a:fillRect/>
          </a:stretch>
        </p:blipFill>
        <p:spPr>
          <a:xfrm>
            <a:off x="5382987" y="1870471"/>
            <a:ext cx="6527009" cy="3983153"/>
          </a:xfrm>
          <a:prstGeom prst="rect">
            <a:avLst/>
          </a:prstGeom>
        </p:spPr>
      </p:pic>
      <p:pic>
        <p:nvPicPr>
          <p:cNvPr id="6" name="Recorded Sound">
            <a:hlinkClick r:id="" action="ppaction://media"/>
            <a:extLst>
              <a:ext uri="{FF2B5EF4-FFF2-40B4-BE49-F238E27FC236}">
                <a16:creationId xmlns:a16="http://schemas.microsoft.com/office/drawing/2014/main" id="{192D8522-0FD7-AFE1-5591-59F121DAAA0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74013" y="6101896"/>
            <a:ext cx="487363" cy="487363"/>
          </a:xfrm>
          <a:prstGeom prst="rect">
            <a:avLst/>
          </a:prstGeom>
        </p:spPr>
      </p:pic>
    </p:spTree>
    <p:extLst>
      <p:ext uri="{BB962C8B-B14F-4D97-AF65-F5344CB8AC3E}">
        <p14:creationId xmlns:p14="http://schemas.microsoft.com/office/powerpoint/2010/main" val="3674186847"/>
      </p:ext>
    </p:extLst>
  </p:cSld>
  <p:clrMapOvr>
    <a:masterClrMapping/>
  </p:clrMapOvr>
  <mc:AlternateContent xmlns:mc="http://schemas.openxmlformats.org/markup-compatibility/2006">
    <mc:Choice xmlns:p14="http://schemas.microsoft.com/office/powerpoint/2010/main" Requires="p14">
      <p:transition spd="slow" p14:dur="2000" advTm="38507"/>
    </mc:Choice>
    <mc:Fallback>
      <p:transition spd="slow" advTm="3850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8507"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313DFE-DBF2-242E-1457-37F1129098E9}"/>
              </a:ext>
            </a:extLst>
          </p:cNvPr>
          <p:cNvSpPr>
            <a:spLocks noGrp="1"/>
          </p:cNvSpPr>
          <p:nvPr>
            <p:ph type="title"/>
          </p:nvPr>
        </p:nvSpPr>
        <p:spPr/>
        <p:txBody>
          <a:bodyPr>
            <a:normAutofit/>
          </a:bodyPr>
          <a:lstStyle/>
          <a:p>
            <a:r>
              <a:rPr lang="en-GB" sz="6000" dirty="0"/>
              <a:t>Rewards and Expectations </a:t>
            </a:r>
          </a:p>
        </p:txBody>
      </p:sp>
      <p:sp>
        <p:nvSpPr>
          <p:cNvPr id="3" name="Content Placeholder 2">
            <a:extLst>
              <a:ext uri="{FF2B5EF4-FFF2-40B4-BE49-F238E27FC236}">
                <a16:creationId xmlns:a16="http://schemas.microsoft.com/office/drawing/2014/main" id="{6205ADEC-1F44-EC19-ED9A-16900EE2DC45}"/>
              </a:ext>
            </a:extLst>
          </p:cNvPr>
          <p:cNvSpPr>
            <a:spLocks noGrp="1"/>
          </p:cNvSpPr>
          <p:nvPr>
            <p:ph idx="1"/>
          </p:nvPr>
        </p:nvSpPr>
        <p:spPr/>
        <p:txBody>
          <a:bodyPr>
            <a:normAutofit/>
          </a:bodyPr>
          <a:lstStyle/>
          <a:p>
            <a:r>
              <a:rPr lang="en-GB" sz="3200" dirty="0"/>
              <a:t>House points and positive recognition </a:t>
            </a:r>
          </a:p>
          <a:p>
            <a:r>
              <a:rPr lang="en-GB" sz="3200" dirty="0"/>
              <a:t>Celebrating effort and achievement </a:t>
            </a:r>
          </a:p>
          <a:p>
            <a:r>
              <a:rPr lang="en-GB" sz="3200" dirty="0"/>
              <a:t>Potential end-of-year trip </a:t>
            </a:r>
          </a:p>
          <a:p>
            <a:r>
              <a:rPr lang="en-GB" sz="3200" dirty="0"/>
              <a:t>Punctuality matters </a:t>
            </a:r>
          </a:p>
          <a:p>
            <a:r>
              <a:rPr lang="en-GB" sz="3200" dirty="0"/>
              <a:t>Excellent behaviour and correct uniform</a:t>
            </a:r>
          </a:p>
        </p:txBody>
      </p:sp>
      <p:pic>
        <p:nvPicPr>
          <p:cNvPr id="2050" name="Picture 2" descr="Free printable certificate templates you can customize | Canva">
            <a:extLst>
              <a:ext uri="{FF2B5EF4-FFF2-40B4-BE49-F238E27FC236}">
                <a16:creationId xmlns:a16="http://schemas.microsoft.com/office/drawing/2014/main" id="{34B675EE-3A9E-378B-F9CB-2D7E8A9D48C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80448" y="4797313"/>
            <a:ext cx="2911552" cy="206068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1253F020-CAAC-2205-CC5E-2FA8BEE1A476}"/>
              </a:ext>
            </a:extLst>
          </p:cNvPr>
          <p:cNvPicPr>
            <a:picLocks noChangeAspect="1"/>
          </p:cNvPicPr>
          <p:nvPr/>
        </p:nvPicPr>
        <p:blipFill>
          <a:blip r:embed="rId5"/>
          <a:stretch>
            <a:fillRect/>
          </a:stretch>
        </p:blipFill>
        <p:spPr>
          <a:xfrm>
            <a:off x="6362863" y="4797313"/>
            <a:ext cx="2911551" cy="2060687"/>
          </a:xfrm>
          <a:prstGeom prst="rect">
            <a:avLst/>
          </a:prstGeom>
        </p:spPr>
      </p:pic>
      <p:pic>
        <p:nvPicPr>
          <p:cNvPr id="5" name="Picture 4">
            <a:extLst>
              <a:ext uri="{FF2B5EF4-FFF2-40B4-BE49-F238E27FC236}">
                <a16:creationId xmlns:a16="http://schemas.microsoft.com/office/drawing/2014/main" id="{57962782-2761-28F9-3CE4-3850FD656E48}"/>
              </a:ext>
            </a:extLst>
          </p:cNvPr>
          <p:cNvPicPr>
            <a:picLocks noChangeAspect="1"/>
          </p:cNvPicPr>
          <p:nvPr/>
        </p:nvPicPr>
        <p:blipFill>
          <a:blip r:embed="rId6"/>
          <a:stretch>
            <a:fillRect/>
          </a:stretch>
        </p:blipFill>
        <p:spPr>
          <a:xfrm>
            <a:off x="3531239" y="4797313"/>
            <a:ext cx="2911551" cy="2057615"/>
          </a:xfrm>
          <a:prstGeom prst="rect">
            <a:avLst/>
          </a:prstGeom>
        </p:spPr>
      </p:pic>
      <p:pic>
        <p:nvPicPr>
          <p:cNvPr id="7" name="Picture 6">
            <a:extLst>
              <a:ext uri="{FF2B5EF4-FFF2-40B4-BE49-F238E27FC236}">
                <a16:creationId xmlns:a16="http://schemas.microsoft.com/office/drawing/2014/main" id="{B02F3692-8597-8EC8-850A-4BB6EEA0793A}"/>
              </a:ext>
            </a:extLst>
          </p:cNvPr>
          <p:cNvPicPr>
            <a:picLocks noChangeAspect="1"/>
          </p:cNvPicPr>
          <p:nvPr/>
        </p:nvPicPr>
        <p:blipFill>
          <a:blip r:embed="rId7"/>
          <a:srcRect l="4824"/>
          <a:stretch/>
        </p:blipFill>
        <p:spPr>
          <a:xfrm>
            <a:off x="1001486" y="4783660"/>
            <a:ext cx="2526736" cy="2084919"/>
          </a:xfrm>
          <a:prstGeom prst="rect">
            <a:avLst/>
          </a:prstGeom>
        </p:spPr>
      </p:pic>
      <p:pic>
        <p:nvPicPr>
          <p:cNvPr id="9" name="Recorded Sound">
            <a:hlinkClick r:id="" action="ppaction://media"/>
            <a:extLst>
              <a:ext uri="{FF2B5EF4-FFF2-40B4-BE49-F238E27FC236}">
                <a16:creationId xmlns:a16="http://schemas.microsoft.com/office/drawing/2014/main" id="{F79A05BB-38FA-3D72-DBDC-E6C22A7EFEB3}"/>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230332" y="4150543"/>
            <a:ext cx="487363" cy="487363"/>
          </a:xfrm>
          <a:prstGeom prst="rect">
            <a:avLst/>
          </a:prstGeom>
        </p:spPr>
      </p:pic>
    </p:spTree>
    <p:extLst>
      <p:ext uri="{BB962C8B-B14F-4D97-AF65-F5344CB8AC3E}">
        <p14:creationId xmlns:p14="http://schemas.microsoft.com/office/powerpoint/2010/main" val="444422173"/>
      </p:ext>
    </p:extLst>
  </p:cSld>
  <p:clrMapOvr>
    <a:masterClrMapping/>
  </p:clrMapOvr>
  <mc:AlternateContent xmlns:mc="http://schemas.openxmlformats.org/markup-compatibility/2006">
    <mc:Choice xmlns:p14="http://schemas.microsoft.com/office/powerpoint/2010/main" Requires="p14">
      <p:transition spd="slow" p14:dur="2000" advTm="56644"/>
    </mc:Choice>
    <mc:Fallback>
      <p:transition spd="slow" advTm="5664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6644"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5AD9F3-F5C0-F17C-01FA-0485348B6819}"/>
              </a:ext>
            </a:extLst>
          </p:cNvPr>
          <p:cNvSpPr>
            <a:spLocks noGrp="1"/>
          </p:cNvSpPr>
          <p:nvPr>
            <p:ph type="title"/>
          </p:nvPr>
        </p:nvSpPr>
        <p:spPr/>
        <p:txBody>
          <a:bodyPr>
            <a:normAutofit/>
          </a:bodyPr>
          <a:lstStyle/>
          <a:p>
            <a:r>
              <a:rPr lang="en-GB" sz="6000" dirty="0"/>
              <a:t>Homework and Future Success </a:t>
            </a:r>
          </a:p>
        </p:txBody>
      </p:sp>
      <p:sp>
        <p:nvSpPr>
          <p:cNvPr id="3" name="Content Placeholder 2">
            <a:extLst>
              <a:ext uri="{FF2B5EF4-FFF2-40B4-BE49-F238E27FC236}">
                <a16:creationId xmlns:a16="http://schemas.microsoft.com/office/drawing/2014/main" id="{9DBB1901-EBFA-0B6C-C6C6-62454600540C}"/>
              </a:ext>
            </a:extLst>
          </p:cNvPr>
          <p:cNvSpPr>
            <a:spLocks noGrp="1"/>
          </p:cNvSpPr>
          <p:nvPr>
            <p:ph idx="1"/>
          </p:nvPr>
        </p:nvSpPr>
        <p:spPr/>
        <p:txBody>
          <a:bodyPr>
            <a:normAutofit/>
          </a:bodyPr>
          <a:lstStyle/>
          <a:p>
            <a:r>
              <a:rPr lang="en-GB" sz="3200" dirty="0"/>
              <a:t>Building independent learners</a:t>
            </a:r>
          </a:p>
          <a:p>
            <a:r>
              <a:rPr lang="en-GB" sz="3200" dirty="0"/>
              <a:t>Taking responsibility for homework</a:t>
            </a:r>
          </a:p>
          <a:p>
            <a:r>
              <a:rPr lang="en-GB" sz="3200" dirty="0"/>
              <a:t>Getting ready for KS4</a:t>
            </a:r>
          </a:p>
          <a:p>
            <a:r>
              <a:rPr lang="en-GB" sz="3200" dirty="0"/>
              <a:t>Daily homework club — open to everyone!</a:t>
            </a:r>
          </a:p>
          <a:p>
            <a:r>
              <a:rPr lang="en-GB" sz="3200" dirty="0"/>
              <a:t>Extra help whenever it's needed</a:t>
            </a:r>
          </a:p>
        </p:txBody>
      </p:sp>
      <p:pic>
        <p:nvPicPr>
          <p:cNvPr id="4" name="Picture 3">
            <a:extLst>
              <a:ext uri="{FF2B5EF4-FFF2-40B4-BE49-F238E27FC236}">
                <a16:creationId xmlns:a16="http://schemas.microsoft.com/office/drawing/2014/main" id="{397E0D7C-9847-47CB-C149-F230C9BF66AD}"/>
              </a:ext>
            </a:extLst>
          </p:cNvPr>
          <p:cNvPicPr>
            <a:picLocks noChangeAspect="1"/>
          </p:cNvPicPr>
          <p:nvPr/>
        </p:nvPicPr>
        <p:blipFill>
          <a:blip r:embed="rId5"/>
          <a:stretch>
            <a:fillRect/>
          </a:stretch>
        </p:blipFill>
        <p:spPr>
          <a:xfrm>
            <a:off x="10032642" y="4306534"/>
            <a:ext cx="1914525" cy="2141096"/>
          </a:xfrm>
          <a:prstGeom prst="rect">
            <a:avLst/>
          </a:prstGeom>
        </p:spPr>
      </p:pic>
      <p:pic>
        <p:nvPicPr>
          <p:cNvPr id="6" name="Picture 5">
            <a:extLst>
              <a:ext uri="{FF2B5EF4-FFF2-40B4-BE49-F238E27FC236}">
                <a16:creationId xmlns:a16="http://schemas.microsoft.com/office/drawing/2014/main" id="{CF0FED12-6FE7-BFD6-328F-F5418A1E1FE4}"/>
              </a:ext>
            </a:extLst>
          </p:cNvPr>
          <p:cNvPicPr>
            <a:picLocks noChangeAspect="1"/>
          </p:cNvPicPr>
          <p:nvPr/>
        </p:nvPicPr>
        <p:blipFill>
          <a:blip r:embed="rId6"/>
          <a:srcRect l="19714" t="21429" r="17429" b="22375"/>
          <a:stretch/>
        </p:blipFill>
        <p:spPr>
          <a:xfrm>
            <a:off x="8075839" y="4705379"/>
            <a:ext cx="1567543" cy="1401445"/>
          </a:xfrm>
          <a:prstGeom prst="rect">
            <a:avLst/>
          </a:prstGeom>
        </p:spPr>
      </p:pic>
      <p:pic>
        <p:nvPicPr>
          <p:cNvPr id="3074" name="Picture 2" descr="SparxMaths (@SparxMaths) / X">
            <a:extLst>
              <a:ext uri="{FF2B5EF4-FFF2-40B4-BE49-F238E27FC236}">
                <a16:creationId xmlns:a16="http://schemas.microsoft.com/office/drawing/2014/main" id="{3389BE96-A67C-7754-6701-758953B19F69}"/>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206132" y="2679268"/>
            <a:ext cx="1567543" cy="140144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909FCB21-FA94-F899-F3C6-FC2F5781CF28}"/>
              </a:ext>
            </a:extLst>
          </p:cNvPr>
          <p:cNvPicPr>
            <a:picLocks noChangeAspect="1"/>
          </p:cNvPicPr>
          <p:nvPr/>
        </p:nvPicPr>
        <p:blipFill>
          <a:blip r:embed="rId8"/>
          <a:stretch>
            <a:fillRect/>
          </a:stretch>
        </p:blipFill>
        <p:spPr>
          <a:xfrm>
            <a:off x="8274565" y="1735933"/>
            <a:ext cx="1567543" cy="1399438"/>
          </a:xfrm>
          <a:prstGeom prst="rect">
            <a:avLst/>
          </a:prstGeom>
        </p:spPr>
      </p:pic>
      <p:pic>
        <p:nvPicPr>
          <p:cNvPr id="9" name="Recorded Sound">
            <a:hlinkClick r:id="" action="ppaction://media"/>
            <a:extLst>
              <a:ext uri="{FF2B5EF4-FFF2-40B4-BE49-F238E27FC236}">
                <a16:creationId xmlns:a16="http://schemas.microsoft.com/office/drawing/2014/main" id="{C7829D6D-7C80-A549-2F67-398E6FA29850}"/>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502004" y="6186088"/>
            <a:ext cx="487363" cy="487363"/>
          </a:xfrm>
          <a:prstGeom prst="rect">
            <a:avLst/>
          </a:prstGeom>
        </p:spPr>
      </p:pic>
    </p:spTree>
    <p:extLst>
      <p:ext uri="{BB962C8B-B14F-4D97-AF65-F5344CB8AC3E}">
        <p14:creationId xmlns:p14="http://schemas.microsoft.com/office/powerpoint/2010/main" val="1649214130"/>
      </p:ext>
    </p:extLst>
  </p:cSld>
  <p:clrMapOvr>
    <a:masterClrMapping/>
  </p:clrMapOvr>
  <mc:AlternateContent xmlns:mc="http://schemas.openxmlformats.org/markup-compatibility/2006">
    <mc:Choice xmlns:p14="http://schemas.microsoft.com/office/powerpoint/2010/main" Requires="p14">
      <p:transition spd="slow" p14:dur="2000" advTm="48897"/>
    </mc:Choice>
    <mc:Fallback>
      <p:transition spd="slow" advTm="4889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8897"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81F54B-BBC8-7ADB-97A1-4923C679051F}"/>
              </a:ext>
            </a:extLst>
          </p:cNvPr>
          <p:cNvSpPr>
            <a:spLocks noGrp="1"/>
          </p:cNvSpPr>
          <p:nvPr>
            <p:ph type="title"/>
          </p:nvPr>
        </p:nvSpPr>
        <p:spPr/>
        <p:txBody>
          <a:bodyPr>
            <a:normAutofit/>
          </a:bodyPr>
          <a:lstStyle/>
          <a:p>
            <a:r>
              <a:rPr lang="en-GB" sz="6000" dirty="0"/>
              <a:t>Working in partnership </a:t>
            </a:r>
          </a:p>
        </p:txBody>
      </p:sp>
      <p:sp>
        <p:nvSpPr>
          <p:cNvPr id="3" name="Content Placeholder 2">
            <a:extLst>
              <a:ext uri="{FF2B5EF4-FFF2-40B4-BE49-F238E27FC236}">
                <a16:creationId xmlns:a16="http://schemas.microsoft.com/office/drawing/2014/main" id="{95CFA4C2-D011-DFFF-FF67-40FB5A9EECAF}"/>
              </a:ext>
            </a:extLst>
          </p:cNvPr>
          <p:cNvSpPr>
            <a:spLocks noGrp="1"/>
          </p:cNvSpPr>
          <p:nvPr>
            <p:ph idx="1"/>
          </p:nvPr>
        </p:nvSpPr>
        <p:spPr/>
        <p:txBody>
          <a:bodyPr>
            <a:normAutofit/>
          </a:bodyPr>
          <a:lstStyle/>
          <a:p>
            <a:r>
              <a:rPr lang="en-GB" sz="3200" dirty="0"/>
              <a:t>Open communication </a:t>
            </a:r>
          </a:p>
          <a:p>
            <a:r>
              <a:rPr lang="en-GB" sz="3200" dirty="0"/>
              <a:t>High expectations </a:t>
            </a:r>
          </a:p>
          <a:p>
            <a:r>
              <a:rPr lang="en-GB" sz="3200" dirty="0"/>
              <a:t>Celebrating every success</a:t>
            </a:r>
          </a:p>
          <a:p>
            <a:r>
              <a:rPr lang="en-GB" sz="3200" dirty="0"/>
              <a:t>Supporting every student</a:t>
            </a:r>
          </a:p>
          <a:p>
            <a:r>
              <a:rPr lang="en-GB" sz="3200" dirty="0"/>
              <a:t>Together, we can make a difference</a:t>
            </a:r>
          </a:p>
        </p:txBody>
      </p:sp>
      <p:pic>
        <p:nvPicPr>
          <p:cNvPr id="6" name="Recorded Sound">
            <a:hlinkClick r:id="" action="ppaction://media"/>
            <a:extLst>
              <a:ext uri="{FF2B5EF4-FFF2-40B4-BE49-F238E27FC236}">
                <a16:creationId xmlns:a16="http://schemas.microsoft.com/office/drawing/2014/main" id="{8D79A27D-EEE0-AEA5-A2F6-C78CBA820EC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30332" y="5982038"/>
            <a:ext cx="487363" cy="487363"/>
          </a:xfrm>
          <a:prstGeom prst="rect">
            <a:avLst/>
          </a:prstGeom>
        </p:spPr>
      </p:pic>
    </p:spTree>
    <p:extLst>
      <p:ext uri="{BB962C8B-B14F-4D97-AF65-F5344CB8AC3E}">
        <p14:creationId xmlns:p14="http://schemas.microsoft.com/office/powerpoint/2010/main" val="4282604722"/>
      </p:ext>
    </p:extLst>
  </p:cSld>
  <p:clrMapOvr>
    <a:masterClrMapping/>
  </p:clrMapOvr>
  <mc:AlternateContent xmlns:mc="http://schemas.openxmlformats.org/markup-compatibility/2006">
    <mc:Choice xmlns:p14="http://schemas.microsoft.com/office/powerpoint/2010/main" Requires="p14">
      <p:transition spd="slow" p14:dur="2000" advTm="38392"/>
    </mc:Choice>
    <mc:Fallback>
      <p:transition spd="slow" advTm="3839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8392"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2767E9-F17E-3C70-CFC9-E0F5FA6E33CC}"/>
              </a:ext>
            </a:extLst>
          </p:cNvPr>
          <p:cNvSpPr>
            <a:spLocks noGrp="1"/>
          </p:cNvSpPr>
          <p:nvPr>
            <p:ph type="title"/>
          </p:nvPr>
        </p:nvSpPr>
        <p:spPr/>
        <p:txBody>
          <a:bodyPr>
            <a:normAutofit/>
          </a:bodyPr>
          <a:lstStyle/>
          <a:p>
            <a:r>
              <a:rPr lang="en-GB" sz="6000" dirty="0"/>
              <a:t>Thank You!</a:t>
            </a:r>
          </a:p>
        </p:txBody>
      </p:sp>
      <p:sp>
        <p:nvSpPr>
          <p:cNvPr id="3" name="Content Placeholder 2">
            <a:extLst>
              <a:ext uri="{FF2B5EF4-FFF2-40B4-BE49-F238E27FC236}">
                <a16:creationId xmlns:a16="http://schemas.microsoft.com/office/drawing/2014/main" id="{C119DEE0-A7BE-7B8D-88A8-D1E91B590431}"/>
              </a:ext>
            </a:extLst>
          </p:cNvPr>
          <p:cNvSpPr>
            <a:spLocks noGrp="1"/>
          </p:cNvSpPr>
          <p:nvPr>
            <p:ph idx="1"/>
          </p:nvPr>
        </p:nvSpPr>
        <p:spPr/>
        <p:txBody>
          <a:bodyPr>
            <a:normAutofit/>
          </a:bodyPr>
          <a:lstStyle/>
          <a:p>
            <a:r>
              <a:rPr lang="en-GB" sz="3600" dirty="0"/>
              <a:t>Thank you for your support</a:t>
            </a:r>
          </a:p>
          <a:p>
            <a:r>
              <a:rPr lang="en-GB" sz="3600" dirty="0"/>
              <a:t>We look forward to working with you</a:t>
            </a:r>
          </a:p>
          <a:p>
            <a:r>
              <a:rPr lang="en-GB" sz="3600" dirty="0"/>
              <a:t>Let's make Year 8 fantastic!</a:t>
            </a:r>
          </a:p>
        </p:txBody>
      </p:sp>
      <p:pic>
        <p:nvPicPr>
          <p:cNvPr id="5" name="Picture 4">
            <a:extLst>
              <a:ext uri="{FF2B5EF4-FFF2-40B4-BE49-F238E27FC236}">
                <a16:creationId xmlns:a16="http://schemas.microsoft.com/office/drawing/2014/main" id="{A62F3596-2388-005B-3F2D-1B371ED96315}"/>
              </a:ext>
            </a:extLst>
          </p:cNvPr>
          <p:cNvPicPr>
            <a:picLocks noChangeAspect="1"/>
          </p:cNvPicPr>
          <p:nvPr/>
        </p:nvPicPr>
        <p:blipFill>
          <a:blip r:embed="rId4"/>
          <a:stretch>
            <a:fillRect/>
          </a:stretch>
        </p:blipFill>
        <p:spPr>
          <a:xfrm>
            <a:off x="4178072" y="4113076"/>
            <a:ext cx="4160385" cy="2334554"/>
          </a:xfrm>
          <a:prstGeom prst="rect">
            <a:avLst/>
          </a:prstGeom>
        </p:spPr>
      </p:pic>
      <p:pic>
        <p:nvPicPr>
          <p:cNvPr id="7" name="Recorded Sound">
            <a:hlinkClick r:id="" action="ppaction://media"/>
            <a:extLst>
              <a:ext uri="{FF2B5EF4-FFF2-40B4-BE49-F238E27FC236}">
                <a16:creationId xmlns:a16="http://schemas.microsoft.com/office/drawing/2014/main" id="{9B60D95B-D1EF-7C81-9206-6203E7D0705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14434" y="6112665"/>
            <a:ext cx="487363" cy="487363"/>
          </a:xfrm>
          <a:prstGeom prst="rect">
            <a:avLst/>
          </a:prstGeom>
        </p:spPr>
      </p:pic>
    </p:spTree>
    <p:extLst>
      <p:ext uri="{BB962C8B-B14F-4D97-AF65-F5344CB8AC3E}">
        <p14:creationId xmlns:p14="http://schemas.microsoft.com/office/powerpoint/2010/main" val="972646238"/>
      </p:ext>
    </p:extLst>
  </p:cSld>
  <p:clrMapOvr>
    <a:masterClrMapping/>
  </p:clrMapOvr>
  <mc:AlternateContent xmlns:mc="http://schemas.openxmlformats.org/markup-compatibility/2006">
    <mc:Choice xmlns:p14="http://schemas.microsoft.com/office/powerpoint/2010/main" Requires="p14">
      <p:transition spd="slow" p14:dur="2000" advTm="7766"/>
    </mc:Choice>
    <mc:Fallback>
      <p:transition spd="slow" advTm="77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766"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67e4d28b-84d4-496d-83de-d60e9caa6883" xsi:nil="true"/>
    <lcf76f155ced4ddcb4097134ff3c332f xmlns="53038477-11b9-4b50-bb37-4d087f9619fe">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192A4A55472C344C950E4EEA7993E1ED" ma:contentTypeVersion="16" ma:contentTypeDescription="Create a new document." ma:contentTypeScope="" ma:versionID="b7744696b3d076ef9bff60097adfd134">
  <xsd:schema xmlns:xsd="http://www.w3.org/2001/XMLSchema" xmlns:xs="http://www.w3.org/2001/XMLSchema" xmlns:p="http://schemas.microsoft.com/office/2006/metadata/properties" xmlns:ns2="53038477-11b9-4b50-bb37-4d087f9619fe" xmlns:ns3="67e4d28b-84d4-496d-83de-d60e9caa6883" targetNamespace="http://schemas.microsoft.com/office/2006/metadata/properties" ma:root="true" ma:fieldsID="2a4fa58840d1624a6eb32f615feb3adf" ns2:_="" ns3:_="">
    <xsd:import namespace="53038477-11b9-4b50-bb37-4d087f9619fe"/>
    <xsd:import namespace="67e4d28b-84d4-496d-83de-d60e9caa6883"/>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MediaServiceAutoKeyPoints" minOccurs="0"/>
                <xsd:element ref="ns2:MediaServiceKeyPoints"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3038477-11b9-4b50-bb37-4d087f9619f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95f39a2c-7ee1-4bc3-873a-f84a6ad208d8"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67e4d28b-84d4-496d-83de-d60e9caa6883"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4d96b78e-3b6f-4a42-a0a2-6cd29fbe4635}" ma:internalName="TaxCatchAll" ma:showField="CatchAllData" ma:web="67e4d28b-84d4-496d-83de-d60e9caa688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79B651B-6DC6-4D9F-94D4-8167BC535CDA}">
  <ds:schemaRefs>
    <ds:schemaRef ds:uri="http://purl.org/dc/terms/"/>
    <ds:schemaRef ds:uri="http://schemas.microsoft.com/office/2006/documentManagement/types"/>
    <ds:schemaRef ds:uri="http://purl.org/dc/dcmitype/"/>
    <ds:schemaRef ds:uri="http://schemas.microsoft.com/office/infopath/2007/PartnerControls"/>
    <ds:schemaRef ds:uri="http://schemas.microsoft.com/office/2006/metadata/properties"/>
    <ds:schemaRef ds:uri="http://purl.org/dc/elements/1.1/"/>
    <ds:schemaRef ds:uri="http://www.w3.org/XML/1998/namespace"/>
    <ds:schemaRef ds:uri="http://schemas.openxmlformats.org/package/2006/metadata/core-properties"/>
    <ds:schemaRef ds:uri="67e4d28b-84d4-496d-83de-d60e9caa6883"/>
    <ds:schemaRef ds:uri="53038477-11b9-4b50-bb37-4d087f9619fe"/>
  </ds:schemaRefs>
</ds:datastoreItem>
</file>

<file path=customXml/itemProps2.xml><?xml version="1.0" encoding="utf-8"?>
<ds:datastoreItem xmlns:ds="http://schemas.openxmlformats.org/officeDocument/2006/customXml" ds:itemID="{C71D65FD-2AF0-4B7B-B7BF-01973A7596D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3038477-11b9-4b50-bb37-4d087f9619fe"/>
    <ds:schemaRef ds:uri="67e4d28b-84d4-496d-83de-d60e9caa688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B5142FE-59FF-462A-9981-2D39D856BAE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1727</TotalTime>
  <Words>1152</Words>
  <Application>Microsoft Office PowerPoint</Application>
  <PresentationFormat>Widescreen</PresentationFormat>
  <Paragraphs>90</Paragraphs>
  <Slides>8</Slides>
  <Notes>4</Notes>
  <HiddenSlides>0</HiddenSlides>
  <MMClips>8</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Calibri</vt:lpstr>
      <vt:lpstr>Calibri Light</vt:lpstr>
      <vt:lpstr>1_Office Theme</vt:lpstr>
      <vt:lpstr>Welcome to Year 8  </vt:lpstr>
      <vt:lpstr>Growing Together </vt:lpstr>
      <vt:lpstr>Your Year 8 Team </vt:lpstr>
      <vt:lpstr>Attendance: Every Day Counts!</vt:lpstr>
      <vt:lpstr>Rewards and Expectations </vt:lpstr>
      <vt:lpstr>Homework and Future Success </vt:lpstr>
      <vt:lpstr>Working in partnership </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Sarah Stewart (Head of RE)</dc:creator>
  <cp:lastModifiedBy>Katia Esposito (DEA Staff)</cp:lastModifiedBy>
  <cp:revision>142</cp:revision>
  <cp:lastPrinted>2019-11-18T12:08:54Z</cp:lastPrinted>
  <dcterms:created xsi:type="dcterms:W3CDTF">2019-10-09T12:19:37Z</dcterms:created>
  <dcterms:modified xsi:type="dcterms:W3CDTF">2026-10-14T13:03:01Z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0x010100192A4A55472C344C950E4EEA7993E1ED</vt:lpwstr>
  </property>
  <property fmtid="{D5CDD505-2E9C-101B-9397-08002B2CF9AE}" pid="3" name="MediaServiceImageTags">
    <vt:lpwstr/>
  </property>
</Properties>
</file>