
<file path=[Content_Types].xml><?xml version="1.0" encoding="utf-8"?>
<Types xmlns="http://schemas.openxmlformats.org/package/2006/content-types">
  <Default Extension="jpeg" ContentType="image/jpeg"/>
  <Default Extension="m4a" ContentType="audio/mp4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3"/>
  </p:notesMasterIdLst>
  <p:sldIdLst>
    <p:sldId id="318" r:id="rId5"/>
    <p:sldId id="319" r:id="rId6"/>
    <p:sldId id="321" r:id="rId7"/>
    <p:sldId id="322" r:id="rId8"/>
    <p:sldId id="323" r:id="rId9"/>
    <p:sldId id="324" r:id="rId10"/>
    <p:sldId id="325" r:id="rId11"/>
    <p:sldId id="326" r:id="rId12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rah Stewart (Head of RE)" initials="SS(oR" lastIdx="1" clrIdx="0">
    <p:extLst>
      <p:ext uri="{19B8F6BF-5375-455C-9EA6-DF929625EA0E}">
        <p15:presenceInfo xmlns:p15="http://schemas.microsoft.com/office/powerpoint/2012/main" userId="Sarah Stewart (Head of RE)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FF"/>
    <a:srgbClr val="E6CDFF"/>
    <a:srgbClr val="FFCCFF"/>
    <a:srgbClr val="FFFFFF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5347" autoAdjust="0"/>
  </p:normalViewPr>
  <p:slideViewPr>
    <p:cSldViewPr snapToGrid="0">
      <p:cViewPr varScale="1">
        <p:scale>
          <a:sx n="54" d="100"/>
          <a:sy n="54" d="100"/>
        </p:scale>
        <p:origin x="114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ADBEB1-538C-44D6-ABD6-89F01056A285}" type="datetimeFigureOut">
              <a:rPr lang="en-GB" smtClean="0"/>
              <a:t>15/10/2026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F3BBD3-77FF-478C-8DE6-FA79BD26F8E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701955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3BBD3-77FF-478C-8DE6-FA79BD26F8E5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66620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3BBD3-77FF-478C-8DE6-FA79BD26F8E5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995134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3BBD3-77FF-478C-8DE6-FA79BD26F8E5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51901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3BBD3-77FF-478C-8DE6-FA79BD26F8E5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01111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789604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20495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302C0-6520-492B-902D-EB5E002CC987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BE8A0-E0F3-4282-BC71-B722A10EACF2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6269" y="2"/>
            <a:ext cx="1685731" cy="1147665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2"/>
            <a:ext cx="10506269" cy="1147665"/>
          </a:xfrm>
          <a:prstGeom prst="rect">
            <a:avLst/>
          </a:prstGeom>
          <a:solidFill>
            <a:srgbClr val="7030A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cap="none" spc="0" dirty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We</a:t>
            </a:r>
            <a:r>
              <a:rPr lang="en-US" sz="5400" b="1" cap="none" spc="0" baseline="0" dirty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are Deanery PROUD</a:t>
            </a:r>
            <a:endParaRPr lang="en-US" sz="5400" b="1" cap="none" spc="0" dirty="0">
              <a:ln w="9525">
                <a:noFill/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099854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2095" y="41037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2095" y="1870471"/>
            <a:ext cx="105156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302C0-6520-492B-902D-EB5E002CC987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BE8A0-E0F3-4282-BC71-B722A10EACF2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/>
          <p:cNvSpPr/>
          <p:nvPr userDrawn="1"/>
        </p:nvSpPr>
        <p:spPr>
          <a:xfrm>
            <a:off x="-10886" y="0"/>
            <a:ext cx="982436" cy="6858000"/>
          </a:xfrm>
          <a:prstGeom prst="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GB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91855" y="97972"/>
            <a:ext cx="776955" cy="517064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6600" b="1" cap="none" spc="0" dirty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</a:t>
            </a:r>
          </a:p>
          <a:p>
            <a:pPr algn="ctr"/>
            <a:r>
              <a:rPr lang="en-US" sz="6600" b="1" cap="none" spc="0" dirty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R</a:t>
            </a:r>
          </a:p>
          <a:p>
            <a:pPr algn="ctr"/>
            <a:r>
              <a:rPr lang="en-US" sz="6600" b="1" cap="none" spc="0" dirty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O</a:t>
            </a:r>
          </a:p>
          <a:p>
            <a:pPr algn="ctr"/>
            <a:r>
              <a:rPr lang="en-US" sz="6600" b="1" cap="none" spc="0" dirty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U</a:t>
            </a:r>
          </a:p>
          <a:p>
            <a:pPr algn="ctr"/>
            <a:r>
              <a:rPr lang="en-US" sz="6600" b="1" cap="none" spc="0" dirty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179116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302C0-6520-492B-902D-EB5E002CC987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BE8A0-E0F3-4282-BC71-B722A10EACF2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0" y="2"/>
            <a:ext cx="10506269" cy="1147665"/>
          </a:xfrm>
          <a:prstGeom prst="rect">
            <a:avLst/>
          </a:prstGeom>
          <a:solidFill>
            <a:srgbClr val="7030A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cap="none" spc="0" dirty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We</a:t>
            </a:r>
            <a:r>
              <a:rPr lang="en-US" sz="5400" b="1" cap="none" spc="0" baseline="0" dirty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are Deanery PROUD</a:t>
            </a:r>
            <a:endParaRPr lang="en-US" sz="5400" b="1" cap="none" spc="0" dirty="0">
              <a:ln w="9525">
                <a:noFill/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6269" y="2"/>
            <a:ext cx="1685731" cy="1147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01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2723" y="41037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31168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33459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302C0-6520-492B-902D-EB5E002CC987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BE8A0-E0F3-4282-BC71-B722A10EACF2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8"/>
          <p:cNvSpPr/>
          <p:nvPr userDrawn="1"/>
        </p:nvSpPr>
        <p:spPr>
          <a:xfrm>
            <a:off x="-10886" y="0"/>
            <a:ext cx="982436" cy="6858000"/>
          </a:xfrm>
          <a:prstGeom prst="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GB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91855" y="97972"/>
            <a:ext cx="776955" cy="517064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6600" b="1" cap="none" spc="0" dirty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</a:t>
            </a:r>
          </a:p>
          <a:p>
            <a:pPr algn="ctr"/>
            <a:r>
              <a:rPr lang="en-US" sz="6600" b="1" cap="none" spc="0" dirty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R</a:t>
            </a:r>
          </a:p>
          <a:p>
            <a:pPr algn="ctr"/>
            <a:r>
              <a:rPr lang="en-US" sz="6600" b="1" cap="none" spc="0" dirty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O</a:t>
            </a:r>
          </a:p>
          <a:p>
            <a:pPr algn="ctr"/>
            <a:r>
              <a:rPr lang="en-US" sz="6600" b="1" cap="none" spc="0" dirty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U</a:t>
            </a:r>
          </a:p>
          <a:p>
            <a:pPr algn="ctr"/>
            <a:r>
              <a:rPr lang="en-US" sz="6600" b="1" cap="none" spc="0" dirty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1004436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489" y="43338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2385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54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1611" y="1711002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161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302C0-6520-492B-902D-EB5E002CC987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BE8A0-E0F3-4282-BC71-B722A10EACF2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Rectangle 10"/>
          <p:cNvSpPr/>
          <p:nvPr userDrawn="1"/>
        </p:nvSpPr>
        <p:spPr>
          <a:xfrm>
            <a:off x="-10886" y="0"/>
            <a:ext cx="982436" cy="6858000"/>
          </a:xfrm>
          <a:prstGeom prst="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GB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91855" y="97972"/>
            <a:ext cx="776955" cy="517064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6600" b="1" cap="none" spc="0" dirty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</a:t>
            </a:r>
          </a:p>
          <a:p>
            <a:pPr algn="ctr"/>
            <a:r>
              <a:rPr lang="en-US" sz="6600" b="1" cap="none" spc="0" dirty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R</a:t>
            </a:r>
          </a:p>
          <a:p>
            <a:pPr algn="ctr"/>
            <a:r>
              <a:rPr lang="en-US" sz="6600" b="1" cap="none" spc="0" dirty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O</a:t>
            </a:r>
          </a:p>
          <a:p>
            <a:pPr algn="ctr"/>
            <a:r>
              <a:rPr lang="en-US" sz="6600" b="1" cap="none" spc="0" dirty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U</a:t>
            </a:r>
          </a:p>
          <a:p>
            <a:pPr algn="ctr"/>
            <a:r>
              <a:rPr lang="en-US" sz="6600" b="1" cap="none" spc="0" dirty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3464616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302C0-6520-492B-902D-EB5E002CC987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BE8A0-E0F3-4282-BC71-B722A10EACF2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-10886" y="0"/>
            <a:ext cx="982436" cy="6858000"/>
          </a:xfrm>
          <a:prstGeom prst="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GB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91855" y="97972"/>
            <a:ext cx="776955" cy="517064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6600" b="1" cap="none" spc="0" dirty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</a:t>
            </a:r>
          </a:p>
          <a:p>
            <a:pPr algn="ctr"/>
            <a:r>
              <a:rPr lang="en-US" sz="6600" b="1" cap="none" spc="0" dirty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R</a:t>
            </a:r>
          </a:p>
          <a:p>
            <a:pPr algn="ctr"/>
            <a:r>
              <a:rPr lang="en-US" sz="6600" b="1" cap="none" spc="0" dirty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O</a:t>
            </a:r>
          </a:p>
          <a:p>
            <a:pPr algn="ctr"/>
            <a:r>
              <a:rPr lang="en-US" sz="6600" b="1" cap="none" spc="0" dirty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U</a:t>
            </a:r>
          </a:p>
          <a:p>
            <a:pPr algn="ctr"/>
            <a:r>
              <a:rPr lang="en-US" sz="6600" b="1" cap="none" spc="0" dirty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1638775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302C0-6520-492B-902D-EB5E002CC987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BE8A0-E0F3-4282-BC71-B722A10EACF2}" type="slidenum">
              <a:rPr lang="en-GB" smtClean="0"/>
              <a:t>‹#›</a:t>
            </a:fld>
            <a:endParaRPr lang="en-GB"/>
          </a:p>
        </p:txBody>
      </p:sp>
      <p:sp>
        <p:nvSpPr>
          <p:cNvPr id="6" name="Rectangle 5"/>
          <p:cNvSpPr/>
          <p:nvPr userDrawn="1"/>
        </p:nvSpPr>
        <p:spPr>
          <a:xfrm>
            <a:off x="-10886" y="0"/>
            <a:ext cx="982436" cy="6858000"/>
          </a:xfrm>
          <a:prstGeom prst="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GB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91855" y="97972"/>
            <a:ext cx="776955" cy="517064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6600" b="1" cap="none" spc="0" dirty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</a:t>
            </a:r>
          </a:p>
          <a:p>
            <a:pPr algn="ctr"/>
            <a:r>
              <a:rPr lang="en-US" sz="6600" b="1" cap="none" spc="0" dirty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R</a:t>
            </a:r>
          </a:p>
          <a:p>
            <a:pPr algn="ctr"/>
            <a:r>
              <a:rPr lang="en-US" sz="6600" b="1" cap="none" spc="0" dirty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O</a:t>
            </a:r>
          </a:p>
          <a:p>
            <a:pPr algn="ctr"/>
            <a:r>
              <a:rPr lang="en-US" sz="6600" b="1" cap="none" spc="0" dirty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U</a:t>
            </a:r>
          </a:p>
          <a:p>
            <a:pPr algn="ctr"/>
            <a:r>
              <a:rPr lang="en-US" sz="6600" b="1" cap="none" spc="0" dirty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4186410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1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0302C0-6520-492B-902D-EB5E002CC987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ABE8A0-E0F3-4282-BC71-B722A10EACF2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6269" y="2"/>
            <a:ext cx="1685731" cy="1147665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423329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mailto:blondragek@deanerycofeacademy.org.uk" TargetMode="External"/><Relationship Id="rId3" Type="http://schemas.openxmlformats.org/officeDocument/2006/relationships/slideLayout" Target="../slideLayouts/slideLayout2.xml"/><Relationship Id="rId7" Type="http://schemas.openxmlformats.org/officeDocument/2006/relationships/hyperlink" Target="mailto:shanahanc@deanerycofeacademy.org.uk" TargetMode="External"/><Relationship Id="rId12" Type="http://schemas.openxmlformats.org/officeDocument/2006/relationships/image" Target="../media/image3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hyperlink" Target="mailto:waldronj@deanerycofeacademy.org.uk" TargetMode="External"/><Relationship Id="rId11" Type="http://schemas.openxmlformats.org/officeDocument/2006/relationships/hyperlink" Target="mailto:youngr@deanerycofeacademy.org.uk" TargetMode="External"/><Relationship Id="rId5" Type="http://schemas.openxmlformats.org/officeDocument/2006/relationships/hyperlink" Target="mailto:mobeya@deanerycofeacademy.org.uk" TargetMode="External"/><Relationship Id="rId10" Type="http://schemas.openxmlformats.org/officeDocument/2006/relationships/hyperlink" Target="mailto:wrightr@deanerycofeacademy.org.uk" TargetMode="External"/><Relationship Id="rId4" Type="http://schemas.openxmlformats.org/officeDocument/2006/relationships/hyperlink" Target="mailto:penny-larterh@deanerycofeacademy.org.uk" TargetMode="External"/><Relationship Id="rId9" Type="http://schemas.openxmlformats.org/officeDocument/2006/relationships/hyperlink" Target="mailto:jackamano@deanerycofeacademy.org.uk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FE041DF-6E43-701C-0869-534DC3865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Welcome to Year 10  </a:t>
            </a:r>
          </a:p>
        </p:txBody>
      </p:sp>
      <p:pic>
        <p:nvPicPr>
          <p:cNvPr id="10" name="Video 9">
            <a:hlinkClick r:id="" action="ppaction://media"/>
            <a:extLst>
              <a:ext uri="{FF2B5EF4-FFF2-40B4-BE49-F238E27FC236}">
                <a16:creationId xmlns:a16="http://schemas.microsoft.com/office/drawing/2014/main" id="{1BADD773-72FB-D310-815E-6F89A1F1BAC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  <p:pic>
        <p:nvPicPr>
          <p:cNvPr id="11" name="Video 10">
            <a:hlinkClick r:id="" action="ppaction://media"/>
            <a:extLst>
              <a:ext uri="{FF2B5EF4-FFF2-40B4-BE49-F238E27FC236}">
                <a16:creationId xmlns:a16="http://schemas.microsoft.com/office/drawing/2014/main" id="{28453DD5-E773-2A03-002E-3DC441D7F8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1368341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8636"/>
    </mc:Choice>
    <mc:Fallback>
      <p:transition spd="slow" advTm="286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5C836485-7AF1-485A-2382-A77B9265C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6000" dirty="0"/>
              <a:t>Growing Together 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A6FB8BB-419B-E350-23A6-A45E84670D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095" y="3123209"/>
            <a:ext cx="10827609" cy="3098599"/>
          </a:xfrm>
        </p:spPr>
        <p:txBody>
          <a:bodyPr>
            <a:normAutofit/>
          </a:bodyPr>
          <a:lstStyle/>
          <a:p>
            <a:pPr algn="ctr"/>
            <a:r>
              <a:rPr lang="en-GB" sz="3200" dirty="0"/>
              <a:t>Teaching for nearly 40 years</a:t>
            </a:r>
          </a:p>
          <a:p>
            <a:pPr algn="ctr"/>
            <a:r>
              <a:rPr lang="en-GB" sz="3200" dirty="0"/>
              <a:t>Experience of state and Independent schools</a:t>
            </a:r>
          </a:p>
          <a:p>
            <a:pPr algn="ctr"/>
            <a:r>
              <a:rPr lang="en-GB" sz="3200" dirty="0"/>
              <a:t>Worked mostly in the UK but also a few years teaching abroad</a:t>
            </a:r>
          </a:p>
          <a:p>
            <a:pPr algn="ctr"/>
            <a:r>
              <a:rPr lang="en-GB" sz="3200" dirty="0"/>
              <a:t>Lots of experience at GCSE including years as a senior marker for AQA English</a:t>
            </a:r>
          </a:p>
        </p:txBody>
      </p:sp>
      <p:pic>
        <p:nvPicPr>
          <p:cNvPr id="1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FCF3E21-1340-0EC7-BD43-833683F63F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77319" y="606201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94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466"/>
    </mc:Choice>
    <mc:Fallback xmlns="">
      <p:transition spd="slow" advTm="354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52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2807A-8C89-1F63-B83B-F084E6B46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6000" dirty="0"/>
              <a:t>Your Year 10 Team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A20DF0-5847-21A0-858B-E694DB6D4F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095" y="1870471"/>
            <a:ext cx="10515600" cy="4704500"/>
          </a:xfrm>
        </p:spPr>
        <p:txBody>
          <a:bodyPr>
            <a:normAutofit lnSpcReduction="10000"/>
          </a:bodyPr>
          <a:lstStyle/>
          <a:p>
            <a:r>
              <a:rPr lang="en-GB" sz="3200" dirty="0"/>
              <a:t>Head of Year: </a:t>
            </a:r>
            <a:r>
              <a:rPr lang="en-GB" sz="3200" dirty="0">
                <a:hlinkClick r:id="rId4"/>
              </a:rPr>
              <a:t>penny-larterh@deanerycofeacademy.org.uk</a:t>
            </a:r>
            <a:endParaRPr lang="en-GB" sz="3200" dirty="0"/>
          </a:p>
          <a:p>
            <a:r>
              <a:rPr lang="en-GB" sz="3200" dirty="0"/>
              <a:t>AHOY: </a:t>
            </a:r>
            <a:r>
              <a:rPr lang="en-GB" sz="3200" dirty="0">
                <a:hlinkClick r:id="rId5"/>
              </a:rPr>
              <a:t>mobeya@deanerycofeacademy.org.uk</a:t>
            </a:r>
            <a:endParaRPr lang="en-GB" sz="3200" dirty="0"/>
          </a:p>
          <a:p>
            <a:pPr marL="0" indent="0">
              <a:buNone/>
            </a:pPr>
            <a:endParaRPr lang="en-GB" sz="3200" dirty="0"/>
          </a:p>
          <a:p>
            <a:r>
              <a:rPr lang="en-GB" sz="3200" dirty="0"/>
              <a:t>Form Tutors: </a:t>
            </a:r>
          </a:p>
          <a:p>
            <a:pPr marL="342900" lvl="1" indent="0">
              <a:buNone/>
            </a:pPr>
            <a:r>
              <a:rPr lang="en-GB" sz="2900" dirty="0"/>
              <a:t>10.1 </a:t>
            </a:r>
            <a:r>
              <a:rPr lang="en-GB" sz="2900" dirty="0">
                <a:hlinkClick r:id="rId6"/>
              </a:rPr>
              <a:t>waldronj</a:t>
            </a:r>
            <a:r>
              <a:rPr lang="en-GB" sz="2800" dirty="0">
                <a:hlinkClick r:id="rId6"/>
              </a:rPr>
              <a:t>@deanerycofeacademy.org.uk</a:t>
            </a:r>
            <a:endParaRPr lang="en-GB" sz="2800" dirty="0"/>
          </a:p>
          <a:p>
            <a:pPr marL="342900" lvl="1" indent="0">
              <a:buNone/>
            </a:pPr>
            <a:r>
              <a:rPr lang="en-GB" sz="2900" dirty="0"/>
              <a:t>10.2 </a:t>
            </a:r>
            <a:r>
              <a:rPr lang="en-GB" sz="2900" dirty="0">
                <a:hlinkClick r:id="rId7"/>
              </a:rPr>
              <a:t>shanahanc</a:t>
            </a:r>
            <a:r>
              <a:rPr lang="en-GB" sz="2800" dirty="0">
                <a:hlinkClick r:id="rId7"/>
              </a:rPr>
              <a:t>@deanerycofeacademy.org.uk</a:t>
            </a:r>
            <a:endParaRPr lang="en-GB" sz="2800" dirty="0"/>
          </a:p>
          <a:p>
            <a:pPr marL="342900" lvl="1" indent="0">
              <a:buNone/>
            </a:pPr>
            <a:r>
              <a:rPr lang="en-GB" sz="2900" dirty="0"/>
              <a:t>10.3 </a:t>
            </a:r>
            <a:r>
              <a:rPr lang="en-GB" sz="2900" dirty="0">
                <a:hlinkClick r:id="rId8"/>
              </a:rPr>
              <a:t>blondragek</a:t>
            </a:r>
            <a:r>
              <a:rPr lang="en-GB" sz="2800" dirty="0">
                <a:hlinkClick r:id="rId8"/>
              </a:rPr>
              <a:t>@deanerycofeacademy.org.uk</a:t>
            </a:r>
            <a:endParaRPr lang="en-GB" sz="2800" dirty="0"/>
          </a:p>
          <a:p>
            <a:pPr marL="342900" lvl="1" indent="0">
              <a:buNone/>
            </a:pPr>
            <a:r>
              <a:rPr lang="en-GB" sz="2900" dirty="0"/>
              <a:t>10.4 </a:t>
            </a:r>
            <a:r>
              <a:rPr lang="en-GB" sz="2900" dirty="0">
                <a:hlinkClick r:id="rId9"/>
              </a:rPr>
              <a:t>jackamano</a:t>
            </a:r>
            <a:r>
              <a:rPr lang="en-GB" sz="2800" dirty="0">
                <a:hlinkClick r:id="rId9"/>
              </a:rPr>
              <a:t>@deanerycofeacademy.org.uk</a:t>
            </a:r>
            <a:endParaRPr lang="en-GB" sz="2800" dirty="0"/>
          </a:p>
          <a:p>
            <a:pPr marL="342900" lvl="1" indent="0">
              <a:buNone/>
            </a:pPr>
            <a:r>
              <a:rPr lang="en-GB" sz="2900" dirty="0"/>
              <a:t>10.5 </a:t>
            </a:r>
            <a:r>
              <a:rPr lang="en-GB" sz="2900" dirty="0">
                <a:hlinkClick r:id="rId10"/>
              </a:rPr>
              <a:t>wrightr</a:t>
            </a:r>
            <a:r>
              <a:rPr lang="en-GB" sz="2800" dirty="0">
                <a:hlinkClick r:id="rId10"/>
              </a:rPr>
              <a:t>@deanerycofeacademy.org.uk</a:t>
            </a:r>
            <a:endParaRPr lang="en-GB" sz="2800" dirty="0"/>
          </a:p>
          <a:p>
            <a:pPr marL="342900" lvl="1" indent="0">
              <a:buNone/>
            </a:pPr>
            <a:r>
              <a:rPr lang="en-GB" sz="2900" dirty="0"/>
              <a:t>10.6 </a:t>
            </a:r>
            <a:r>
              <a:rPr lang="en-GB" sz="2900" dirty="0">
                <a:hlinkClick r:id="rId11"/>
              </a:rPr>
              <a:t>youngr</a:t>
            </a:r>
            <a:r>
              <a:rPr lang="en-GB" sz="2800" dirty="0">
                <a:hlinkClick r:id="rId11"/>
              </a:rPr>
              <a:t>@deanerycofeacademy.org.uk</a:t>
            </a:r>
            <a:endParaRPr lang="en-GB" sz="2800" dirty="0"/>
          </a:p>
          <a:p>
            <a:pPr marL="342900" lvl="1" indent="0">
              <a:buNone/>
            </a:pPr>
            <a:endParaRPr lang="en-GB" sz="2900" dirty="0"/>
          </a:p>
          <a:p>
            <a:pPr marL="0" indent="0">
              <a:buNone/>
            </a:pPr>
            <a:endParaRPr lang="en-GB" sz="3200" dirty="0"/>
          </a:p>
        </p:txBody>
      </p:sp>
      <p:pic>
        <p:nvPicPr>
          <p:cNvPr id="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8BA571D-6A51-DA13-413B-29A36F0B1B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106067" y="616857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819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298"/>
    </mc:Choice>
    <mc:Fallback xmlns="">
      <p:transition spd="slow" advTm="92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70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FAA24-D751-D91D-7E1C-A01A677BE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6000" dirty="0"/>
              <a:t>Attendance: Every Day Counts!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AD98CE-6A11-FB24-CF9C-A946016056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095" y="1870471"/>
            <a:ext cx="4094300" cy="4898464"/>
          </a:xfrm>
        </p:spPr>
        <p:txBody>
          <a:bodyPr>
            <a:normAutofit fontScale="92500" lnSpcReduction="10000"/>
          </a:bodyPr>
          <a:lstStyle/>
          <a:p>
            <a:r>
              <a:rPr lang="en-GB" sz="3200" dirty="0"/>
              <a:t>We are striving for 96% attendance</a:t>
            </a:r>
          </a:p>
          <a:p>
            <a:endParaRPr lang="en-GB" sz="3200" dirty="0"/>
          </a:p>
          <a:p>
            <a:r>
              <a:rPr lang="en-GB" sz="3200" dirty="0"/>
              <a:t>Absence might make the heart grown fonder but it has a serious negative affect on attainment</a:t>
            </a:r>
          </a:p>
          <a:p>
            <a:endParaRPr lang="en-GB" sz="3200" dirty="0"/>
          </a:p>
          <a:p>
            <a:r>
              <a:rPr lang="en-GB" sz="3200" dirty="0"/>
              <a:t>If there is a reason for absence please inform the school</a:t>
            </a:r>
          </a:p>
          <a:p>
            <a:endParaRPr lang="en-GB" sz="3200" dirty="0"/>
          </a:p>
          <a:p>
            <a:endParaRPr lang="en-GB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9B2F3C-6653-FF35-F0EB-09F60464B6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2987" y="1870471"/>
            <a:ext cx="6527009" cy="3983153"/>
          </a:xfrm>
          <a:prstGeom prst="rect">
            <a:avLst/>
          </a:prstGeom>
        </p:spPr>
      </p:pic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5177634-5957-CAC2-AAFF-CC9E170E2F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03596" y="605013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186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507"/>
    </mc:Choice>
    <mc:Fallback xmlns="">
      <p:transition spd="slow" advTm="385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82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13DFE-DBF2-242E-1457-37F112909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6000" dirty="0"/>
              <a:t>Rewards and Expectations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05ADEC-1F44-EC19-ED9A-16900EE2DC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House points and positive recognition </a:t>
            </a:r>
          </a:p>
          <a:p>
            <a:r>
              <a:rPr lang="en-GB" sz="3200" dirty="0"/>
              <a:t>Celebrating effort and achievement but also improvement</a:t>
            </a:r>
          </a:p>
          <a:p>
            <a:r>
              <a:rPr lang="en-GB" sz="3200" dirty="0"/>
              <a:t>Punctuality matters </a:t>
            </a:r>
          </a:p>
          <a:p>
            <a:r>
              <a:rPr lang="en-GB" sz="3200" dirty="0"/>
              <a:t>Excellent behaviour and correct uniform</a:t>
            </a:r>
          </a:p>
        </p:txBody>
      </p:sp>
      <p:pic>
        <p:nvPicPr>
          <p:cNvPr id="2050" name="Picture 2" descr="Free printable certificate templates you can customize | Canva">
            <a:extLst>
              <a:ext uri="{FF2B5EF4-FFF2-40B4-BE49-F238E27FC236}">
                <a16:creationId xmlns:a16="http://schemas.microsoft.com/office/drawing/2014/main" id="{34B675EE-3A9E-378B-F9CB-2D7E8A9D48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0448" y="4797313"/>
            <a:ext cx="2911552" cy="2060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7962782-2761-28F9-3CE4-3850FD656E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4119" y="4783660"/>
            <a:ext cx="2911551" cy="205761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02F3692-8597-8EC8-850A-4BB6EEA0793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824"/>
          <a:stretch/>
        </p:blipFill>
        <p:spPr>
          <a:xfrm>
            <a:off x="1001486" y="4783660"/>
            <a:ext cx="2526736" cy="2084919"/>
          </a:xfrm>
          <a:prstGeom prst="rect">
            <a:avLst/>
          </a:prstGeom>
        </p:spPr>
      </p:pic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2F94899F-B057-F8FF-A44D-E68E760E868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787684" y="401942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422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644"/>
    </mc:Choice>
    <mc:Fallback xmlns="">
      <p:transition spd="slow" advTm="566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11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AD9F3-F5C0-F17C-01FA-0485348B6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6000" dirty="0"/>
              <a:t>Homework and Future Success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BB1901-EBFA-0B6C-C6C6-6245460054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Building independent learners </a:t>
            </a:r>
          </a:p>
          <a:p>
            <a:endParaRPr lang="en-GB" sz="3200" dirty="0"/>
          </a:p>
          <a:p>
            <a:r>
              <a:rPr lang="en-GB" sz="3200" dirty="0"/>
              <a:t>Taking responsibility for homework</a:t>
            </a:r>
          </a:p>
          <a:p>
            <a:endParaRPr lang="en-GB" sz="3200" dirty="0"/>
          </a:p>
          <a:p>
            <a:r>
              <a:rPr lang="en-GB" sz="3200" dirty="0"/>
              <a:t>Daily homework club — open to everyone!</a:t>
            </a:r>
          </a:p>
          <a:p>
            <a:endParaRPr lang="en-GB" sz="3200" dirty="0"/>
          </a:p>
          <a:p>
            <a:r>
              <a:rPr lang="en-GB" sz="3200" dirty="0"/>
              <a:t>Extra help whenever it's needed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7E0D7C-9847-47CB-C149-F230C9BF66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32642" y="4306534"/>
            <a:ext cx="1914525" cy="214109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09FCB21-FA94-F899-F3C6-FC2F5781CF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74565" y="1735933"/>
            <a:ext cx="1567543" cy="1399438"/>
          </a:xfrm>
          <a:prstGeom prst="rect">
            <a:avLst/>
          </a:prstGeom>
        </p:spPr>
      </p:pic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7A8176C-FF75-061B-5391-F615B14D3EA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946361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21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897"/>
    </mc:Choice>
    <mc:Fallback xmlns="">
      <p:transition spd="slow" advTm="488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58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1F54B-BBC8-7ADB-97A1-4923C6790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6000" dirty="0"/>
              <a:t>Working in partnership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CFA4C2-D011-DFFF-FF67-40FB5A9EEC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sz="3200" dirty="0"/>
          </a:p>
          <a:p>
            <a:endParaRPr lang="en-GB" sz="3200" dirty="0"/>
          </a:p>
          <a:p>
            <a:endParaRPr lang="en-GB" sz="3200" dirty="0"/>
          </a:p>
          <a:p>
            <a:pPr marL="0" indent="0">
              <a:buNone/>
            </a:pPr>
            <a:r>
              <a:rPr lang="en-GB" sz="3200" dirty="0"/>
              <a:t>Together, we can make a difference</a:t>
            </a:r>
          </a:p>
          <a:p>
            <a:pPr marL="0" indent="0">
              <a:buNone/>
            </a:pPr>
            <a:endParaRPr lang="en-GB" sz="3200" dirty="0"/>
          </a:p>
          <a:p>
            <a:pPr marL="0" indent="0">
              <a:buNone/>
            </a:pPr>
            <a:r>
              <a:rPr lang="en-GB" sz="3200" dirty="0"/>
              <a:t>Supporting each other</a:t>
            </a:r>
          </a:p>
          <a:p>
            <a:pPr marL="0" indent="0">
              <a:buNone/>
            </a:pPr>
            <a:endParaRPr lang="en-GB" sz="3200" dirty="0"/>
          </a:p>
          <a:p>
            <a:pPr marL="0" indent="0">
              <a:buNone/>
            </a:pPr>
            <a:r>
              <a:rPr lang="en-GB" sz="3200" dirty="0"/>
              <a:t>Demonstrating Christian values</a:t>
            </a:r>
          </a:p>
          <a:p>
            <a:pPr marL="0" indent="0">
              <a:buNone/>
            </a:pPr>
            <a:endParaRPr lang="en-GB" sz="3200" dirty="0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253A78B0-6593-8B13-3D18-A4616EDAA93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989905" y="606201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604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392"/>
    </mc:Choice>
    <mc:Fallback xmlns="">
      <p:transition spd="slow" advTm="383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56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2767E9-F17E-3C70-CFC9-E0F5FA6E3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6000" dirty="0"/>
              <a:t>Thank You!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19DEE0-A7BE-7B8D-88A8-D1E91B5904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We appreciate your support</a:t>
            </a:r>
          </a:p>
          <a:p>
            <a:endParaRPr lang="en-GB" sz="3600" dirty="0"/>
          </a:p>
          <a:p>
            <a:r>
              <a:rPr lang="en-GB" sz="3600" dirty="0"/>
              <a:t> Building strong foundations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2F3596-2388-005B-3F2D-1B371ED963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8072" y="4113076"/>
            <a:ext cx="4160385" cy="2334554"/>
          </a:xfrm>
          <a:prstGeom prst="rect">
            <a:avLst/>
          </a:prstGeom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C2819F2-BEFC-ED41-27DF-01C48B5967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14434" y="613152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646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766"/>
    </mc:Choice>
    <mc:Fallback xmlns="">
      <p:transition spd="slow" advTm="77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01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7e4d28b-84d4-496d-83de-d60e9caa6883" xsi:nil="true"/>
    <lcf76f155ced4ddcb4097134ff3c332f xmlns="53038477-11b9-4b50-bb37-4d087f9619fe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92A4A55472C344C950E4EEA7993E1ED" ma:contentTypeVersion="16" ma:contentTypeDescription="Create a new document." ma:contentTypeScope="" ma:versionID="b7744696b3d076ef9bff60097adfd134">
  <xsd:schema xmlns:xsd="http://www.w3.org/2001/XMLSchema" xmlns:xs="http://www.w3.org/2001/XMLSchema" xmlns:p="http://schemas.microsoft.com/office/2006/metadata/properties" xmlns:ns2="53038477-11b9-4b50-bb37-4d087f9619fe" xmlns:ns3="67e4d28b-84d4-496d-83de-d60e9caa6883" targetNamespace="http://schemas.microsoft.com/office/2006/metadata/properties" ma:root="true" ma:fieldsID="2a4fa58840d1624a6eb32f615feb3adf" ns2:_="" ns3:_="">
    <xsd:import namespace="53038477-11b9-4b50-bb37-4d087f9619fe"/>
    <xsd:import namespace="67e4d28b-84d4-496d-83de-d60e9caa688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038477-11b9-4b50-bb37-4d087f9619f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5f39a2c-7ee1-4bc3-873a-f84a6ad208d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e4d28b-84d4-496d-83de-d60e9caa6883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4d96b78e-3b6f-4a42-a0a2-6cd29fbe4635}" ma:internalName="TaxCatchAll" ma:showField="CatchAllData" ma:web="67e4d28b-84d4-496d-83de-d60e9caa688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79B651B-6DC6-4D9F-94D4-8167BC535CDA}">
  <ds:schemaRefs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purl.org/dc/elements/1.1/"/>
    <ds:schemaRef ds:uri="http://www.w3.org/XML/1998/namespace"/>
    <ds:schemaRef ds:uri="http://schemas.openxmlformats.org/package/2006/metadata/core-properties"/>
    <ds:schemaRef ds:uri="67e4d28b-84d4-496d-83de-d60e9caa6883"/>
    <ds:schemaRef ds:uri="53038477-11b9-4b50-bb37-4d087f9619fe"/>
  </ds:schemaRefs>
</ds:datastoreItem>
</file>

<file path=customXml/itemProps2.xml><?xml version="1.0" encoding="utf-8"?>
<ds:datastoreItem xmlns:ds="http://schemas.openxmlformats.org/officeDocument/2006/customXml" ds:itemID="{4B5142FE-59FF-462A-9981-2D39D856BAE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71D65FD-2AF0-4B7B-B7BF-01973A7596D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3038477-11b9-4b50-bb37-4d087f9619fe"/>
    <ds:schemaRef ds:uri="67e4d28b-84d4-496d-83de-d60e9caa688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2609</TotalTime>
  <Words>235</Words>
  <Application>Microsoft Office PowerPoint</Application>
  <PresentationFormat>Widescreen</PresentationFormat>
  <Paragraphs>53</Paragraphs>
  <Slides>8</Slides>
  <Notes>4</Notes>
  <HiddenSlides>0</HiddenSlides>
  <MMClips>9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1_Office Theme</vt:lpstr>
      <vt:lpstr>Welcome to Year 10  </vt:lpstr>
      <vt:lpstr>Growing Together </vt:lpstr>
      <vt:lpstr>Your Year 10 Team </vt:lpstr>
      <vt:lpstr>Attendance: Every Day Counts!</vt:lpstr>
      <vt:lpstr>Rewards and Expectations </vt:lpstr>
      <vt:lpstr>Homework and Future Success </vt:lpstr>
      <vt:lpstr>Working in partnership 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Stewart (Head of RE)</dc:creator>
  <cp:lastModifiedBy>Heather Penny-Larter (DEA Staff)</cp:lastModifiedBy>
  <cp:revision>144</cp:revision>
  <cp:lastPrinted>2019-11-18T12:08:54Z</cp:lastPrinted>
  <dcterms:created xsi:type="dcterms:W3CDTF">2019-10-09T12:19:37Z</dcterms:created>
  <dcterms:modified xsi:type="dcterms:W3CDTF">2026-10-16T06:54:49Z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0x010100192A4A55472C344C950E4EEA7993E1ED</vt:lpwstr>
  </property>
  <property fmtid="{D5CDD505-2E9C-101B-9397-08002B2CF9AE}" pid="3" name="MediaServiceImageTags">
    <vt:lpwstr/>
  </property>
</Properties>
</file>