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3446E-C19A-4312-8E90-BC61C321B74E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1DA47-4A80-41CD-88C5-1FD5972B1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211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3446E-C19A-4312-8E90-BC61C321B74E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1DA47-4A80-41CD-88C5-1FD5972B1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856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3446E-C19A-4312-8E90-BC61C321B74E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1DA47-4A80-41CD-88C5-1FD5972B1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5350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3446E-C19A-4312-8E90-BC61C321B74E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1DA47-4A80-41CD-88C5-1FD5972B1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191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3446E-C19A-4312-8E90-BC61C321B74E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1DA47-4A80-41CD-88C5-1FD5972B1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475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3446E-C19A-4312-8E90-BC61C321B74E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1DA47-4A80-41CD-88C5-1FD5972B1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3726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3446E-C19A-4312-8E90-BC61C321B74E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1DA47-4A80-41CD-88C5-1FD5972B1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8961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3446E-C19A-4312-8E90-BC61C321B74E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1DA47-4A80-41CD-88C5-1FD5972B1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473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3446E-C19A-4312-8E90-BC61C321B74E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1DA47-4A80-41CD-88C5-1FD5972B1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664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3446E-C19A-4312-8E90-BC61C321B74E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1DA47-4A80-41CD-88C5-1FD5972B1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24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3446E-C19A-4312-8E90-BC61C321B74E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1DA47-4A80-41CD-88C5-1FD5972B1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868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3446E-C19A-4312-8E90-BC61C321B74E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1DA47-4A80-41CD-88C5-1FD5972B1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131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E2D53-BF51-47D2-A5C2-FB98AE85D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9144"/>
            <a:ext cx="10515600" cy="752475"/>
          </a:xfrm>
        </p:spPr>
        <p:txBody>
          <a:bodyPr>
            <a:normAutofit/>
          </a:bodyPr>
          <a:lstStyle/>
          <a:p>
            <a:pPr algn="ctr"/>
            <a:r>
              <a:rPr lang="en-GB" sz="2000" b="1" u="sng" dirty="0" smtClean="0">
                <a:latin typeface="+mn-lt"/>
              </a:rPr>
              <a:t>Inter-War Period</a:t>
            </a:r>
            <a:endParaRPr lang="en-GB" sz="2000" b="1" u="sng" dirty="0">
              <a:latin typeface="+mn-lt"/>
            </a:endParaRPr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94F5A996-476C-4F6E-9D39-266739DCB4E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231864" y="4164004"/>
          <a:ext cx="7671818" cy="24928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95974">
                  <a:extLst>
                    <a:ext uri="{9D8B030D-6E8A-4147-A177-3AD203B41FA5}">
                      <a16:colId xmlns:a16="http://schemas.microsoft.com/office/drawing/2014/main" val="1543265278"/>
                    </a:ext>
                  </a:extLst>
                </a:gridCol>
                <a:gridCol w="1095974">
                  <a:extLst>
                    <a:ext uri="{9D8B030D-6E8A-4147-A177-3AD203B41FA5}">
                      <a16:colId xmlns:a16="http://schemas.microsoft.com/office/drawing/2014/main" val="3217516544"/>
                    </a:ext>
                  </a:extLst>
                </a:gridCol>
                <a:gridCol w="1095974">
                  <a:extLst>
                    <a:ext uri="{9D8B030D-6E8A-4147-A177-3AD203B41FA5}">
                      <a16:colId xmlns:a16="http://schemas.microsoft.com/office/drawing/2014/main" val="4176722032"/>
                    </a:ext>
                  </a:extLst>
                </a:gridCol>
                <a:gridCol w="1095974">
                  <a:extLst>
                    <a:ext uri="{9D8B030D-6E8A-4147-A177-3AD203B41FA5}">
                      <a16:colId xmlns:a16="http://schemas.microsoft.com/office/drawing/2014/main" val="191890171"/>
                    </a:ext>
                  </a:extLst>
                </a:gridCol>
                <a:gridCol w="1095974">
                  <a:extLst>
                    <a:ext uri="{9D8B030D-6E8A-4147-A177-3AD203B41FA5}">
                      <a16:colId xmlns:a16="http://schemas.microsoft.com/office/drawing/2014/main" val="739491707"/>
                    </a:ext>
                  </a:extLst>
                </a:gridCol>
                <a:gridCol w="1095974">
                  <a:extLst>
                    <a:ext uri="{9D8B030D-6E8A-4147-A177-3AD203B41FA5}">
                      <a16:colId xmlns:a16="http://schemas.microsoft.com/office/drawing/2014/main" val="3835667827"/>
                    </a:ext>
                  </a:extLst>
                </a:gridCol>
                <a:gridCol w="1095974">
                  <a:extLst>
                    <a:ext uri="{9D8B030D-6E8A-4147-A177-3AD203B41FA5}">
                      <a16:colId xmlns:a16="http://schemas.microsoft.com/office/drawing/2014/main" val="1567474981"/>
                    </a:ext>
                  </a:extLst>
                </a:gridCol>
              </a:tblGrid>
              <a:tr h="38970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Key</a:t>
                      </a:r>
                      <a:r>
                        <a:rPr lang="en-US" sz="16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Events</a:t>
                      </a:r>
                      <a:endParaRPr lang="en-GB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7858221"/>
                  </a:ext>
                </a:extLst>
              </a:tr>
              <a:tr h="1997808">
                <a:tc>
                  <a:txBody>
                    <a:bodyPr/>
                    <a:lstStyle/>
                    <a:p>
                      <a:pPr algn="ctr"/>
                      <a:r>
                        <a:rPr lang="en-US" sz="1100" b="1" baseline="0" dirty="0" smtClean="0"/>
                        <a:t>14 December 1918-</a:t>
                      </a:r>
                    </a:p>
                    <a:p>
                      <a:pPr algn="ctr"/>
                      <a:r>
                        <a:rPr lang="en-US" sz="1100" b="0" baseline="0" dirty="0" smtClean="0"/>
                        <a:t>David Lloyd George's coalition wins the post-war election</a:t>
                      </a:r>
                      <a:endParaRPr lang="en-GB" sz="1100" b="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baseline="0" dirty="0" smtClean="0"/>
                        <a:t>June 28, 1919: The Treaty Of Versailles Is Signed-</a:t>
                      </a:r>
                    </a:p>
                    <a:p>
                      <a:pPr algn="ctr"/>
                      <a:r>
                        <a:rPr lang="en-US" sz="1100" b="0" baseline="0" dirty="0" smtClean="0"/>
                        <a:t> The Treaty of Versailles ends World War One and imposes heavy reparations payments on Germany.</a:t>
                      </a:r>
                      <a:endParaRPr lang="en-GB" sz="1100" b="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November 1920: </a:t>
                      </a:r>
                      <a:r>
                        <a:rPr lang="en-US" sz="1100" b="0" dirty="0" smtClean="0"/>
                        <a:t>The First Meeting Of The League Of Nations The Assembly of the League of Nations meets for the first time in Geneva, Switzerland. </a:t>
                      </a:r>
                      <a:endParaRPr lang="en-GB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July 1921</a:t>
                      </a:r>
                    </a:p>
                    <a:p>
                      <a:pPr algn="ctr"/>
                      <a:endParaRPr lang="en-US" sz="1100" b="0" dirty="0" smtClean="0"/>
                    </a:p>
                    <a:p>
                      <a:pPr algn="ctr"/>
                      <a:r>
                        <a:rPr lang="en-US" sz="1100" b="0" dirty="0" smtClean="0"/>
                        <a:t>Unemployment reaches a post-war high of 2.5 million</a:t>
                      </a:r>
                      <a:endParaRPr lang="en-GB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7 May 1928</a:t>
                      </a:r>
                    </a:p>
                    <a:p>
                      <a:pPr algn="ctr"/>
                      <a:endParaRPr lang="en-US" sz="1100" b="0" dirty="0" smtClean="0"/>
                    </a:p>
                    <a:p>
                      <a:pPr algn="ctr"/>
                      <a:r>
                        <a:rPr lang="en-US" sz="1100" b="0" dirty="0" smtClean="0"/>
                        <a:t>All women over the age of 21 get the vote</a:t>
                      </a:r>
                      <a:endParaRPr lang="en-GB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24 October 1929</a:t>
                      </a:r>
                    </a:p>
                    <a:p>
                      <a:pPr algn="ctr"/>
                      <a:r>
                        <a:rPr lang="en-US" sz="1100" b="0" dirty="0" smtClean="0"/>
                        <a:t>Wall Street Crash sparks the Great Depression</a:t>
                      </a:r>
                      <a:endParaRPr lang="en-GB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3 September 1939</a:t>
                      </a:r>
                    </a:p>
                    <a:p>
                      <a:pPr algn="ctr"/>
                      <a:r>
                        <a:rPr lang="en-US" sz="1100" b="0" dirty="0" smtClean="0"/>
                        <a:t>Britain declares war on Germany in response to the invasion of Poland</a:t>
                      </a:r>
                      <a:endParaRPr lang="en-GB" sz="11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3121301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24B89AD-C5B3-408B-AB8F-F3CA3047E29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33865" y="105277"/>
          <a:ext cx="3853193" cy="616750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92666">
                  <a:extLst>
                    <a:ext uri="{9D8B030D-6E8A-4147-A177-3AD203B41FA5}">
                      <a16:colId xmlns:a16="http://schemas.microsoft.com/office/drawing/2014/main" val="1841313301"/>
                    </a:ext>
                  </a:extLst>
                </a:gridCol>
                <a:gridCol w="1226122">
                  <a:extLst>
                    <a:ext uri="{9D8B030D-6E8A-4147-A177-3AD203B41FA5}">
                      <a16:colId xmlns:a16="http://schemas.microsoft.com/office/drawing/2014/main" val="3701124845"/>
                    </a:ext>
                  </a:extLst>
                </a:gridCol>
                <a:gridCol w="2334405">
                  <a:extLst>
                    <a:ext uri="{9D8B030D-6E8A-4147-A177-3AD203B41FA5}">
                      <a16:colId xmlns:a16="http://schemas.microsoft.com/office/drawing/2014/main" val="1910035010"/>
                    </a:ext>
                  </a:extLst>
                </a:gridCol>
              </a:tblGrid>
              <a:tr h="385262">
                <a:tc gridSpan="3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Important </a:t>
                      </a:r>
                      <a:r>
                        <a:rPr lang="en-GB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Terms</a:t>
                      </a:r>
                      <a:endParaRPr lang="en-GB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Important words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4681165"/>
                  </a:ext>
                </a:extLst>
              </a:tr>
              <a:tr h="957769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Treaty of Versailles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The Treaty of Versailles ends World War One and imposes heavy reparations payments on Germany.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249122"/>
                  </a:ext>
                </a:extLst>
              </a:tr>
              <a:tr h="525358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Kellogg-Briand Pact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Stated that the singing parties condemned recourse to war, 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025513"/>
                  </a:ext>
                </a:extLst>
              </a:tr>
              <a:tr h="957769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League of Nations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It was established as the body of international cooperation after World War One.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698320"/>
                  </a:ext>
                </a:extLst>
              </a:tr>
              <a:tr h="1155787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Locarno Pacts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They were a series of treaties signed to assure the stability of Germany's borders and discourage Germany from lashing out at its neighbors.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686977"/>
                  </a:ext>
                </a:extLst>
              </a:tr>
              <a:tr h="945644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Political</a:t>
                      </a:r>
                      <a:r>
                        <a:rPr lang="en-US" sz="1200" b="1" baseline="0" dirty="0" smtClean="0"/>
                        <a:t> Party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 political party is an </a:t>
                      </a:r>
                      <a:r>
                        <a:rPr lang="en-US" sz="1200" dirty="0" err="1" smtClean="0"/>
                        <a:t>organisation</a:t>
                      </a:r>
                      <a:r>
                        <a:rPr lang="en-US" sz="1200" dirty="0" smtClean="0"/>
                        <a:t> that coordinates candidates to compete in a particular country's elections. 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6581559"/>
                  </a:ext>
                </a:extLst>
              </a:tr>
              <a:tr h="630429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Foreign Policy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 government's policy on dealing with other countries.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0589249"/>
                  </a:ext>
                </a:extLst>
              </a:tr>
              <a:tr h="609490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Manifesto</a:t>
                      </a:r>
                      <a:endParaRPr lang="en-US" sz="1200" b="1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 public declaration of policy and aims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464727"/>
                  </a:ext>
                </a:extLst>
              </a:tr>
            </a:tbl>
          </a:graphicData>
        </a:graphic>
      </p:graphicFrame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30602982-8C5F-40E3-953D-31D08BC2292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231864" y="573647"/>
          <a:ext cx="3952015" cy="345125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60159">
                  <a:extLst>
                    <a:ext uri="{9D8B030D-6E8A-4147-A177-3AD203B41FA5}">
                      <a16:colId xmlns:a16="http://schemas.microsoft.com/office/drawing/2014/main" val="297787241"/>
                    </a:ext>
                  </a:extLst>
                </a:gridCol>
                <a:gridCol w="1428565">
                  <a:extLst>
                    <a:ext uri="{9D8B030D-6E8A-4147-A177-3AD203B41FA5}">
                      <a16:colId xmlns:a16="http://schemas.microsoft.com/office/drawing/2014/main" val="25301635"/>
                    </a:ext>
                  </a:extLst>
                </a:gridCol>
                <a:gridCol w="2263291">
                  <a:extLst>
                    <a:ext uri="{9D8B030D-6E8A-4147-A177-3AD203B41FA5}">
                      <a16:colId xmlns:a16="http://schemas.microsoft.com/office/drawing/2014/main" val="404827939"/>
                    </a:ext>
                  </a:extLst>
                </a:gridCol>
              </a:tblGrid>
              <a:tr h="365346">
                <a:tc gridSpan="3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Important </a:t>
                      </a:r>
                      <a:r>
                        <a:rPr lang="en-GB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people/groups</a:t>
                      </a:r>
                      <a:endParaRPr lang="en-GB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Important people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089533"/>
                  </a:ext>
                </a:extLst>
              </a:tr>
              <a:tr h="428578">
                <a:tc>
                  <a:txBody>
                    <a:bodyPr/>
                    <a:lstStyle/>
                    <a:p>
                      <a:r>
                        <a:rPr lang="en-GB" sz="11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David Lloyd George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British Prime Minister for the Liberal</a:t>
                      </a:r>
                      <a:r>
                        <a:rPr lang="en-GB" sz="1200" baseline="0" dirty="0" smtClean="0"/>
                        <a:t> Party.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2628472"/>
                  </a:ext>
                </a:extLst>
              </a:tr>
              <a:tr h="421458">
                <a:tc>
                  <a:txBody>
                    <a:bodyPr/>
                    <a:lstStyle/>
                    <a:p>
                      <a:r>
                        <a:rPr lang="en-GB" sz="11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Paul Von Hindenburg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President</a:t>
                      </a:r>
                      <a:r>
                        <a:rPr lang="en-US" sz="1200" baseline="0" dirty="0" smtClean="0"/>
                        <a:t> of Germany.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0455876"/>
                  </a:ext>
                </a:extLst>
              </a:tr>
              <a:tr h="428578">
                <a:tc>
                  <a:txBody>
                    <a:bodyPr/>
                    <a:lstStyle/>
                    <a:p>
                      <a:r>
                        <a:rPr lang="en-GB" sz="11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Benito Mussolini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The Premier of Italy.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0241977"/>
                  </a:ext>
                </a:extLst>
              </a:tr>
              <a:tr h="428578">
                <a:tc>
                  <a:txBody>
                    <a:bodyPr/>
                    <a:lstStyle/>
                    <a:p>
                      <a:r>
                        <a:rPr lang="en-GB" sz="11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Josef</a:t>
                      </a:r>
                      <a:r>
                        <a:rPr lang="en-GB" sz="1200" b="1" baseline="0" dirty="0" smtClean="0"/>
                        <a:t> Stalin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Leader of the</a:t>
                      </a:r>
                      <a:r>
                        <a:rPr lang="en-GB" sz="1200" baseline="0" dirty="0" smtClean="0"/>
                        <a:t> Soviet Government.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33626"/>
                  </a:ext>
                </a:extLst>
              </a:tr>
              <a:tr h="428578">
                <a:tc>
                  <a:txBody>
                    <a:bodyPr/>
                    <a:lstStyle/>
                    <a:p>
                      <a:r>
                        <a:rPr lang="en-GB" sz="1100" b="1" dirty="0"/>
                        <a:t>5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The </a:t>
                      </a:r>
                      <a:r>
                        <a:rPr lang="en-US" sz="1200" b="1" dirty="0" err="1" smtClean="0"/>
                        <a:t>Labour</a:t>
                      </a:r>
                      <a:r>
                        <a:rPr lang="en-US" sz="1200" b="1" baseline="0" dirty="0" smtClean="0"/>
                        <a:t> Party</a:t>
                      </a:r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4578886"/>
                  </a:ext>
                </a:extLst>
              </a:tr>
              <a:tr h="428578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6</a:t>
                      </a:r>
                      <a:endParaRPr lang="en-GB" sz="11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The Conservative</a:t>
                      </a:r>
                      <a:r>
                        <a:rPr lang="en-US" sz="1200" b="1" baseline="0" dirty="0" smtClean="0"/>
                        <a:t> Party</a:t>
                      </a:r>
                      <a:endParaRPr lang="en-GB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644832"/>
                  </a:ext>
                </a:extLst>
              </a:tr>
              <a:tr h="428578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</a:t>
                      </a:r>
                      <a:endParaRPr lang="en-GB" sz="11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The Liberal Party</a:t>
                      </a:r>
                      <a:endParaRPr lang="en-GB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154992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5863" y="743331"/>
            <a:ext cx="3597819" cy="2934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878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291</Words>
  <Application>Microsoft Office PowerPoint</Application>
  <PresentationFormat>Widescreen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Inter-War Period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Inter-War Period</dc:title>
  <dc:creator>Sarah Gallagher</dc:creator>
  <cp:lastModifiedBy>Sarah Gallagher</cp:lastModifiedBy>
  <cp:revision>1</cp:revision>
  <dcterms:created xsi:type="dcterms:W3CDTF">2022-06-07T15:22:28Z</dcterms:created>
  <dcterms:modified xsi:type="dcterms:W3CDTF">2022-06-07T15:22:40Z</dcterms:modified>
</cp:coreProperties>
</file>