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sldIdLst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50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49208-C377-4AEA-A8D8-60885CAC3843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2E851-3835-4BEF-BC79-48A7C7FB6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526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49208-C377-4AEA-A8D8-60885CAC3843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2E851-3835-4BEF-BC79-48A7C7FB6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387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49208-C377-4AEA-A8D8-60885CAC3843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2E851-3835-4BEF-BC79-48A7C7FB6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30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49208-C377-4AEA-A8D8-60885CAC3843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2E851-3835-4BEF-BC79-48A7C7FB6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481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49208-C377-4AEA-A8D8-60885CAC3843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2E851-3835-4BEF-BC79-48A7C7FB6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9613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49208-C377-4AEA-A8D8-60885CAC3843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2E851-3835-4BEF-BC79-48A7C7FB6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8381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49208-C377-4AEA-A8D8-60885CAC3843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2E851-3835-4BEF-BC79-48A7C7FB6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9843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49208-C377-4AEA-A8D8-60885CAC3843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2E851-3835-4BEF-BC79-48A7C7FB6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018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49208-C377-4AEA-A8D8-60885CAC3843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2E851-3835-4BEF-BC79-48A7C7FB6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063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49208-C377-4AEA-A8D8-60885CAC3843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2E851-3835-4BEF-BC79-48A7C7FB6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92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49208-C377-4AEA-A8D8-60885CAC3843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2E851-3835-4BEF-BC79-48A7C7FB6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0762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49208-C377-4AEA-A8D8-60885CAC3843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2E851-3835-4BEF-BC79-48A7C7FB6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6914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E2D53-BF51-47D2-A5C2-FB98AE85D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627"/>
            <a:ext cx="10515600" cy="752475"/>
          </a:xfrm>
        </p:spPr>
        <p:txBody>
          <a:bodyPr>
            <a:normAutofit/>
          </a:bodyPr>
          <a:lstStyle/>
          <a:p>
            <a:pPr algn="ctr"/>
            <a:r>
              <a:rPr lang="en-GB" sz="2000" b="1" u="sng" dirty="0" smtClean="0">
                <a:latin typeface="+mn-lt"/>
              </a:rPr>
              <a:t>The First World War</a:t>
            </a:r>
            <a:endParaRPr lang="en-GB" sz="2000" b="1" u="sng" dirty="0">
              <a:latin typeface="+mn-lt"/>
            </a:endParaRPr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94F5A996-476C-4F6E-9D39-266739DCB4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618912"/>
              </p:ext>
            </p:extLst>
          </p:nvPr>
        </p:nvGraphicFramePr>
        <p:xfrm>
          <a:off x="324498" y="5093245"/>
          <a:ext cx="11398422" cy="145674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99737">
                  <a:extLst>
                    <a:ext uri="{9D8B030D-6E8A-4147-A177-3AD203B41FA5}">
                      <a16:colId xmlns:a16="http://schemas.microsoft.com/office/drawing/2014/main" val="1543265278"/>
                    </a:ext>
                  </a:extLst>
                </a:gridCol>
                <a:gridCol w="1899737">
                  <a:extLst>
                    <a:ext uri="{9D8B030D-6E8A-4147-A177-3AD203B41FA5}">
                      <a16:colId xmlns:a16="http://schemas.microsoft.com/office/drawing/2014/main" val="3217516544"/>
                    </a:ext>
                  </a:extLst>
                </a:gridCol>
                <a:gridCol w="1899737">
                  <a:extLst>
                    <a:ext uri="{9D8B030D-6E8A-4147-A177-3AD203B41FA5}">
                      <a16:colId xmlns:a16="http://schemas.microsoft.com/office/drawing/2014/main" val="4176722032"/>
                    </a:ext>
                  </a:extLst>
                </a:gridCol>
                <a:gridCol w="1899737">
                  <a:extLst>
                    <a:ext uri="{9D8B030D-6E8A-4147-A177-3AD203B41FA5}">
                      <a16:colId xmlns:a16="http://schemas.microsoft.com/office/drawing/2014/main" val="191890171"/>
                    </a:ext>
                  </a:extLst>
                </a:gridCol>
                <a:gridCol w="1899737">
                  <a:extLst>
                    <a:ext uri="{9D8B030D-6E8A-4147-A177-3AD203B41FA5}">
                      <a16:colId xmlns:a16="http://schemas.microsoft.com/office/drawing/2014/main" val="739491707"/>
                    </a:ext>
                  </a:extLst>
                </a:gridCol>
                <a:gridCol w="1899737">
                  <a:extLst>
                    <a:ext uri="{9D8B030D-6E8A-4147-A177-3AD203B41FA5}">
                      <a16:colId xmlns:a16="http://schemas.microsoft.com/office/drawing/2014/main" val="3835667827"/>
                    </a:ext>
                  </a:extLst>
                </a:gridCol>
              </a:tblGrid>
              <a:tr h="340940"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Key</a:t>
                      </a:r>
                      <a:r>
                        <a:rPr lang="en-US" sz="16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Events</a:t>
                      </a:r>
                      <a:endParaRPr lang="en-GB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7858221"/>
                  </a:ext>
                </a:extLst>
              </a:tr>
              <a:tr h="1115802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28</a:t>
                      </a:r>
                      <a:r>
                        <a:rPr lang="en-US" sz="1100" b="1" baseline="30000" dirty="0" smtClean="0"/>
                        <a:t>th</a:t>
                      </a:r>
                      <a:r>
                        <a:rPr lang="en-US" sz="1100" b="1" baseline="0" dirty="0" smtClean="0"/>
                        <a:t> June 1914</a:t>
                      </a:r>
                      <a:endParaRPr lang="en-GB" sz="1100" b="1" dirty="0"/>
                    </a:p>
                    <a:p>
                      <a:pPr algn="l"/>
                      <a:r>
                        <a:rPr lang="en-GB" sz="1100" b="1" dirty="0" smtClean="0"/>
                        <a:t>Franz</a:t>
                      </a:r>
                      <a:r>
                        <a:rPr lang="en-GB" sz="1100" b="1" baseline="0" dirty="0" smtClean="0"/>
                        <a:t> Ferdinand is assassinated.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 smtClean="0"/>
                        <a:t>28</a:t>
                      </a:r>
                      <a:r>
                        <a:rPr lang="en-GB" sz="1100" b="1" baseline="30000" dirty="0" smtClean="0"/>
                        <a:t>th</a:t>
                      </a:r>
                      <a:r>
                        <a:rPr lang="en-GB" sz="1100" b="1" dirty="0" smtClean="0"/>
                        <a:t> July 1914</a:t>
                      </a:r>
                      <a:endParaRPr lang="en-GB" sz="1100" b="1" dirty="0"/>
                    </a:p>
                    <a:p>
                      <a:pPr algn="l"/>
                      <a:r>
                        <a:rPr lang="en-GB" sz="1100" b="1" dirty="0" smtClean="0"/>
                        <a:t>Austria-Hungary</a:t>
                      </a:r>
                      <a:r>
                        <a:rPr lang="en-GB" sz="1100" b="1" baseline="0" dirty="0" smtClean="0"/>
                        <a:t> declares war on Serbia, beginning the First World War.</a:t>
                      </a:r>
                      <a:endParaRPr lang="en-GB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 smtClean="0"/>
                        <a:t>August 1914</a:t>
                      </a:r>
                    </a:p>
                    <a:p>
                      <a:pPr algn="ctr"/>
                      <a:r>
                        <a:rPr lang="en-US" sz="1100" b="1" dirty="0" smtClean="0"/>
                        <a:t>Britain declared war on Germany coming to the </a:t>
                      </a:r>
                      <a:r>
                        <a:rPr lang="en-GB" sz="1100" b="1" noProof="0" dirty="0" smtClean="0"/>
                        <a:t>defence</a:t>
                      </a:r>
                      <a:r>
                        <a:rPr lang="en-US" sz="1100" b="1" baseline="0" dirty="0" smtClean="0"/>
                        <a:t> of Belgium.</a:t>
                      </a:r>
                      <a:endParaRPr lang="en-GB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4th August 1914</a:t>
                      </a:r>
                    </a:p>
                    <a:p>
                      <a:pPr algn="ctr"/>
                      <a:r>
                        <a:rPr lang="en-US" sz="1100" b="1" dirty="0" smtClean="0"/>
                        <a:t>The Schlieffen Plan began.</a:t>
                      </a:r>
                    </a:p>
                    <a:p>
                      <a:pPr algn="ctr"/>
                      <a:endParaRPr lang="en-GB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 smtClean="0"/>
                        <a:t>6</a:t>
                      </a:r>
                      <a:r>
                        <a:rPr lang="en-GB" sz="1100" b="1" baseline="30000" dirty="0" smtClean="0"/>
                        <a:t>th</a:t>
                      </a:r>
                      <a:r>
                        <a:rPr lang="en-GB" sz="1100" b="1" dirty="0" smtClean="0"/>
                        <a:t> April 1917</a:t>
                      </a:r>
                    </a:p>
                    <a:p>
                      <a:pPr algn="ctr"/>
                      <a:r>
                        <a:rPr lang="en-US" sz="1100" b="1" dirty="0" smtClean="0"/>
                        <a:t>The</a:t>
                      </a:r>
                      <a:r>
                        <a:rPr lang="en-US" sz="1100" b="1" baseline="0" dirty="0" smtClean="0"/>
                        <a:t> United States of America declares war on Germany.</a:t>
                      </a:r>
                      <a:endParaRPr lang="en-GB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 smtClean="0"/>
                        <a:t>11</a:t>
                      </a:r>
                      <a:r>
                        <a:rPr lang="en-GB" sz="1100" b="1" baseline="30000" dirty="0" smtClean="0"/>
                        <a:t>th</a:t>
                      </a:r>
                      <a:r>
                        <a:rPr lang="en-GB" sz="1100" b="1" dirty="0" smtClean="0"/>
                        <a:t> November 1918</a:t>
                      </a:r>
                      <a:endParaRPr lang="en-GB" sz="1100" b="1" dirty="0"/>
                    </a:p>
                    <a:p>
                      <a:pPr algn="l"/>
                      <a:r>
                        <a:rPr lang="en-GB" sz="1100" b="1" dirty="0" smtClean="0"/>
                        <a:t>Germany</a:t>
                      </a:r>
                      <a:r>
                        <a:rPr lang="en-GB" sz="1100" b="1" baseline="0" dirty="0" smtClean="0"/>
                        <a:t> signs an armistice to bring to an end the First World War.</a:t>
                      </a:r>
                      <a:endParaRPr lang="en-GB" sz="11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3121301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24B89AD-C5B3-408B-AB8F-F3CA3047E2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225485"/>
              </p:ext>
            </p:extLst>
          </p:nvPr>
        </p:nvGraphicFramePr>
        <p:xfrm>
          <a:off x="89632" y="279013"/>
          <a:ext cx="3853193" cy="474550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92666">
                  <a:extLst>
                    <a:ext uri="{9D8B030D-6E8A-4147-A177-3AD203B41FA5}">
                      <a16:colId xmlns:a16="http://schemas.microsoft.com/office/drawing/2014/main" val="1841313301"/>
                    </a:ext>
                  </a:extLst>
                </a:gridCol>
                <a:gridCol w="1226122">
                  <a:extLst>
                    <a:ext uri="{9D8B030D-6E8A-4147-A177-3AD203B41FA5}">
                      <a16:colId xmlns:a16="http://schemas.microsoft.com/office/drawing/2014/main" val="3701124845"/>
                    </a:ext>
                  </a:extLst>
                </a:gridCol>
                <a:gridCol w="2334405">
                  <a:extLst>
                    <a:ext uri="{9D8B030D-6E8A-4147-A177-3AD203B41FA5}">
                      <a16:colId xmlns:a16="http://schemas.microsoft.com/office/drawing/2014/main" val="1910035010"/>
                    </a:ext>
                  </a:extLst>
                </a:gridCol>
              </a:tblGrid>
              <a:tr h="277837">
                <a:tc gridSpan="3"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Important words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Important words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4681165"/>
                  </a:ext>
                </a:extLst>
              </a:tr>
              <a:tr h="833512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Alliance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group of countries, political parties, or people who have agreed to work together because of shared interests or aims.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249122"/>
                  </a:ext>
                </a:extLst>
              </a:tr>
              <a:tr h="378869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Imperialism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 system in which a country rules other countries.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025513"/>
                  </a:ext>
                </a:extLst>
              </a:tr>
              <a:tr h="833512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Militarism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The belief that it is necessary to have strong armed forces and that they should be used in order to gain advantages.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7698320"/>
                  </a:ext>
                </a:extLst>
              </a:tr>
              <a:tr h="530417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Conscription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the act or process of forcing people by law to join the armed services: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686977"/>
                  </a:ext>
                </a:extLst>
              </a:tr>
              <a:tr h="378869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Trench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 narrow hole that is dug into the ground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6581559"/>
                  </a:ext>
                </a:extLst>
              </a:tr>
              <a:tr h="454643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Foreign Policy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 government's policy on dealing with other countries.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0589249"/>
                  </a:ext>
                </a:extLst>
              </a:tr>
              <a:tr h="530417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baseline="0" dirty="0" smtClean="0"/>
                        <a:t>Splendid Isolationism</a:t>
                      </a:r>
                    </a:p>
                    <a:p>
                      <a:endParaRPr lang="en-US" sz="1200" b="1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Used to emphasize the isolation of a country.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464727"/>
                  </a:ext>
                </a:extLst>
              </a:tr>
            </a:tbl>
          </a:graphicData>
        </a:graphic>
      </p:graphicFrame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30602982-8C5F-40E3-953D-31D08BC229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009276"/>
              </p:ext>
            </p:extLst>
          </p:nvPr>
        </p:nvGraphicFramePr>
        <p:xfrm>
          <a:off x="4231864" y="793102"/>
          <a:ext cx="3952015" cy="369660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60159">
                  <a:extLst>
                    <a:ext uri="{9D8B030D-6E8A-4147-A177-3AD203B41FA5}">
                      <a16:colId xmlns:a16="http://schemas.microsoft.com/office/drawing/2014/main" val="297787241"/>
                    </a:ext>
                  </a:extLst>
                </a:gridCol>
                <a:gridCol w="1428565">
                  <a:extLst>
                    <a:ext uri="{9D8B030D-6E8A-4147-A177-3AD203B41FA5}">
                      <a16:colId xmlns:a16="http://schemas.microsoft.com/office/drawing/2014/main" val="25301635"/>
                    </a:ext>
                  </a:extLst>
                </a:gridCol>
                <a:gridCol w="2263291">
                  <a:extLst>
                    <a:ext uri="{9D8B030D-6E8A-4147-A177-3AD203B41FA5}">
                      <a16:colId xmlns:a16="http://schemas.microsoft.com/office/drawing/2014/main" val="404827939"/>
                    </a:ext>
                  </a:extLst>
                </a:gridCol>
              </a:tblGrid>
              <a:tr h="539975">
                <a:tc gridSpan="3"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Important people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GB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Important people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089533"/>
                  </a:ext>
                </a:extLst>
              </a:tr>
              <a:tr h="633430">
                <a:tc>
                  <a:txBody>
                    <a:bodyPr/>
                    <a:lstStyle/>
                    <a:p>
                      <a:r>
                        <a:rPr lang="en-GB" sz="11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Franz Ferdinand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The Archduke of Austria-Hungary.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2628472"/>
                  </a:ext>
                </a:extLst>
              </a:tr>
              <a:tr h="622906">
                <a:tc>
                  <a:txBody>
                    <a:bodyPr/>
                    <a:lstStyle/>
                    <a:p>
                      <a:r>
                        <a:rPr lang="en-GB" sz="11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Wilhelm</a:t>
                      </a:r>
                      <a:r>
                        <a:rPr lang="en-GB" sz="1200" b="1" baseline="0" dirty="0" smtClean="0"/>
                        <a:t> II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The</a:t>
                      </a:r>
                      <a:r>
                        <a:rPr lang="en-US" sz="1200" baseline="0" dirty="0" smtClean="0"/>
                        <a:t> Kaiser of Germany.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0455876"/>
                  </a:ext>
                </a:extLst>
              </a:tr>
              <a:tr h="633430">
                <a:tc>
                  <a:txBody>
                    <a:bodyPr/>
                    <a:lstStyle/>
                    <a:p>
                      <a:r>
                        <a:rPr lang="en-GB" sz="11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Woodrow Wilson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The President of</a:t>
                      </a:r>
                      <a:r>
                        <a:rPr lang="en-GB" sz="1200" baseline="0" dirty="0" smtClean="0"/>
                        <a:t> the United States of America.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0241977"/>
                  </a:ext>
                </a:extLst>
              </a:tr>
              <a:tr h="633430">
                <a:tc>
                  <a:txBody>
                    <a:bodyPr/>
                    <a:lstStyle/>
                    <a:p>
                      <a:r>
                        <a:rPr lang="en-GB" sz="11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Herbert Asquith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The Prime Minister</a:t>
                      </a:r>
                      <a:r>
                        <a:rPr lang="en-GB" sz="1200" baseline="0" dirty="0" smtClean="0"/>
                        <a:t> of Great Britain.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033626"/>
                  </a:ext>
                </a:extLst>
              </a:tr>
              <a:tr h="633430">
                <a:tc>
                  <a:txBody>
                    <a:bodyPr/>
                    <a:lstStyle/>
                    <a:p>
                      <a:r>
                        <a:rPr lang="en-GB" sz="11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Nicholas </a:t>
                      </a:r>
                      <a:r>
                        <a:rPr lang="en-US" sz="1200" b="1" dirty="0" smtClean="0"/>
                        <a:t>II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The Tsar of Russia.</a:t>
                      </a:r>
                      <a:endParaRPr lang="en-GB" sz="1200" dirty="0"/>
                    </a:p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4578886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8685" y="416864"/>
            <a:ext cx="2925115" cy="4140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84796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2A4A55472C344C950E4EEA7993E1ED" ma:contentTypeVersion="13" ma:contentTypeDescription="Create a new document." ma:contentTypeScope="" ma:versionID="5c60bb9143a1142e5043ba544926db03">
  <xsd:schema xmlns:xsd="http://www.w3.org/2001/XMLSchema" xmlns:xs="http://www.w3.org/2001/XMLSchema" xmlns:p="http://schemas.microsoft.com/office/2006/metadata/properties" xmlns:ns2="53038477-11b9-4b50-bb37-4d087f9619fe" xmlns:ns3="67e4d28b-84d4-496d-83de-d60e9caa6883" targetNamespace="http://schemas.microsoft.com/office/2006/metadata/properties" ma:root="true" ma:fieldsID="acb21d413a0d17cd82933749e58e0ab6" ns2:_="" ns3:_="">
    <xsd:import namespace="53038477-11b9-4b50-bb37-4d087f9619fe"/>
    <xsd:import namespace="67e4d28b-84d4-496d-83de-d60e9caa688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038477-11b9-4b50-bb37-4d087f9619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4d28b-84d4-496d-83de-d60e9caa688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67e4d28b-84d4-496d-83de-d60e9caa6883">
      <UserInfo>
        <DisplayName>S Fuller</DisplayName>
        <AccountId>81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8953C69E-68F6-4BCB-98B0-27C737EF61E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EBDF38C-B9E4-4D26-A3DA-A14F81C09C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3038477-11b9-4b50-bb37-4d087f9619fe"/>
    <ds:schemaRef ds:uri="67e4d28b-84d4-496d-83de-d60e9caa6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2C9E332-3C9E-4A32-993D-C6D75D3E0D87}">
  <ds:schemaRefs>
    <ds:schemaRef ds:uri="http://purl.org/dc/elements/1.1/"/>
    <ds:schemaRef ds:uri="53038477-11b9-4b50-bb37-4d087f9619fe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terms/"/>
    <ds:schemaRef ds:uri="http://schemas.openxmlformats.org/package/2006/metadata/core-properties"/>
    <ds:schemaRef ds:uri="67e4d28b-84d4-496d-83de-d60e9caa6883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4575</TotalTime>
  <Words>245</Words>
  <Application>Microsoft Office PowerPoint</Application>
  <PresentationFormat>Widescreen</PresentationFormat>
  <Paragraphs>52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The First World War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Knowledge Organisers</dc:title>
  <dc:creator>M Whiting</dc:creator>
  <cp:lastModifiedBy>Sarah Gallagher</cp:lastModifiedBy>
  <cp:revision>184</cp:revision>
  <dcterms:created xsi:type="dcterms:W3CDTF">2020-10-22T14:58:24Z</dcterms:created>
  <dcterms:modified xsi:type="dcterms:W3CDTF">2022-06-07T15:22:56Z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0x010100192A4A55472C344C950E4EEA7993E1ED</vt:lpwstr>
  </property>
</Properties>
</file>