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57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2.xml"/><Relationship Id="rId3" Type="http://schemas.openxmlformats.org/officeDocument/2006/relationships/presProps" Target="presProps.xml"/><Relationship Id="rId7"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 Id="rId9"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39E2459B-0544-4279-90F3-24DD9CB6A2FC}" type="datetimeFigureOut">
              <a:rPr lang="en-GB" smtClean="0"/>
              <a:t>04/06/2022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25527E0-5409-44F2-B71F-D4C006400F77}" type="slidenum">
              <a:rPr lang="en-GB" smtClean="0"/>
              <a:t>‹#›</a:t>
            </a:fld>
            <a:endParaRPr lang="en-GB"/>
          </a:p>
        </p:txBody>
      </p:sp>
    </p:spTree>
    <p:extLst>
      <p:ext uri="{BB962C8B-B14F-4D97-AF65-F5344CB8AC3E}">
        <p14:creationId xmlns:p14="http://schemas.microsoft.com/office/powerpoint/2010/main" val="39301701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9E2459B-0544-4279-90F3-24DD9CB6A2FC}" type="datetimeFigureOut">
              <a:rPr lang="en-GB" smtClean="0"/>
              <a:t>04/06/2022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25527E0-5409-44F2-B71F-D4C006400F77}" type="slidenum">
              <a:rPr lang="en-GB" smtClean="0"/>
              <a:t>‹#›</a:t>
            </a:fld>
            <a:endParaRPr lang="en-GB"/>
          </a:p>
        </p:txBody>
      </p:sp>
    </p:spTree>
    <p:extLst>
      <p:ext uri="{BB962C8B-B14F-4D97-AF65-F5344CB8AC3E}">
        <p14:creationId xmlns:p14="http://schemas.microsoft.com/office/powerpoint/2010/main" val="1494245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9E2459B-0544-4279-90F3-24DD9CB6A2FC}" type="datetimeFigureOut">
              <a:rPr lang="en-GB" smtClean="0"/>
              <a:t>04/06/2022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25527E0-5409-44F2-B71F-D4C006400F77}" type="slidenum">
              <a:rPr lang="en-GB" smtClean="0"/>
              <a:t>‹#›</a:t>
            </a:fld>
            <a:endParaRPr lang="en-GB"/>
          </a:p>
        </p:txBody>
      </p:sp>
    </p:spTree>
    <p:extLst>
      <p:ext uri="{BB962C8B-B14F-4D97-AF65-F5344CB8AC3E}">
        <p14:creationId xmlns:p14="http://schemas.microsoft.com/office/powerpoint/2010/main" val="974186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9E2459B-0544-4279-90F3-24DD9CB6A2FC}" type="datetimeFigureOut">
              <a:rPr lang="en-GB" smtClean="0"/>
              <a:t>04/06/2022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25527E0-5409-44F2-B71F-D4C006400F77}" type="slidenum">
              <a:rPr lang="en-GB" smtClean="0"/>
              <a:t>‹#›</a:t>
            </a:fld>
            <a:endParaRPr lang="en-GB"/>
          </a:p>
        </p:txBody>
      </p:sp>
    </p:spTree>
    <p:extLst>
      <p:ext uri="{BB962C8B-B14F-4D97-AF65-F5344CB8AC3E}">
        <p14:creationId xmlns:p14="http://schemas.microsoft.com/office/powerpoint/2010/main" val="8119765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9E2459B-0544-4279-90F3-24DD9CB6A2FC}" type="datetimeFigureOut">
              <a:rPr lang="en-GB" smtClean="0"/>
              <a:t>04/06/2022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25527E0-5409-44F2-B71F-D4C006400F77}" type="slidenum">
              <a:rPr lang="en-GB" smtClean="0"/>
              <a:t>‹#›</a:t>
            </a:fld>
            <a:endParaRPr lang="en-GB"/>
          </a:p>
        </p:txBody>
      </p:sp>
    </p:spTree>
    <p:extLst>
      <p:ext uri="{BB962C8B-B14F-4D97-AF65-F5344CB8AC3E}">
        <p14:creationId xmlns:p14="http://schemas.microsoft.com/office/powerpoint/2010/main" val="174564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39E2459B-0544-4279-90F3-24DD9CB6A2FC}" type="datetimeFigureOut">
              <a:rPr lang="en-GB" smtClean="0"/>
              <a:t>04/06/2022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25527E0-5409-44F2-B71F-D4C006400F77}" type="slidenum">
              <a:rPr lang="en-GB" smtClean="0"/>
              <a:t>‹#›</a:t>
            </a:fld>
            <a:endParaRPr lang="en-GB"/>
          </a:p>
        </p:txBody>
      </p:sp>
    </p:spTree>
    <p:extLst>
      <p:ext uri="{BB962C8B-B14F-4D97-AF65-F5344CB8AC3E}">
        <p14:creationId xmlns:p14="http://schemas.microsoft.com/office/powerpoint/2010/main" val="26532737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9E2459B-0544-4279-90F3-24DD9CB6A2FC}" type="datetimeFigureOut">
              <a:rPr lang="en-GB" smtClean="0"/>
              <a:t>04/06/2022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25527E0-5409-44F2-B71F-D4C006400F77}" type="slidenum">
              <a:rPr lang="en-GB" smtClean="0"/>
              <a:t>‹#›</a:t>
            </a:fld>
            <a:endParaRPr lang="en-GB"/>
          </a:p>
        </p:txBody>
      </p:sp>
    </p:spTree>
    <p:extLst>
      <p:ext uri="{BB962C8B-B14F-4D97-AF65-F5344CB8AC3E}">
        <p14:creationId xmlns:p14="http://schemas.microsoft.com/office/powerpoint/2010/main" val="4360659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39E2459B-0544-4279-90F3-24DD9CB6A2FC}" type="datetimeFigureOut">
              <a:rPr lang="en-GB" smtClean="0"/>
              <a:t>04/06/2022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25527E0-5409-44F2-B71F-D4C006400F77}" type="slidenum">
              <a:rPr lang="en-GB" smtClean="0"/>
              <a:t>‹#›</a:t>
            </a:fld>
            <a:endParaRPr lang="en-GB"/>
          </a:p>
        </p:txBody>
      </p:sp>
    </p:spTree>
    <p:extLst>
      <p:ext uri="{BB962C8B-B14F-4D97-AF65-F5344CB8AC3E}">
        <p14:creationId xmlns:p14="http://schemas.microsoft.com/office/powerpoint/2010/main" val="10456044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E2459B-0544-4279-90F3-24DD9CB6A2FC}" type="datetimeFigureOut">
              <a:rPr lang="en-GB" smtClean="0"/>
              <a:t>04/06/2022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25527E0-5409-44F2-B71F-D4C006400F77}" type="slidenum">
              <a:rPr lang="en-GB" smtClean="0"/>
              <a:t>‹#›</a:t>
            </a:fld>
            <a:endParaRPr lang="en-GB"/>
          </a:p>
        </p:txBody>
      </p:sp>
    </p:spTree>
    <p:extLst>
      <p:ext uri="{BB962C8B-B14F-4D97-AF65-F5344CB8AC3E}">
        <p14:creationId xmlns:p14="http://schemas.microsoft.com/office/powerpoint/2010/main" val="7640823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9E2459B-0544-4279-90F3-24DD9CB6A2FC}" type="datetimeFigureOut">
              <a:rPr lang="en-GB" smtClean="0"/>
              <a:t>04/06/2022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25527E0-5409-44F2-B71F-D4C006400F77}" type="slidenum">
              <a:rPr lang="en-GB" smtClean="0"/>
              <a:t>‹#›</a:t>
            </a:fld>
            <a:endParaRPr lang="en-GB"/>
          </a:p>
        </p:txBody>
      </p:sp>
    </p:spTree>
    <p:extLst>
      <p:ext uri="{BB962C8B-B14F-4D97-AF65-F5344CB8AC3E}">
        <p14:creationId xmlns:p14="http://schemas.microsoft.com/office/powerpoint/2010/main" val="41021121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9E2459B-0544-4279-90F3-24DD9CB6A2FC}" type="datetimeFigureOut">
              <a:rPr lang="en-GB" smtClean="0"/>
              <a:t>04/06/2022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25527E0-5409-44F2-B71F-D4C006400F77}" type="slidenum">
              <a:rPr lang="en-GB" smtClean="0"/>
              <a:t>‹#›</a:t>
            </a:fld>
            <a:endParaRPr lang="en-GB"/>
          </a:p>
        </p:txBody>
      </p:sp>
    </p:spTree>
    <p:extLst>
      <p:ext uri="{BB962C8B-B14F-4D97-AF65-F5344CB8AC3E}">
        <p14:creationId xmlns:p14="http://schemas.microsoft.com/office/powerpoint/2010/main" val="26125987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E2459B-0544-4279-90F3-24DD9CB6A2FC}" type="datetimeFigureOut">
              <a:rPr lang="en-GB" smtClean="0"/>
              <a:t>04/06/2022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5527E0-5409-44F2-B71F-D4C006400F77}" type="slidenum">
              <a:rPr lang="en-GB" smtClean="0"/>
              <a:t>‹#›</a:t>
            </a:fld>
            <a:endParaRPr lang="en-GB"/>
          </a:p>
        </p:txBody>
      </p:sp>
    </p:spTree>
    <p:extLst>
      <p:ext uri="{BB962C8B-B14F-4D97-AF65-F5344CB8AC3E}">
        <p14:creationId xmlns:p14="http://schemas.microsoft.com/office/powerpoint/2010/main" val="39091560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8CF95DC3-693D-46AC-BB2A-899F36A67196}"/>
              </a:ext>
            </a:extLst>
          </p:cNvPr>
          <p:cNvGraphicFramePr>
            <a:graphicFrameLocks noGrp="1"/>
          </p:cNvGraphicFramePr>
          <p:nvPr>
            <p:extLst/>
          </p:nvPr>
        </p:nvGraphicFramePr>
        <p:xfrm>
          <a:off x="114335" y="713800"/>
          <a:ext cx="4437151" cy="4759120"/>
        </p:xfrm>
        <a:graphic>
          <a:graphicData uri="http://schemas.openxmlformats.org/drawingml/2006/table">
            <a:tbl>
              <a:tblPr firstRow="1" bandRow="1">
                <a:tableStyleId>{5FD0F851-EC5A-4D38-B0AD-8093EC10F338}</a:tableStyleId>
              </a:tblPr>
              <a:tblGrid>
                <a:gridCol w="1170183">
                  <a:extLst>
                    <a:ext uri="{9D8B030D-6E8A-4147-A177-3AD203B41FA5}">
                      <a16:colId xmlns:a16="http://schemas.microsoft.com/office/drawing/2014/main" val="3701124845"/>
                    </a:ext>
                  </a:extLst>
                </a:gridCol>
                <a:gridCol w="3266968">
                  <a:extLst>
                    <a:ext uri="{9D8B030D-6E8A-4147-A177-3AD203B41FA5}">
                      <a16:colId xmlns:a16="http://schemas.microsoft.com/office/drawing/2014/main" val="509528561"/>
                    </a:ext>
                  </a:extLst>
                </a:gridCol>
              </a:tblGrid>
              <a:tr h="388356">
                <a:tc gridSpan="2">
                  <a:txBody>
                    <a:bodyPr/>
                    <a:lstStyle/>
                    <a:p>
                      <a:pPr algn="ctr"/>
                      <a:r>
                        <a:rPr lang="en-GB" sz="1800" dirty="0">
                          <a:effectLst>
                            <a:outerShdw blurRad="38100" dist="38100" dir="2700000" algn="tl">
                              <a:srgbClr val="000000">
                                <a:alpha val="43137"/>
                              </a:srgbClr>
                            </a:outerShdw>
                          </a:effectLst>
                          <a:latin typeface="Century Gothic" panose="020B0502020202020204" pitchFamily="34" charset="0"/>
                        </a:rPr>
                        <a:t>Important words</a:t>
                      </a:r>
                    </a:p>
                  </a:txBody>
                  <a:tcPr/>
                </a:tc>
                <a:tc hMerge="1">
                  <a:txBody>
                    <a:bodyPr/>
                    <a:lstStyle/>
                    <a:p>
                      <a:pPr algn="ctr"/>
                      <a:endParaRPr lang="en-GB" sz="2000" dirty="0">
                        <a:effectLst>
                          <a:outerShdw blurRad="38100" dist="38100" dir="2700000" algn="tl">
                            <a:srgbClr val="000000">
                              <a:alpha val="43137"/>
                            </a:srgbClr>
                          </a:outerShdw>
                        </a:effectLst>
                      </a:endParaRPr>
                    </a:p>
                  </a:txBody>
                  <a:tcPr/>
                </a:tc>
                <a:extLst>
                  <a:ext uri="{0D108BD9-81ED-4DB2-BD59-A6C34878D82A}">
                    <a16:rowId xmlns:a16="http://schemas.microsoft.com/office/drawing/2014/main" val="3974681165"/>
                  </a:ext>
                </a:extLst>
              </a:tr>
              <a:tr h="417741">
                <a:tc>
                  <a:txBody>
                    <a:bodyPr/>
                    <a:lstStyle/>
                    <a:p>
                      <a:r>
                        <a:rPr lang="en-GB" sz="1100" dirty="0">
                          <a:latin typeface="Century Gothic" panose="020B0502020202020204" pitchFamily="34" charset="0"/>
                        </a:rPr>
                        <a:t>Conquest</a:t>
                      </a:r>
                      <a:endParaRPr lang="en-GB" sz="1100" b="1" dirty="0">
                        <a:latin typeface="Century Gothic" panose="020B0502020202020204" pitchFamily="34" charset="0"/>
                      </a:endParaRPr>
                    </a:p>
                  </a:txBody>
                  <a:tcPr/>
                </a:tc>
                <a:tc>
                  <a:txBody>
                    <a:bodyPr/>
                    <a:lstStyle/>
                    <a:p>
                      <a:r>
                        <a:rPr lang="en-GB" sz="1100" dirty="0">
                          <a:latin typeface="Century Gothic" panose="020B0502020202020204" pitchFamily="34" charset="0"/>
                        </a:rPr>
                        <a:t>Take complete control over, usually a country</a:t>
                      </a:r>
                    </a:p>
                  </a:txBody>
                  <a:tcPr/>
                </a:tc>
                <a:extLst>
                  <a:ext uri="{0D108BD9-81ED-4DB2-BD59-A6C34878D82A}">
                    <a16:rowId xmlns:a16="http://schemas.microsoft.com/office/drawing/2014/main" val="169249122"/>
                  </a:ext>
                </a:extLst>
              </a:tr>
              <a:tr h="417741">
                <a:tc>
                  <a:txBody>
                    <a:bodyPr/>
                    <a:lstStyle/>
                    <a:p>
                      <a:r>
                        <a:rPr lang="en-GB" sz="1100" dirty="0">
                          <a:latin typeface="Century Gothic" panose="020B0502020202020204" pitchFamily="34" charset="0"/>
                        </a:rPr>
                        <a:t>Rebellion</a:t>
                      </a:r>
                      <a:endParaRPr lang="en-GB" sz="1100" b="1" dirty="0">
                        <a:latin typeface="Century Gothic" panose="020B0502020202020204" pitchFamily="34" charset="0"/>
                      </a:endParaRPr>
                    </a:p>
                  </a:txBody>
                  <a:tcPr/>
                </a:tc>
                <a:tc>
                  <a:txBody>
                    <a:bodyPr/>
                    <a:lstStyle/>
                    <a:p>
                      <a:r>
                        <a:rPr lang="en-GB" sz="1100" dirty="0">
                          <a:latin typeface="Century Gothic" panose="020B0502020202020204" pitchFamily="34" charset="0"/>
                        </a:rPr>
                        <a:t>A violent protest, often with the aim of removing and replacing a country’s leaders</a:t>
                      </a:r>
                    </a:p>
                  </a:txBody>
                  <a:tcPr/>
                </a:tc>
                <a:extLst>
                  <a:ext uri="{0D108BD9-81ED-4DB2-BD59-A6C34878D82A}">
                    <a16:rowId xmlns:a16="http://schemas.microsoft.com/office/drawing/2014/main" val="304025513"/>
                  </a:ext>
                </a:extLst>
              </a:tr>
              <a:tr h="417741">
                <a:tc>
                  <a:txBody>
                    <a:bodyPr/>
                    <a:lstStyle/>
                    <a:p>
                      <a:r>
                        <a:rPr lang="en-GB" sz="1100" dirty="0">
                          <a:latin typeface="Century Gothic" panose="020B0502020202020204" pitchFamily="34" charset="0"/>
                        </a:rPr>
                        <a:t>Nobility</a:t>
                      </a:r>
                      <a:endParaRPr lang="en-GB" sz="1100" b="1" dirty="0">
                        <a:latin typeface="Century Gothic" panose="020B0502020202020204" pitchFamily="34" charset="0"/>
                      </a:endParaRPr>
                    </a:p>
                  </a:txBody>
                  <a:tcPr/>
                </a:tc>
                <a:tc>
                  <a:txBody>
                    <a:bodyPr/>
                    <a:lstStyle/>
                    <a:p>
                      <a:r>
                        <a:rPr lang="en-GB" sz="1100" dirty="0">
                          <a:latin typeface="Century Gothic" panose="020B0502020202020204" pitchFamily="34" charset="0"/>
                        </a:rPr>
                        <a:t>The rich landowners such as barons, earls, lords etc</a:t>
                      </a:r>
                    </a:p>
                  </a:txBody>
                  <a:tcPr/>
                </a:tc>
                <a:extLst>
                  <a:ext uri="{0D108BD9-81ED-4DB2-BD59-A6C34878D82A}">
                    <a16:rowId xmlns:a16="http://schemas.microsoft.com/office/drawing/2014/main" val="129686977"/>
                  </a:ext>
                </a:extLst>
              </a:tr>
              <a:tr h="417741">
                <a:tc>
                  <a:txBody>
                    <a:bodyPr/>
                    <a:lstStyle/>
                    <a:p>
                      <a:r>
                        <a:rPr lang="en-GB" sz="1100" dirty="0">
                          <a:latin typeface="Century Gothic" panose="020B0502020202020204" pitchFamily="34" charset="0"/>
                        </a:rPr>
                        <a:t>Peasant</a:t>
                      </a:r>
                      <a:endParaRPr lang="en-GB" sz="1100" b="1" dirty="0">
                        <a:latin typeface="Century Gothic" panose="020B0502020202020204" pitchFamily="34" charset="0"/>
                      </a:endParaRPr>
                    </a:p>
                  </a:txBody>
                  <a:tcPr/>
                </a:tc>
                <a:tc>
                  <a:txBody>
                    <a:bodyPr/>
                    <a:lstStyle/>
                    <a:p>
                      <a:r>
                        <a:rPr lang="en-GB" sz="1100" dirty="0">
                          <a:latin typeface="Century Gothic" panose="020B0502020202020204" pitchFamily="34" charset="0"/>
                        </a:rPr>
                        <a:t>A poor person of low social status who works on the land</a:t>
                      </a:r>
                    </a:p>
                  </a:txBody>
                  <a:tcPr/>
                </a:tc>
                <a:extLst>
                  <a:ext uri="{0D108BD9-81ED-4DB2-BD59-A6C34878D82A}">
                    <a16:rowId xmlns:a16="http://schemas.microsoft.com/office/drawing/2014/main" val="826581559"/>
                  </a:ext>
                </a:extLst>
              </a:tr>
              <a:tr h="581853">
                <a:tc>
                  <a:txBody>
                    <a:bodyPr/>
                    <a:lstStyle/>
                    <a:p>
                      <a:r>
                        <a:rPr lang="en-GB" sz="1100" dirty="0">
                          <a:latin typeface="Century Gothic" panose="020B0502020202020204" pitchFamily="34" charset="0"/>
                        </a:rPr>
                        <a:t>Domesday Book</a:t>
                      </a:r>
                      <a:endParaRPr lang="en-GB" sz="1100" b="1" dirty="0">
                        <a:latin typeface="Century Gothic" panose="020B0502020202020204" pitchFamily="34" charset="0"/>
                      </a:endParaRPr>
                    </a:p>
                  </a:txBody>
                  <a:tcPr/>
                </a:tc>
                <a:tc>
                  <a:txBody>
                    <a:bodyPr/>
                    <a:lstStyle/>
                    <a:p>
                      <a:r>
                        <a:rPr lang="en-GB" sz="1100" dirty="0">
                          <a:latin typeface="Century Gothic" panose="020B0502020202020204" pitchFamily="34" charset="0"/>
                        </a:rPr>
                        <a:t>A survey carried out between 1085-1086 to help William find out what land and assets people owned across England</a:t>
                      </a:r>
                    </a:p>
                  </a:txBody>
                  <a:tcPr/>
                </a:tc>
                <a:extLst>
                  <a:ext uri="{0D108BD9-81ED-4DB2-BD59-A6C34878D82A}">
                    <a16:rowId xmlns:a16="http://schemas.microsoft.com/office/drawing/2014/main" val="2440589249"/>
                  </a:ext>
                </a:extLst>
              </a:tr>
              <a:tr h="745966">
                <a:tc>
                  <a:txBody>
                    <a:bodyPr/>
                    <a:lstStyle/>
                    <a:p>
                      <a:r>
                        <a:rPr lang="en-GB" sz="1100" dirty="0">
                          <a:latin typeface="Century Gothic" panose="020B0502020202020204" pitchFamily="34" charset="0"/>
                        </a:rPr>
                        <a:t>Tax</a:t>
                      </a:r>
                      <a:endParaRPr lang="en-GB" sz="1100" b="1" dirty="0">
                        <a:latin typeface="Century Gothic" panose="020B0502020202020204" pitchFamily="34" charset="0"/>
                      </a:endParaRPr>
                    </a:p>
                  </a:txBody>
                  <a:tcPr/>
                </a:tc>
                <a:tc>
                  <a:txBody>
                    <a:bodyPr/>
                    <a:lstStyle/>
                    <a:p>
                      <a:r>
                        <a:rPr lang="en-GB" sz="1100" dirty="0">
                          <a:latin typeface="Century Gothic" panose="020B0502020202020204" pitchFamily="34" charset="0"/>
                        </a:rPr>
                        <a:t>A sum of money paid to the government or king; in medieval times this was used to pay for the monarch’s lifestyle, as well as armies, weapons etc</a:t>
                      </a:r>
                    </a:p>
                  </a:txBody>
                  <a:tcPr/>
                </a:tc>
                <a:extLst>
                  <a:ext uri="{0D108BD9-81ED-4DB2-BD59-A6C34878D82A}">
                    <a16:rowId xmlns:a16="http://schemas.microsoft.com/office/drawing/2014/main" val="2040464727"/>
                  </a:ext>
                </a:extLst>
              </a:tr>
              <a:tr h="417741">
                <a:tc>
                  <a:txBody>
                    <a:bodyPr/>
                    <a:lstStyle/>
                    <a:p>
                      <a:r>
                        <a:rPr lang="en-GB" sz="1100" dirty="0">
                          <a:latin typeface="Century Gothic" panose="020B0502020202020204" pitchFamily="34" charset="0"/>
                        </a:rPr>
                        <a:t>Loyalty</a:t>
                      </a:r>
                      <a:endParaRPr lang="en-GB" sz="1100" b="1" dirty="0">
                        <a:latin typeface="Century Gothic" panose="020B0502020202020204" pitchFamily="34" charset="0"/>
                      </a:endParaRPr>
                    </a:p>
                  </a:txBody>
                  <a:tcPr/>
                </a:tc>
                <a:tc>
                  <a:txBody>
                    <a:bodyPr/>
                    <a:lstStyle/>
                    <a:p>
                      <a:r>
                        <a:rPr lang="en-GB" sz="1100" dirty="0">
                          <a:latin typeface="Century Gothic" panose="020B0502020202020204" pitchFamily="34" charset="0"/>
                        </a:rPr>
                        <a:t>Staying true to someone, and being honest and helpful to them</a:t>
                      </a:r>
                    </a:p>
                  </a:txBody>
                  <a:tcPr/>
                </a:tc>
                <a:extLst>
                  <a:ext uri="{0D108BD9-81ED-4DB2-BD59-A6C34878D82A}">
                    <a16:rowId xmlns:a16="http://schemas.microsoft.com/office/drawing/2014/main" val="1532362136"/>
                  </a:ext>
                </a:extLst>
              </a:tr>
              <a:tr h="278546">
                <a:tc>
                  <a:txBody>
                    <a:bodyPr/>
                    <a:lstStyle/>
                    <a:p>
                      <a:r>
                        <a:rPr lang="en-GB" sz="1100" dirty="0">
                          <a:latin typeface="Century Gothic" panose="020B0502020202020204" pitchFamily="34" charset="0"/>
                        </a:rPr>
                        <a:t>Famine</a:t>
                      </a:r>
                      <a:endParaRPr lang="en-GB" sz="1100" b="1" dirty="0">
                        <a:latin typeface="Century Gothic" panose="020B0502020202020204" pitchFamily="34" charset="0"/>
                      </a:endParaRPr>
                    </a:p>
                  </a:txBody>
                  <a:tcPr/>
                </a:tc>
                <a:tc>
                  <a:txBody>
                    <a:bodyPr/>
                    <a:lstStyle/>
                    <a:p>
                      <a:r>
                        <a:rPr lang="en-GB" sz="1100" dirty="0">
                          <a:latin typeface="Century Gothic" panose="020B0502020202020204" pitchFamily="34" charset="0"/>
                        </a:rPr>
                        <a:t>An extreme shortage of food</a:t>
                      </a:r>
                    </a:p>
                  </a:txBody>
                  <a:tcPr/>
                </a:tc>
                <a:extLst>
                  <a:ext uri="{0D108BD9-81ED-4DB2-BD59-A6C34878D82A}">
                    <a16:rowId xmlns:a16="http://schemas.microsoft.com/office/drawing/2014/main" val="3647707299"/>
                  </a:ext>
                </a:extLst>
              </a:tr>
              <a:tr h="602258">
                <a:tc>
                  <a:txBody>
                    <a:bodyPr/>
                    <a:lstStyle/>
                    <a:p>
                      <a:r>
                        <a:rPr lang="en-GB" sz="1100" dirty="0">
                          <a:latin typeface="Century Gothic" panose="020B0502020202020204" pitchFamily="34" charset="0"/>
                        </a:rPr>
                        <a:t>Siege</a:t>
                      </a:r>
                      <a:endParaRPr lang="en-GB" sz="1100" b="1" dirty="0">
                        <a:latin typeface="Century Gothic" panose="020B0502020202020204" pitchFamily="34" charset="0"/>
                      </a:endParaRPr>
                    </a:p>
                  </a:txBody>
                  <a:tcPr/>
                </a:tc>
                <a:tc>
                  <a:txBody>
                    <a:bodyPr/>
                    <a:lstStyle/>
                    <a:p>
                      <a:r>
                        <a:rPr lang="en-GB" sz="1100" dirty="0">
                          <a:latin typeface="Century Gothic" panose="020B0502020202020204" pitchFamily="34" charset="0"/>
                        </a:rPr>
                        <a:t>A method of attack where an army surrounds a castle, cutting off essential supplies, until the enemy is forced to surrender</a:t>
                      </a:r>
                    </a:p>
                  </a:txBody>
                  <a:tcPr/>
                </a:tc>
                <a:extLst>
                  <a:ext uri="{0D108BD9-81ED-4DB2-BD59-A6C34878D82A}">
                    <a16:rowId xmlns:a16="http://schemas.microsoft.com/office/drawing/2014/main" val="2000862641"/>
                  </a:ext>
                </a:extLst>
              </a:tr>
            </a:tbl>
          </a:graphicData>
        </a:graphic>
      </p:graphicFrame>
      <p:graphicFrame>
        <p:nvGraphicFramePr>
          <p:cNvPr id="7" name="Table 10">
            <a:extLst>
              <a:ext uri="{FF2B5EF4-FFF2-40B4-BE49-F238E27FC236}">
                <a16:creationId xmlns:a16="http://schemas.microsoft.com/office/drawing/2014/main" id="{BAC02BA8-F3F9-4ABD-AAFF-90B09E5BAEFA}"/>
              </a:ext>
            </a:extLst>
          </p:cNvPr>
          <p:cNvGraphicFramePr>
            <a:graphicFrameLocks noGrp="1"/>
          </p:cNvGraphicFramePr>
          <p:nvPr>
            <p:extLst/>
          </p:nvPr>
        </p:nvGraphicFramePr>
        <p:xfrm>
          <a:off x="4647080" y="702671"/>
          <a:ext cx="2599536" cy="1596773"/>
        </p:xfrm>
        <a:graphic>
          <a:graphicData uri="http://schemas.openxmlformats.org/drawingml/2006/table">
            <a:tbl>
              <a:tblPr firstRow="1" bandRow="1">
                <a:tableStyleId>{D27102A9-8310-4765-A935-A1911B00CA55}</a:tableStyleId>
              </a:tblPr>
              <a:tblGrid>
                <a:gridCol w="1067920">
                  <a:extLst>
                    <a:ext uri="{9D8B030D-6E8A-4147-A177-3AD203B41FA5}">
                      <a16:colId xmlns:a16="http://schemas.microsoft.com/office/drawing/2014/main" val="25301635"/>
                    </a:ext>
                  </a:extLst>
                </a:gridCol>
                <a:gridCol w="1531616">
                  <a:extLst>
                    <a:ext uri="{9D8B030D-6E8A-4147-A177-3AD203B41FA5}">
                      <a16:colId xmlns:a16="http://schemas.microsoft.com/office/drawing/2014/main" val="127267539"/>
                    </a:ext>
                  </a:extLst>
                </a:gridCol>
              </a:tblGrid>
              <a:tr h="408053">
                <a:tc gridSpan="2">
                  <a:txBody>
                    <a:bodyPr/>
                    <a:lstStyle/>
                    <a:p>
                      <a:pPr algn="ctr"/>
                      <a:r>
                        <a:rPr lang="en-GB" dirty="0">
                          <a:effectLst>
                            <a:outerShdw blurRad="38100" dist="38100" dir="2700000" algn="tl">
                              <a:srgbClr val="000000">
                                <a:alpha val="43137"/>
                              </a:srgbClr>
                            </a:outerShdw>
                          </a:effectLst>
                          <a:latin typeface="Century Gothic" panose="020B0502020202020204" pitchFamily="34" charset="0"/>
                        </a:rPr>
                        <a:t>Important people</a:t>
                      </a:r>
                    </a:p>
                  </a:txBody>
                  <a:tcPr/>
                </a:tc>
                <a:tc hMerge="1">
                  <a:txBody>
                    <a:bodyPr/>
                    <a:lstStyle/>
                    <a:p>
                      <a:pPr algn="ctr"/>
                      <a:endParaRPr lang="en-GB" dirty="0">
                        <a:effectLst>
                          <a:outerShdw blurRad="38100" dist="38100" dir="2700000" algn="tl">
                            <a:srgbClr val="000000">
                              <a:alpha val="43137"/>
                            </a:srgbClr>
                          </a:outerShdw>
                        </a:effectLst>
                      </a:endParaRPr>
                    </a:p>
                  </a:txBody>
                  <a:tcPr/>
                </a:tc>
                <a:extLst>
                  <a:ext uri="{0D108BD9-81ED-4DB2-BD59-A6C34878D82A}">
                    <a16:rowId xmlns:a16="http://schemas.microsoft.com/office/drawing/2014/main" val="329089533"/>
                  </a:ext>
                </a:extLst>
              </a:tr>
              <a:tr h="446364">
                <a:tc>
                  <a:txBody>
                    <a:bodyPr/>
                    <a:lstStyle/>
                    <a:p>
                      <a:r>
                        <a:rPr lang="en-GB" sz="1200" dirty="0">
                          <a:latin typeface="Century Gothic" panose="020B0502020202020204" pitchFamily="34" charset="0"/>
                        </a:rPr>
                        <a:t>William the Conqueror</a:t>
                      </a:r>
                      <a:endParaRPr lang="en-GB" sz="1200" b="1" dirty="0">
                        <a:latin typeface="Century Gothic" panose="020B0502020202020204" pitchFamily="34" charset="0"/>
                      </a:endParaRPr>
                    </a:p>
                  </a:txBody>
                  <a:tcPr/>
                </a:tc>
                <a:tc>
                  <a:txBody>
                    <a:bodyPr/>
                    <a:lstStyle/>
                    <a:p>
                      <a:r>
                        <a:rPr lang="en-GB" sz="1200" dirty="0">
                          <a:latin typeface="Century Gothic" panose="020B0502020202020204" pitchFamily="34" charset="0"/>
                        </a:rPr>
                        <a:t>By 1071, William had control over England. He could now be called ‘conqueror’. </a:t>
                      </a:r>
                    </a:p>
                  </a:txBody>
                  <a:tcPr/>
                </a:tc>
                <a:extLst>
                  <a:ext uri="{0D108BD9-81ED-4DB2-BD59-A6C34878D82A}">
                    <a16:rowId xmlns:a16="http://schemas.microsoft.com/office/drawing/2014/main" val="1742628472"/>
                  </a:ext>
                </a:extLst>
              </a:tr>
            </a:tbl>
          </a:graphicData>
        </a:graphic>
      </p:graphicFrame>
      <p:graphicFrame>
        <p:nvGraphicFramePr>
          <p:cNvPr id="9" name="Table 5">
            <a:extLst>
              <a:ext uri="{FF2B5EF4-FFF2-40B4-BE49-F238E27FC236}">
                <a16:creationId xmlns:a16="http://schemas.microsoft.com/office/drawing/2014/main" id="{44500072-C752-45E9-8F22-61E59DF51C77}"/>
              </a:ext>
            </a:extLst>
          </p:cNvPr>
          <p:cNvGraphicFramePr>
            <a:graphicFrameLocks noGrp="1"/>
          </p:cNvGraphicFramePr>
          <p:nvPr>
            <p:extLst/>
          </p:nvPr>
        </p:nvGraphicFramePr>
        <p:xfrm>
          <a:off x="7342210" y="713800"/>
          <a:ext cx="4666690" cy="4460958"/>
        </p:xfrm>
        <a:graphic>
          <a:graphicData uri="http://schemas.openxmlformats.org/drawingml/2006/table">
            <a:tbl>
              <a:tblPr firstRow="1" bandRow="1">
                <a:tableStyleId>{68D230F3-CF80-4859-8CE7-A43EE81993B5}</a:tableStyleId>
              </a:tblPr>
              <a:tblGrid>
                <a:gridCol w="215484">
                  <a:extLst>
                    <a:ext uri="{9D8B030D-6E8A-4147-A177-3AD203B41FA5}">
                      <a16:colId xmlns:a16="http://schemas.microsoft.com/office/drawing/2014/main" val="2727947377"/>
                    </a:ext>
                  </a:extLst>
                </a:gridCol>
                <a:gridCol w="895982">
                  <a:extLst>
                    <a:ext uri="{9D8B030D-6E8A-4147-A177-3AD203B41FA5}">
                      <a16:colId xmlns:a16="http://schemas.microsoft.com/office/drawing/2014/main" val="1311848027"/>
                    </a:ext>
                  </a:extLst>
                </a:gridCol>
                <a:gridCol w="3555224">
                  <a:extLst>
                    <a:ext uri="{9D8B030D-6E8A-4147-A177-3AD203B41FA5}">
                      <a16:colId xmlns:a16="http://schemas.microsoft.com/office/drawing/2014/main" val="3619902753"/>
                    </a:ext>
                  </a:extLst>
                </a:gridCol>
              </a:tblGrid>
              <a:tr h="387977">
                <a:tc gridSpan="3">
                  <a:txBody>
                    <a:bodyPr/>
                    <a:lstStyle/>
                    <a:p>
                      <a:pPr algn="ctr"/>
                      <a:r>
                        <a:rPr lang="en-GB" sz="1600" dirty="0">
                          <a:effectLst>
                            <a:outerShdw blurRad="38100" dist="38100" dir="2700000" algn="tl">
                              <a:srgbClr val="000000">
                                <a:alpha val="43137"/>
                              </a:srgbClr>
                            </a:outerShdw>
                          </a:effectLst>
                          <a:latin typeface="Century Gothic" panose="020B0502020202020204" pitchFamily="34" charset="0"/>
                        </a:rPr>
                        <a:t>Important ideas/information</a:t>
                      </a:r>
                    </a:p>
                  </a:txBody>
                  <a:tcPr/>
                </a:tc>
                <a:tc hMerge="1">
                  <a:txBody>
                    <a:bodyPr/>
                    <a:lstStyle/>
                    <a:p>
                      <a:pPr algn="ctr"/>
                      <a:r>
                        <a:rPr lang="en-GB" dirty="0">
                          <a:effectLst>
                            <a:outerShdw blurRad="38100" dist="38100" dir="2700000" algn="tl">
                              <a:srgbClr val="000000">
                                <a:alpha val="43137"/>
                              </a:srgbClr>
                            </a:outerShdw>
                          </a:effectLst>
                        </a:rPr>
                        <a:t>Important ideas/information</a:t>
                      </a:r>
                    </a:p>
                  </a:txBody>
                  <a:tcPr/>
                </a:tc>
                <a:tc hMerge="1">
                  <a:txBody>
                    <a:bodyPr/>
                    <a:lstStyle/>
                    <a:p>
                      <a:pPr algn="ctr"/>
                      <a:endParaRPr lang="en-GB" dirty="0">
                        <a:effectLst>
                          <a:outerShdw blurRad="38100" dist="38100" dir="2700000" algn="tl">
                            <a:srgbClr val="000000">
                              <a:alpha val="43137"/>
                            </a:srgbClr>
                          </a:outerShdw>
                        </a:effectLst>
                      </a:endParaRPr>
                    </a:p>
                  </a:txBody>
                  <a:tcPr/>
                </a:tc>
                <a:extLst>
                  <a:ext uri="{0D108BD9-81ED-4DB2-BD59-A6C34878D82A}">
                    <a16:rowId xmlns:a16="http://schemas.microsoft.com/office/drawing/2014/main" val="1391572189"/>
                  </a:ext>
                </a:extLst>
              </a:tr>
              <a:tr h="855669">
                <a:tc>
                  <a:txBody>
                    <a:bodyPr/>
                    <a:lstStyle/>
                    <a:p>
                      <a:pPr algn="ctr"/>
                      <a:r>
                        <a:rPr lang="en-GB" sz="1200" dirty="0"/>
                        <a:t>1</a:t>
                      </a:r>
                      <a:endParaRPr lang="en-GB" sz="1200" b="1" dirty="0">
                        <a:latin typeface="Century Gothic" panose="020B0502020202020204" pitchFamily="34" charset="0"/>
                      </a:endParaRPr>
                    </a:p>
                  </a:txBody>
                  <a:tcPr/>
                </a:tc>
                <a:tc>
                  <a:txBody>
                    <a:bodyPr/>
                    <a:lstStyle/>
                    <a:p>
                      <a:r>
                        <a:rPr lang="en-GB" sz="1100" dirty="0">
                          <a:latin typeface="Century Gothic" panose="020B0502020202020204" pitchFamily="34" charset="0"/>
                        </a:rPr>
                        <a:t>Castles</a:t>
                      </a:r>
                      <a:endParaRPr lang="en-GB" sz="1100" b="1" dirty="0">
                        <a:latin typeface="Century Gothic" panose="020B0502020202020204" pitchFamily="34" charset="0"/>
                      </a:endParaRPr>
                    </a:p>
                  </a:txBody>
                  <a:tcPr/>
                </a:tc>
                <a:tc>
                  <a:txBody>
                    <a:bodyPr/>
                    <a:lstStyle/>
                    <a:p>
                      <a:r>
                        <a:rPr lang="en-GB" sz="1100" dirty="0">
                          <a:latin typeface="Century Gothic" panose="020B0502020202020204" pitchFamily="34" charset="0"/>
                        </a:rPr>
                        <a:t>William built motte and bailey castles across England as soon as he had become king, especially in places of strategic </a:t>
                      </a:r>
                      <a:r>
                        <a:rPr lang="en-GB" sz="1100" dirty="0" smtClean="0">
                          <a:latin typeface="Century Gothic" panose="020B0502020202020204" pitchFamily="34" charset="0"/>
                        </a:rPr>
                        <a:t>importance.</a:t>
                      </a:r>
                      <a:r>
                        <a:rPr lang="en-GB" sz="1100" baseline="0" dirty="0" smtClean="0">
                          <a:latin typeface="Century Gothic" panose="020B0502020202020204" pitchFamily="34" charset="0"/>
                        </a:rPr>
                        <a:t> </a:t>
                      </a:r>
                      <a:r>
                        <a:rPr lang="en-GB" sz="1100" dirty="0" smtClean="0">
                          <a:latin typeface="Century Gothic" panose="020B0502020202020204" pitchFamily="34" charset="0"/>
                        </a:rPr>
                        <a:t>These </a:t>
                      </a:r>
                      <a:r>
                        <a:rPr lang="en-GB" sz="1100" dirty="0">
                          <a:latin typeface="Century Gothic" panose="020B0502020202020204" pitchFamily="34" charset="0"/>
                        </a:rPr>
                        <a:t>castles </a:t>
                      </a:r>
                      <a:r>
                        <a:rPr lang="en-GB" sz="1100" dirty="0" smtClean="0">
                          <a:latin typeface="Century Gothic" panose="020B0502020202020204" pitchFamily="34" charset="0"/>
                        </a:rPr>
                        <a:t>were initially </a:t>
                      </a:r>
                      <a:r>
                        <a:rPr lang="en-GB" sz="1100" dirty="0">
                          <a:latin typeface="Century Gothic" panose="020B0502020202020204" pitchFamily="34" charset="0"/>
                        </a:rPr>
                        <a:t>built of wood. </a:t>
                      </a:r>
                    </a:p>
                  </a:txBody>
                  <a:tcPr/>
                </a:tc>
                <a:extLst>
                  <a:ext uri="{0D108BD9-81ED-4DB2-BD59-A6C34878D82A}">
                    <a16:rowId xmlns:a16="http://schemas.microsoft.com/office/drawing/2014/main" val="3288204348"/>
                  </a:ext>
                </a:extLst>
              </a:tr>
              <a:tr h="1796903">
                <a:tc>
                  <a:txBody>
                    <a:bodyPr/>
                    <a:lstStyle/>
                    <a:p>
                      <a:pPr algn="ctr"/>
                      <a:r>
                        <a:rPr lang="en-GB" sz="1200" dirty="0"/>
                        <a:t>2</a:t>
                      </a:r>
                      <a:endParaRPr lang="en-GB" sz="1200" b="1" dirty="0">
                        <a:latin typeface="Century Gothic" panose="020B0502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latin typeface="Century Gothic" panose="020B0502020202020204" pitchFamily="34" charset="0"/>
                        </a:rPr>
                        <a:t>Harrying of the North</a:t>
                      </a:r>
                    </a:p>
                    <a:p>
                      <a:endParaRPr lang="en-GB" sz="1100" b="1" dirty="0">
                        <a:latin typeface="Century Gothic" panose="020B0502020202020204" pitchFamily="34" charset="0"/>
                      </a:endParaRPr>
                    </a:p>
                  </a:txBody>
                  <a:tcPr/>
                </a:tc>
                <a:tc>
                  <a:txBody>
                    <a:bodyPr/>
                    <a:lstStyle/>
                    <a:p>
                      <a:r>
                        <a:rPr lang="en-GB" sz="1100" dirty="0">
                          <a:latin typeface="Century Gothic" panose="020B0502020202020204" pitchFamily="34" charset="0"/>
                        </a:rPr>
                        <a:t>This was an event that took place in the north of England in 1069. In revenge for an attack on York and the Norman troops there, William decided to teach people in the north a lesson. He burned their crops, slaughtered their animals, destroyed villages and murdered people. His troops poisoned the soil with salt so nothing would </a:t>
                      </a:r>
                      <a:r>
                        <a:rPr lang="en-GB" sz="1100" dirty="0" smtClean="0">
                          <a:latin typeface="Century Gothic" panose="020B0502020202020204" pitchFamily="34" charset="0"/>
                        </a:rPr>
                        <a:t>grow. As </a:t>
                      </a:r>
                      <a:r>
                        <a:rPr lang="en-GB" sz="1100" dirty="0">
                          <a:latin typeface="Century Gothic" panose="020B0502020202020204" pitchFamily="34" charset="0"/>
                        </a:rPr>
                        <a:t>much as 75% of the population in that area died. </a:t>
                      </a:r>
                    </a:p>
                  </a:txBody>
                  <a:tcPr/>
                </a:tc>
                <a:extLst>
                  <a:ext uri="{0D108BD9-81ED-4DB2-BD59-A6C34878D82A}">
                    <a16:rowId xmlns:a16="http://schemas.microsoft.com/office/drawing/2014/main" val="3715212715"/>
                  </a:ext>
                </a:extLst>
              </a:tr>
              <a:tr h="1420409">
                <a:tc>
                  <a:txBody>
                    <a:bodyPr/>
                    <a:lstStyle/>
                    <a:p>
                      <a:pPr algn="ctr"/>
                      <a:r>
                        <a:rPr lang="en-GB" sz="1200" dirty="0"/>
                        <a:t>3</a:t>
                      </a:r>
                      <a:endParaRPr lang="en-GB" sz="1200" b="1" dirty="0">
                        <a:latin typeface="Century Gothic" panose="020B0502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latin typeface="Century Gothic" panose="020B0502020202020204" pitchFamily="34" charset="0"/>
                        </a:rPr>
                        <a:t>Feudal system</a:t>
                      </a:r>
                    </a:p>
                    <a:p>
                      <a:endParaRPr lang="en-GB" sz="1100" b="1" dirty="0">
                        <a:latin typeface="Century Gothic" panose="020B0502020202020204" pitchFamily="34" charset="0"/>
                      </a:endParaRPr>
                    </a:p>
                  </a:txBody>
                  <a:tcPr/>
                </a:tc>
                <a:tc>
                  <a:txBody>
                    <a:bodyPr/>
                    <a:lstStyle/>
                    <a:p>
                      <a:r>
                        <a:rPr lang="en-GB" sz="1100" dirty="0">
                          <a:latin typeface="Century Gothic" panose="020B0502020202020204" pitchFamily="34" charset="0"/>
                        </a:rPr>
                        <a:t>This was a social system introduced by the Normans. It was a hierarchy with the king at the top, then earls, barons, lords, bishops, followed by knights and then peasants. Each group was given land by the group above. In return, they performed some type of service e.g. farming or fighting. </a:t>
                      </a:r>
                    </a:p>
                  </a:txBody>
                  <a:tcPr/>
                </a:tc>
                <a:extLst>
                  <a:ext uri="{0D108BD9-81ED-4DB2-BD59-A6C34878D82A}">
                    <a16:rowId xmlns:a16="http://schemas.microsoft.com/office/drawing/2014/main" val="387045562"/>
                  </a:ext>
                </a:extLst>
              </a:tr>
            </a:tbl>
          </a:graphicData>
        </a:graphic>
      </p:graphicFrame>
      <p:graphicFrame>
        <p:nvGraphicFramePr>
          <p:cNvPr id="11" name="Table 6">
            <a:extLst>
              <a:ext uri="{FF2B5EF4-FFF2-40B4-BE49-F238E27FC236}">
                <a16:creationId xmlns:a16="http://schemas.microsoft.com/office/drawing/2014/main" id="{85ADB343-54DF-4862-8971-E715E515D7B6}"/>
              </a:ext>
            </a:extLst>
          </p:cNvPr>
          <p:cNvGraphicFramePr>
            <a:graphicFrameLocks noGrp="1"/>
          </p:cNvGraphicFramePr>
          <p:nvPr>
            <p:extLst/>
          </p:nvPr>
        </p:nvGraphicFramePr>
        <p:xfrm>
          <a:off x="280202" y="5570324"/>
          <a:ext cx="11543004" cy="1158240"/>
        </p:xfrm>
        <a:graphic>
          <a:graphicData uri="http://schemas.openxmlformats.org/drawingml/2006/table">
            <a:tbl>
              <a:tblPr firstRow="1" bandRow="1">
                <a:tableStyleId>{7DF18680-E054-41AD-8BC1-D1AEF772440D}</a:tableStyleId>
              </a:tblPr>
              <a:tblGrid>
                <a:gridCol w="2885751">
                  <a:extLst>
                    <a:ext uri="{9D8B030D-6E8A-4147-A177-3AD203B41FA5}">
                      <a16:colId xmlns:a16="http://schemas.microsoft.com/office/drawing/2014/main" val="1548204870"/>
                    </a:ext>
                  </a:extLst>
                </a:gridCol>
                <a:gridCol w="2885751">
                  <a:extLst>
                    <a:ext uri="{9D8B030D-6E8A-4147-A177-3AD203B41FA5}">
                      <a16:colId xmlns:a16="http://schemas.microsoft.com/office/drawing/2014/main" val="1543265278"/>
                    </a:ext>
                  </a:extLst>
                </a:gridCol>
                <a:gridCol w="2885751">
                  <a:extLst>
                    <a:ext uri="{9D8B030D-6E8A-4147-A177-3AD203B41FA5}">
                      <a16:colId xmlns:a16="http://schemas.microsoft.com/office/drawing/2014/main" val="1632284612"/>
                    </a:ext>
                  </a:extLst>
                </a:gridCol>
                <a:gridCol w="2885751">
                  <a:extLst>
                    <a:ext uri="{9D8B030D-6E8A-4147-A177-3AD203B41FA5}">
                      <a16:colId xmlns:a16="http://schemas.microsoft.com/office/drawing/2014/main" val="3524665173"/>
                    </a:ext>
                  </a:extLst>
                </a:gridCol>
              </a:tblGrid>
              <a:tr h="265978">
                <a:tc>
                  <a:txBody>
                    <a:bodyPr/>
                    <a:lstStyle/>
                    <a:p>
                      <a:pPr algn="ctr"/>
                      <a:endParaRPr lang="en-GB" sz="1600" dirty="0">
                        <a:effectLst>
                          <a:outerShdw blurRad="38100" dist="38100" dir="2700000" algn="tl">
                            <a:srgbClr val="000000">
                              <a:alpha val="43137"/>
                            </a:srgbClr>
                          </a:outerShdw>
                        </a:effectLst>
                        <a:latin typeface="Century Gothic" panose="020B0502020202020204" pitchFamily="34" charset="0"/>
                      </a:endParaRPr>
                    </a:p>
                  </a:txBody>
                  <a:tcPr/>
                </a:tc>
                <a:tc gridSpan="3">
                  <a:txBody>
                    <a:bodyPr/>
                    <a:lstStyle/>
                    <a:p>
                      <a:pPr algn="l"/>
                      <a:r>
                        <a:rPr lang="en-GB" sz="1600" dirty="0" smtClean="0">
                          <a:effectLst>
                            <a:outerShdw blurRad="38100" dist="38100" dir="2700000" algn="tl">
                              <a:srgbClr val="000000">
                                <a:alpha val="43137"/>
                              </a:srgbClr>
                            </a:outerShdw>
                          </a:effectLst>
                          <a:latin typeface="Century Gothic" panose="020B0502020202020204" pitchFamily="34" charset="0"/>
                        </a:rPr>
                        <a:t>                                           Timeline</a:t>
                      </a:r>
                      <a:endParaRPr lang="en-GB" sz="1600" dirty="0">
                        <a:effectLst>
                          <a:outerShdw blurRad="38100" dist="38100" dir="2700000" algn="tl">
                            <a:srgbClr val="000000">
                              <a:alpha val="43137"/>
                            </a:srgbClr>
                          </a:outerShdw>
                        </a:effectLst>
                        <a:latin typeface="Century Gothic" panose="020B0502020202020204" pitchFamily="34" charset="0"/>
                      </a:endParaRPr>
                    </a:p>
                  </a:txBody>
                  <a:tcPr/>
                </a:tc>
                <a:tc hMerge="1">
                  <a:txBody>
                    <a:bodyPr/>
                    <a:lstStyle/>
                    <a:p>
                      <a:pPr algn="ctr"/>
                      <a:endParaRPr lang="en-GB" sz="1600" dirty="0">
                        <a:effectLst>
                          <a:outerShdw blurRad="38100" dist="38100" dir="2700000" algn="tl">
                            <a:srgbClr val="000000">
                              <a:alpha val="43137"/>
                            </a:srgbClr>
                          </a:outerShdw>
                        </a:effectLst>
                      </a:endParaRPr>
                    </a:p>
                  </a:txBody>
                  <a:tcPr/>
                </a:tc>
                <a:tc hMerge="1">
                  <a:txBody>
                    <a:bodyPr/>
                    <a:lstStyle/>
                    <a:p>
                      <a:pPr algn="ctr"/>
                      <a:endParaRPr lang="en-GB" sz="1600" dirty="0">
                        <a:effectLst>
                          <a:outerShdw blurRad="38100" dist="38100" dir="2700000" algn="tl">
                            <a:srgbClr val="000000">
                              <a:alpha val="43137"/>
                            </a:srgbClr>
                          </a:outerShdw>
                        </a:effectLst>
                      </a:endParaRPr>
                    </a:p>
                  </a:txBody>
                  <a:tcPr/>
                </a:tc>
                <a:extLst>
                  <a:ext uri="{0D108BD9-81ED-4DB2-BD59-A6C34878D82A}">
                    <a16:rowId xmlns:a16="http://schemas.microsoft.com/office/drawing/2014/main" val="1037858221"/>
                  </a:ext>
                </a:extLst>
              </a:tr>
              <a:tr h="338681">
                <a:tc>
                  <a:txBody>
                    <a:bodyPr/>
                    <a:lstStyle/>
                    <a:p>
                      <a:pPr algn="ctr"/>
                      <a:r>
                        <a:rPr lang="en-GB" sz="1200" dirty="0">
                          <a:effectLst/>
                          <a:latin typeface="Century Gothic" panose="020B0502020202020204" pitchFamily="34" charset="0"/>
                        </a:rPr>
                        <a:t>1069</a:t>
                      </a:r>
                    </a:p>
                    <a:p>
                      <a:pPr algn="ctr"/>
                      <a:r>
                        <a:rPr lang="en-GB" sz="1200" dirty="0">
                          <a:effectLst/>
                          <a:latin typeface="Century Gothic" panose="020B0502020202020204" pitchFamily="34" charset="0"/>
                        </a:rPr>
                        <a:t>Harrying of the North</a:t>
                      </a:r>
                    </a:p>
                  </a:txBody>
                  <a:tcPr/>
                </a:tc>
                <a:tc>
                  <a:txBody>
                    <a:bodyPr/>
                    <a:lstStyle/>
                    <a:p>
                      <a:pPr algn="ctr"/>
                      <a:r>
                        <a:rPr lang="en-GB" sz="1200" dirty="0">
                          <a:effectLst/>
                          <a:latin typeface="Century Gothic" panose="020B0502020202020204" pitchFamily="34" charset="0"/>
                        </a:rPr>
                        <a:t>1070</a:t>
                      </a:r>
                    </a:p>
                    <a:p>
                      <a:pPr algn="ctr"/>
                      <a:r>
                        <a:rPr lang="en-GB" sz="1200" dirty="0">
                          <a:effectLst/>
                          <a:latin typeface="Century Gothic" panose="020B0502020202020204" pitchFamily="34" charset="0"/>
                        </a:rPr>
                        <a:t>Castles begin to be built from stone</a:t>
                      </a:r>
                    </a:p>
                  </a:txBody>
                  <a:tcPr/>
                </a:tc>
                <a:tc>
                  <a:txBody>
                    <a:bodyPr/>
                    <a:lstStyle/>
                    <a:p>
                      <a:pPr algn="ctr"/>
                      <a:r>
                        <a:rPr lang="en-GB" sz="1200" dirty="0">
                          <a:effectLst/>
                          <a:latin typeface="Century Gothic" panose="020B0502020202020204" pitchFamily="34" charset="0"/>
                        </a:rPr>
                        <a:t>1071</a:t>
                      </a:r>
                    </a:p>
                    <a:p>
                      <a:pPr algn="ctr"/>
                      <a:r>
                        <a:rPr lang="en-GB" sz="1200" dirty="0">
                          <a:effectLst/>
                          <a:latin typeface="Century Gothic" panose="020B0502020202020204" pitchFamily="34" charset="0"/>
                        </a:rPr>
                        <a:t>William controlled all of England. He was now ‘William the Conqueror’. </a:t>
                      </a:r>
                    </a:p>
                    <a:p>
                      <a:pPr algn="ctr"/>
                      <a:endParaRPr lang="en-GB" sz="1200" dirty="0">
                        <a:effectLst>
                          <a:outerShdw blurRad="38100" dist="38100" dir="2700000" algn="tl">
                            <a:srgbClr val="000000">
                              <a:alpha val="43137"/>
                            </a:srgbClr>
                          </a:outerShdw>
                        </a:effectLst>
                        <a:latin typeface="Century Gothic" panose="020B0502020202020204" pitchFamily="34" charset="0"/>
                      </a:endParaRPr>
                    </a:p>
                  </a:txBody>
                  <a:tcPr/>
                </a:tc>
                <a:tc>
                  <a:txBody>
                    <a:bodyPr/>
                    <a:lstStyle/>
                    <a:p>
                      <a:pPr algn="ctr"/>
                      <a:r>
                        <a:rPr lang="en-GB" sz="1200" dirty="0">
                          <a:effectLst/>
                          <a:latin typeface="Century Gothic" panose="020B0502020202020204" pitchFamily="34" charset="0"/>
                        </a:rPr>
                        <a:t>1085</a:t>
                      </a:r>
                    </a:p>
                    <a:p>
                      <a:pPr algn="ctr"/>
                      <a:r>
                        <a:rPr lang="en-GB" sz="1200" dirty="0">
                          <a:effectLst/>
                          <a:latin typeface="Century Gothic" panose="020B0502020202020204" pitchFamily="34" charset="0"/>
                        </a:rPr>
                        <a:t>William orders a massive survey of England, the people in it and what they own. It is published in 1086.</a:t>
                      </a:r>
                      <a:endParaRPr lang="en-GB" sz="1200" b="0" dirty="0">
                        <a:effectLst/>
                        <a:latin typeface="Century Gothic" panose="020B0502020202020204" pitchFamily="34" charset="0"/>
                      </a:endParaRPr>
                    </a:p>
                  </a:txBody>
                  <a:tcPr/>
                </a:tc>
                <a:extLst>
                  <a:ext uri="{0D108BD9-81ED-4DB2-BD59-A6C34878D82A}">
                    <a16:rowId xmlns:a16="http://schemas.microsoft.com/office/drawing/2014/main" val="1295971865"/>
                  </a:ext>
                </a:extLst>
              </a:tr>
            </a:tbl>
          </a:graphicData>
        </a:graphic>
      </p:graphicFrame>
      <p:pic>
        <p:nvPicPr>
          <p:cNvPr id="12" name="Picture 11">
            <a:extLst>
              <a:ext uri="{FF2B5EF4-FFF2-40B4-BE49-F238E27FC236}">
                <a16:creationId xmlns:a16="http://schemas.microsoft.com/office/drawing/2014/main" id="{FB21486E-78E3-4B77-B6EA-D228949219FE}"/>
              </a:ext>
            </a:extLst>
          </p:cNvPr>
          <p:cNvPicPr>
            <a:picLocks noChangeAspect="1"/>
          </p:cNvPicPr>
          <p:nvPr/>
        </p:nvPicPr>
        <p:blipFill>
          <a:blip r:embed="rId2"/>
          <a:stretch>
            <a:fillRect/>
          </a:stretch>
        </p:blipFill>
        <p:spPr>
          <a:xfrm>
            <a:off x="4685940" y="2396848"/>
            <a:ext cx="2521816" cy="3091189"/>
          </a:xfrm>
          <a:prstGeom prst="rect">
            <a:avLst/>
          </a:prstGeom>
        </p:spPr>
      </p:pic>
      <p:sp>
        <p:nvSpPr>
          <p:cNvPr id="8" name="Title 1">
            <a:extLst>
              <a:ext uri="{FF2B5EF4-FFF2-40B4-BE49-F238E27FC236}">
                <a16:creationId xmlns:a16="http://schemas.microsoft.com/office/drawing/2014/main" id="{1EBAC3A0-6E1E-4778-BD59-2AC5D0A38FED}"/>
              </a:ext>
            </a:extLst>
          </p:cNvPr>
          <p:cNvSpPr txBox="1">
            <a:spLocks/>
          </p:cNvSpPr>
          <p:nvPr/>
        </p:nvSpPr>
        <p:spPr>
          <a:xfrm>
            <a:off x="689048" y="138279"/>
            <a:ext cx="10515600" cy="32432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b="1" u="sng" smtClean="0">
                <a:latin typeface="Century Gothic" panose="020B0502020202020204" pitchFamily="34" charset="0"/>
              </a:rPr>
              <a:t>The Norman Conquest, 1066</a:t>
            </a:r>
            <a:endParaRPr lang="en-GB" sz="2400" b="1" u="sng" dirty="0">
              <a:latin typeface="Century Gothic" panose="020B0502020202020204" pitchFamily="34" charset="0"/>
            </a:endParaRPr>
          </a:p>
        </p:txBody>
      </p:sp>
      <p:pic>
        <p:nvPicPr>
          <p:cNvPr id="10" name="Picture 9">
            <a:extLst>
              <a:ext uri="{FF2B5EF4-FFF2-40B4-BE49-F238E27FC236}">
                <a16:creationId xmlns:a16="http://schemas.microsoft.com/office/drawing/2014/main" id="{0DC08D70-0D88-44FE-8D53-3712F08082E9}"/>
              </a:ext>
            </a:extLst>
          </p:cNvPr>
          <p:cNvPicPr/>
          <p:nvPr/>
        </p:nvPicPr>
        <p:blipFill rotWithShape="1">
          <a:blip r:embed="rId3" cstate="print">
            <a:extLst>
              <a:ext uri="{28A0092B-C50C-407E-A947-70E740481C1C}">
                <a14:useLocalDpi xmlns:a14="http://schemas.microsoft.com/office/drawing/2010/main" val="0"/>
              </a:ext>
            </a:extLst>
          </a:blip>
          <a:srcRect l="15494" t="15695" r="13380" b="11524"/>
          <a:stretch/>
        </p:blipFill>
        <p:spPr>
          <a:xfrm>
            <a:off x="22225" y="34331"/>
            <a:ext cx="815975" cy="581025"/>
          </a:xfrm>
          <a:prstGeom prst="rect">
            <a:avLst/>
          </a:prstGeom>
        </p:spPr>
      </p:pic>
    </p:spTree>
    <p:extLst>
      <p:ext uri="{BB962C8B-B14F-4D97-AF65-F5344CB8AC3E}">
        <p14:creationId xmlns:p14="http://schemas.microsoft.com/office/powerpoint/2010/main" val="15679138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92A4A55472C344C950E4EEA7993E1ED" ma:contentTypeVersion="13" ma:contentTypeDescription="Create a new document." ma:contentTypeScope="" ma:versionID="5c60bb9143a1142e5043ba544926db03">
  <xsd:schema xmlns:xsd="http://www.w3.org/2001/XMLSchema" xmlns:xs="http://www.w3.org/2001/XMLSchema" xmlns:p="http://schemas.microsoft.com/office/2006/metadata/properties" xmlns:ns2="53038477-11b9-4b50-bb37-4d087f9619fe" xmlns:ns3="67e4d28b-84d4-496d-83de-d60e9caa6883" targetNamespace="http://schemas.microsoft.com/office/2006/metadata/properties" ma:root="true" ma:fieldsID="acb21d413a0d17cd82933749e58e0ab6" ns2:_="" ns3:_="">
    <xsd:import namespace="53038477-11b9-4b50-bb37-4d087f9619fe"/>
    <xsd:import namespace="67e4d28b-84d4-496d-83de-d60e9caa6883"/>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MediaServiceAutoKeyPoints" minOccurs="0"/>
                <xsd:element ref="ns2:MediaServiceKeyPoint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3038477-11b9-4b50-bb37-4d087f9619f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7e4d28b-84d4-496d-83de-d60e9caa6883"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02CCCD7-4649-4E8A-BF9C-903888A34E2B}"/>
</file>

<file path=customXml/itemProps2.xml><?xml version="1.0" encoding="utf-8"?>
<ds:datastoreItem xmlns:ds="http://schemas.openxmlformats.org/officeDocument/2006/customXml" ds:itemID="{BDB0F9FB-0EB2-408F-94CB-27872590E423}"/>
</file>

<file path=customXml/itemProps3.xml><?xml version="1.0" encoding="utf-8"?>
<ds:datastoreItem xmlns:ds="http://schemas.openxmlformats.org/officeDocument/2006/customXml" ds:itemID="{2EDCDEE2-655F-43E8-9C64-B24A74966DF1}"/>
</file>

<file path=docProps/app.xml><?xml version="1.0" encoding="utf-8"?>
<Properties xmlns="http://schemas.openxmlformats.org/officeDocument/2006/extended-properties" xmlns:vt="http://schemas.openxmlformats.org/officeDocument/2006/docPropsVTypes">
  <TotalTime>0</TotalTime>
  <Words>413</Words>
  <Application>Microsoft Office PowerPoint</Application>
  <PresentationFormat>Widescreen</PresentationFormat>
  <Paragraphs>42</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Century Gothic</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Amelia Price</dc:creator>
  <cp:lastModifiedBy>Amelia Price</cp:lastModifiedBy>
  <cp:revision>1</cp:revision>
  <dcterms:created xsi:type="dcterms:W3CDTF">2022-06-04T15:04:01Z</dcterms:created>
  <dcterms:modified xsi:type="dcterms:W3CDTF">2022-06-04T15:04:20Z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0x010100192A4A55472C344C950E4EEA7993E1ED</vt:lpwstr>
  </property>
</Properties>
</file>