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5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C1A772-E239-43BA-B4DF-1B212E54189A}"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37313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C1A772-E239-43BA-B4DF-1B212E54189A}"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2351208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C1A772-E239-43BA-B4DF-1B212E54189A}"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30012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C1A772-E239-43BA-B4DF-1B212E54189A}"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1763484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C1A772-E239-43BA-B4DF-1B212E54189A}" type="datetimeFigureOut">
              <a:rPr lang="en-GB" smtClean="0"/>
              <a:t>04/06/2022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1379278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C1A772-E239-43BA-B4DF-1B212E54189A}"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467467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C1A772-E239-43BA-B4DF-1B212E54189A}" type="datetimeFigureOut">
              <a:rPr lang="en-GB" smtClean="0"/>
              <a:t>04/06/2022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2207382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C1A772-E239-43BA-B4DF-1B212E54189A}" type="datetimeFigureOut">
              <a:rPr lang="en-GB" smtClean="0"/>
              <a:t>04/06/2022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319564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1A772-E239-43BA-B4DF-1B212E54189A}" type="datetimeFigureOut">
              <a:rPr lang="en-GB" smtClean="0"/>
              <a:t>04/06/2022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2730391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C1A772-E239-43BA-B4DF-1B212E54189A}"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46680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C1A772-E239-43BA-B4DF-1B212E54189A}" type="datetimeFigureOut">
              <a:rPr lang="en-GB" smtClean="0"/>
              <a:t>04/06/2022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B01DFA-E123-434D-96EF-2E7EB0636695}" type="slidenum">
              <a:rPr lang="en-GB" smtClean="0"/>
              <a:t>‹#›</a:t>
            </a:fld>
            <a:endParaRPr lang="en-GB"/>
          </a:p>
        </p:txBody>
      </p:sp>
    </p:spTree>
    <p:extLst>
      <p:ext uri="{BB962C8B-B14F-4D97-AF65-F5344CB8AC3E}">
        <p14:creationId xmlns:p14="http://schemas.microsoft.com/office/powerpoint/2010/main" val="253521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1A772-E239-43BA-B4DF-1B212E54189A}" type="datetimeFigureOut">
              <a:rPr lang="en-GB" smtClean="0"/>
              <a:t>04/06/2022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B01DFA-E123-434D-96EF-2E7EB0636695}" type="slidenum">
              <a:rPr lang="en-GB" smtClean="0"/>
              <a:t>‹#›</a:t>
            </a:fld>
            <a:endParaRPr lang="en-GB"/>
          </a:p>
        </p:txBody>
      </p:sp>
    </p:spTree>
    <p:extLst>
      <p:ext uri="{BB962C8B-B14F-4D97-AF65-F5344CB8AC3E}">
        <p14:creationId xmlns:p14="http://schemas.microsoft.com/office/powerpoint/2010/main" val="813835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AC3A0-6E1E-4778-BD59-2AC5D0A38FED}"/>
              </a:ext>
            </a:extLst>
          </p:cNvPr>
          <p:cNvSpPr>
            <a:spLocks noGrp="1"/>
          </p:cNvSpPr>
          <p:nvPr>
            <p:ph type="title"/>
          </p:nvPr>
        </p:nvSpPr>
        <p:spPr>
          <a:xfrm>
            <a:off x="689048" y="138279"/>
            <a:ext cx="10515600" cy="324329"/>
          </a:xfrm>
        </p:spPr>
        <p:txBody>
          <a:bodyPr>
            <a:noAutofit/>
          </a:bodyPr>
          <a:lstStyle/>
          <a:p>
            <a:pPr algn="ctr"/>
            <a:r>
              <a:rPr lang="en-US" sz="2400" b="1" u="sng" dirty="0" smtClean="0">
                <a:latin typeface="Century Gothic" panose="020B0502020202020204" pitchFamily="34" charset="0"/>
              </a:rPr>
              <a:t>Here comes the Tudors</a:t>
            </a:r>
            <a:endParaRPr lang="en-GB" sz="2400" b="1" u="sng" dirty="0">
              <a:latin typeface="Century Gothic" panose="020B0502020202020204" pitchFamily="34" charset="0"/>
            </a:endParaRPr>
          </a:p>
        </p:txBody>
      </p:sp>
      <p:graphicFrame>
        <p:nvGraphicFramePr>
          <p:cNvPr id="5" name="Table 4">
            <a:extLst>
              <a:ext uri="{FF2B5EF4-FFF2-40B4-BE49-F238E27FC236}">
                <a16:creationId xmlns:a16="http://schemas.microsoft.com/office/drawing/2014/main" id="{562B07C3-7B41-4A81-ACDA-282B6F262857}"/>
              </a:ext>
            </a:extLst>
          </p:cNvPr>
          <p:cNvGraphicFramePr>
            <a:graphicFrameLocks noGrp="1"/>
          </p:cNvGraphicFramePr>
          <p:nvPr>
            <p:extLst/>
          </p:nvPr>
        </p:nvGraphicFramePr>
        <p:xfrm>
          <a:off x="60874" y="643032"/>
          <a:ext cx="3352262" cy="4544927"/>
        </p:xfrm>
        <a:graphic>
          <a:graphicData uri="http://schemas.openxmlformats.org/drawingml/2006/table">
            <a:tbl>
              <a:tblPr firstRow="1" bandRow="1">
                <a:tableStyleId>{68D230F3-CF80-4859-8CE7-A43EE81993B5}</a:tableStyleId>
              </a:tblPr>
              <a:tblGrid>
                <a:gridCol w="1187218">
                  <a:extLst>
                    <a:ext uri="{9D8B030D-6E8A-4147-A177-3AD203B41FA5}">
                      <a16:colId xmlns:a16="http://schemas.microsoft.com/office/drawing/2014/main" val="3701124845"/>
                    </a:ext>
                  </a:extLst>
                </a:gridCol>
                <a:gridCol w="2165044">
                  <a:extLst>
                    <a:ext uri="{9D8B030D-6E8A-4147-A177-3AD203B41FA5}">
                      <a16:colId xmlns:a16="http://schemas.microsoft.com/office/drawing/2014/main" val="509528561"/>
                    </a:ext>
                  </a:extLst>
                </a:gridCol>
              </a:tblGrid>
              <a:tr h="323868">
                <a:tc gridSpan="2">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words</a:t>
                      </a:r>
                    </a:p>
                  </a:txBody>
                  <a:tcPr/>
                </a:tc>
                <a:tc hMerge="1">
                  <a:txBody>
                    <a:bodyPr/>
                    <a:lstStyle/>
                    <a:p>
                      <a:pPr algn="ctr"/>
                      <a:endParaRPr lang="en-GB" sz="20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974681165"/>
                  </a:ext>
                </a:extLst>
              </a:tr>
              <a:tr h="552047">
                <a:tc>
                  <a:txBody>
                    <a:bodyPr/>
                    <a:lstStyle/>
                    <a:p>
                      <a:r>
                        <a:rPr lang="en-GB" sz="1100" dirty="0" smtClean="0">
                          <a:latin typeface="Century Gothic" panose="020B0502020202020204" pitchFamily="34" charset="0"/>
                        </a:rPr>
                        <a:t>Monarchy</a:t>
                      </a:r>
                      <a:endParaRPr lang="en-GB" sz="1100" b="1" dirty="0">
                        <a:latin typeface="Century Gothic" panose="020B0502020202020204" pitchFamily="34" charset="0"/>
                      </a:endParaRPr>
                    </a:p>
                  </a:txBody>
                  <a:tcPr/>
                </a:tc>
                <a:tc>
                  <a:txBody>
                    <a:bodyPr/>
                    <a:lstStyle/>
                    <a:p>
                      <a:r>
                        <a:rPr lang="en-US" sz="1050" dirty="0" smtClean="0">
                          <a:latin typeface="Century Gothic" panose="020B0502020202020204" pitchFamily="34" charset="0"/>
                        </a:rPr>
                        <a:t>Ruler of a country (King or Queen)</a:t>
                      </a:r>
                      <a:endParaRPr lang="en-GB" sz="1050" dirty="0">
                        <a:latin typeface="Century Gothic" panose="020B0502020202020204" pitchFamily="34" charset="0"/>
                      </a:endParaRPr>
                    </a:p>
                  </a:txBody>
                  <a:tcPr/>
                </a:tc>
                <a:extLst>
                  <a:ext uri="{0D108BD9-81ED-4DB2-BD59-A6C34878D82A}">
                    <a16:rowId xmlns:a16="http://schemas.microsoft.com/office/drawing/2014/main" val="169249122"/>
                  </a:ext>
                </a:extLst>
              </a:tr>
              <a:tr h="397474">
                <a:tc>
                  <a:txBody>
                    <a:bodyPr/>
                    <a:lstStyle/>
                    <a:p>
                      <a:r>
                        <a:rPr lang="en-US" sz="1100" b="0" dirty="0" smtClean="0">
                          <a:latin typeface="Century Gothic" panose="020B0502020202020204" pitchFamily="34" charset="0"/>
                        </a:rPr>
                        <a:t>Successor</a:t>
                      </a:r>
                      <a:endParaRPr lang="en-GB" sz="1100" b="0" dirty="0">
                        <a:latin typeface="Century Gothic" panose="020B0502020202020204" pitchFamily="34" charset="0"/>
                      </a:endParaRPr>
                    </a:p>
                  </a:txBody>
                  <a:tcPr/>
                </a:tc>
                <a:tc>
                  <a:txBody>
                    <a:bodyPr/>
                    <a:lstStyle/>
                    <a:p>
                      <a:r>
                        <a:rPr lang="en-US" sz="1050" dirty="0" smtClean="0">
                          <a:latin typeface="Century Gothic" panose="020B0502020202020204" pitchFamily="34" charset="0"/>
                        </a:rPr>
                        <a:t>A person who inherits the throne after the death of the previous king or queen</a:t>
                      </a:r>
                      <a:endParaRPr lang="en-GB" sz="1050" dirty="0">
                        <a:latin typeface="Century Gothic" panose="020B0502020202020204" pitchFamily="34" charset="0"/>
                      </a:endParaRPr>
                    </a:p>
                  </a:txBody>
                  <a:tcPr/>
                </a:tc>
                <a:extLst>
                  <a:ext uri="{0D108BD9-81ED-4DB2-BD59-A6C34878D82A}">
                    <a16:rowId xmlns:a16="http://schemas.microsoft.com/office/drawing/2014/main" val="304025513"/>
                  </a:ext>
                </a:extLst>
              </a:tr>
              <a:tr h="501042">
                <a:tc>
                  <a:txBody>
                    <a:bodyPr/>
                    <a:lstStyle/>
                    <a:p>
                      <a:r>
                        <a:rPr lang="en-US" sz="1100" b="0" dirty="0" smtClean="0">
                          <a:latin typeface="Century Gothic" panose="020B0502020202020204" pitchFamily="34" charset="0"/>
                        </a:rPr>
                        <a:t>Catholic</a:t>
                      </a:r>
                      <a:endParaRPr lang="en-GB" sz="1100" b="0" dirty="0">
                        <a:latin typeface="Century Gothic" panose="020B0502020202020204" pitchFamily="34" charset="0"/>
                      </a:endParaRPr>
                    </a:p>
                  </a:txBody>
                  <a:tcPr/>
                </a:tc>
                <a:tc>
                  <a:txBody>
                    <a:bodyPr/>
                    <a:lstStyle/>
                    <a:p>
                      <a:r>
                        <a:rPr lang="en-US" sz="1050" dirty="0" smtClean="0">
                          <a:latin typeface="Century Gothic" panose="020B0502020202020204" pitchFamily="34" charset="0"/>
                        </a:rPr>
                        <a:t>The oldest and largest branch of Christianity ruled over by the Pope in Rome.</a:t>
                      </a:r>
                      <a:endParaRPr lang="en-GB" sz="1050" dirty="0">
                        <a:latin typeface="Century Gothic" panose="020B0502020202020204" pitchFamily="34" charset="0"/>
                      </a:endParaRPr>
                    </a:p>
                  </a:txBody>
                  <a:tcPr/>
                </a:tc>
                <a:extLst>
                  <a:ext uri="{0D108BD9-81ED-4DB2-BD59-A6C34878D82A}">
                    <a16:rowId xmlns:a16="http://schemas.microsoft.com/office/drawing/2014/main" val="3875164640"/>
                  </a:ext>
                </a:extLst>
              </a:tr>
              <a:tr h="706620">
                <a:tc>
                  <a:txBody>
                    <a:bodyPr/>
                    <a:lstStyle/>
                    <a:p>
                      <a:r>
                        <a:rPr lang="en-US" sz="1100" b="0" dirty="0" smtClean="0">
                          <a:latin typeface="Century Gothic" panose="020B0502020202020204" pitchFamily="34" charset="0"/>
                        </a:rPr>
                        <a:t>Protestant</a:t>
                      </a:r>
                      <a:endParaRPr lang="en-GB" sz="1100" b="1" dirty="0">
                        <a:latin typeface="Century Gothic" panose="020B0502020202020204" pitchFamily="34" charset="0"/>
                      </a:endParaRPr>
                    </a:p>
                  </a:txBody>
                  <a:tcPr/>
                </a:tc>
                <a:tc>
                  <a:txBody>
                    <a:bodyPr/>
                    <a:lstStyle/>
                    <a:p>
                      <a:r>
                        <a:rPr lang="en-US" sz="1050" dirty="0" smtClean="0">
                          <a:latin typeface="Century Gothic" panose="020B0502020202020204" pitchFamily="34" charset="0"/>
                        </a:rPr>
                        <a:t>The second largest branch Christianity that became separate from the Catholic church in the 16th century. Protestants don’t have the Pope as their leader</a:t>
                      </a:r>
                      <a:endParaRPr lang="en-GB" sz="1050" dirty="0">
                        <a:latin typeface="Century Gothic" panose="020B0502020202020204" pitchFamily="34" charset="0"/>
                      </a:endParaRPr>
                    </a:p>
                  </a:txBody>
                  <a:tcPr/>
                </a:tc>
                <a:extLst>
                  <a:ext uri="{0D108BD9-81ED-4DB2-BD59-A6C34878D82A}">
                    <a16:rowId xmlns:a16="http://schemas.microsoft.com/office/drawing/2014/main" val="4037698320"/>
                  </a:ext>
                </a:extLst>
              </a:tr>
              <a:tr h="397474">
                <a:tc>
                  <a:txBody>
                    <a:bodyPr/>
                    <a:lstStyle/>
                    <a:p>
                      <a:r>
                        <a:rPr lang="en-US" sz="1100" b="0" dirty="0" smtClean="0">
                          <a:latin typeface="Century Gothic" panose="020B0502020202020204" pitchFamily="34" charset="0"/>
                        </a:rPr>
                        <a:t>Reformation</a:t>
                      </a:r>
                      <a:endParaRPr lang="en-GB" sz="1100" b="1" dirty="0">
                        <a:latin typeface="Century Gothic" panose="020B0502020202020204" pitchFamily="34" charset="0"/>
                      </a:endParaRPr>
                    </a:p>
                  </a:txBody>
                  <a:tcPr/>
                </a:tc>
                <a:tc>
                  <a:txBody>
                    <a:bodyPr/>
                    <a:lstStyle/>
                    <a:p>
                      <a:r>
                        <a:rPr lang="en-US" sz="1050" dirty="0" smtClean="0">
                          <a:latin typeface="Century Gothic" panose="020B0502020202020204" pitchFamily="34" charset="0"/>
                        </a:rPr>
                        <a:t>A division started by Martin Luther to reform the Catholic Church</a:t>
                      </a:r>
                      <a:endParaRPr lang="en-GB" sz="1050" dirty="0">
                        <a:latin typeface="Century Gothic" panose="020B0502020202020204" pitchFamily="34" charset="0"/>
                      </a:endParaRPr>
                    </a:p>
                  </a:txBody>
                  <a:tcPr/>
                </a:tc>
                <a:extLst>
                  <a:ext uri="{0D108BD9-81ED-4DB2-BD59-A6C34878D82A}">
                    <a16:rowId xmlns:a16="http://schemas.microsoft.com/office/drawing/2014/main" val="129686977"/>
                  </a:ext>
                </a:extLst>
              </a:tr>
              <a:tr h="552047">
                <a:tc>
                  <a:txBody>
                    <a:bodyPr/>
                    <a:lstStyle/>
                    <a:p>
                      <a:r>
                        <a:rPr lang="en-GB" sz="1100" dirty="0" smtClean="0">
                          <a:latin typeface="Century Gothic" panose="020B0502020202020204" pitchFamily="34" charset="0"/>
                        </a:rPr>
                        <a:t>Monastery</a:t>
                      </a:r>
                      <a:endParaRPr lang="en-GB" sz="1100" b="1" dirty="0">
                        <a:latin typeface="Century Gothic" panose="020B0502020202020204" pitchFamily="34" charset="0"/>
                      </a:endParaRPr>
                    </a:p>
                  </a:txBody>
                  <a:tcPr/>
                </a:tc>
                <a:tc>
                  <a:txBody>
                    <a:bodyPr/>
                    <a:lstStyle/>
                    <a:p>
                      <a:r>
                        <a:rPr lang="en-US" sz="1050" dirty="0" smtClean="0">
                          <a:latin typeface="Century Gothic" panose="020B0502020202020204" pitchFamily="34" charset="0"/>
                        </a:rPr>
                        <a:t>A building were people lived, worshiped and devoted their time to God. People who lived in a monastery were called monks.</a:t>
                      </a:r>
                      <a:endParaRPr lang="en-GB" sz="1050" dirty="0">
                        <a:latin typeface="Century Gothic" panose="020B0502020202020204" pitchFamily="34" charset="0"/>
                      </a:endParaRPr>
                    </a:p>
                  </a:txBody>
                  <a:tcPr/>
                </a:tc>
                <a:extLst>
                  <a:ext uri="{0D108BD9-81ED-4DB2-BD59-A6C34878D82A}">
                    <a16:rowId xmlns:a16="http://schemas.microsoft.com/office/drawing/2014/main" val="826581559"/>
                  </a:ext>
                </a:extLst>
              </a:tr>
            </a:tbl>
          </a:graphicData>
        </a:graphic>
      </p:graphicFrame>
      <p:graphicFrame>
        <p:nvGraphicFramePr>
          <p:cNvPr id="7" name="Table 5">
            <a:extLst>
              <a:ext uri="{FF2B5EF4-FFF2-40B4-BE49-F238E27FC236}">
                <a16:creationId xmlns:a16="http://schemas.microsoft.com/office/drawing/2014/main" id="{C4DF222A-F8D5-4303-9FF9-2FE20F5A6BE4}"/>
              </a:ext>
            </a:extLst>
          </p:cNvPr>
          <p:cNvGraphicFramePr>
            <a:graphicFrameLocks noGrp="1"/>
          </p:cNvGraphicFramePr>
          <p:nvPr>
            <p:extLst/>
          </p:nvPr>
        </p:nvGraphicFramePr>
        <p:xfrm>
          <a:off x="6689558" y="612294"/>
          <a:ext cx="5415383" cy="4700851"/>
        </p:xfrm>
        <a:graphic>
          <a:graphicData uri="http://schemas.openxmlformats.org/drawingml/2006/table">
            <a:tbl>
              <a:tblPr firstRow="1" bandRow="1">
                <a:tableStyleId>{D27102A9-8310-4765-A935-A1911B00CA55}</a:tableStyleId>
              </a:tblPr>
              <a:tblGrid>
                <a:gridCol w="1254600">
                  <a:extLst>
                    <a:ext uri="{9D8B030D-6E8A-4147-A177-3AD203B41FA5}">
                      <a16:colId xmlns:a16="http://schemas.microsoft.com/office/drawing/2014/main" val="1311848027"/>
                    </a:ext>
                  </a:extLst>
                </a:gridCol>
                <a:gridCol w="4160783">
                  <a:extLst>
                    <a:ext uri="{9D8B030D-6E8A-4147-A177-3AD203B41FA5}">
                      <a16:colId xmlns:a16="http://schemas.microsoft.com/office/drawing/2014/main" val="3619902753"/>
                    </a:ext>
                  </a:extLst>
                </a:gridCol>
              </a:tblGrid>
              <a:tr h="366446">
                <a:tc gridSpan="2">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ideas/information</a:t>
                      </a:r>
                    </a:p>
                  </a:txBody>
                  <a:tcPr/>
                </a:tc>
                <a:tc hMerge="1">
                  <a:txBody>
                    <a:bodyPr/>
                    <a:lstStyle/>
                    <a:p>
                      <a:pPr algn="ctr"/>
                      <a:endParaRPr lang="en-GB"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391572189"/>
                  </a:ext>
                </a:extLst>
              </a:tr>
              <a:tr h="1042565">
                <a:tc>
                  <a:txBody>
                    <a:bodyPr/>
                    <a:lstStyle/>
                    <a:p>
                      <a:r>
                        <a:rPr lang="en-GB" sz="1400" b="1" dirty="0" smtClean="0">
                          <a:latin typeface="Century Gothic" panose="020B0502020202020204" pitchFamily="34" charset="0"/>
                        </a:rPr>
                        <a:t>Who were the Tudors?</a:t>
                      </a:r>
                      <a:endParaRPr lang="en-GB" sz="1400" b="1" dirty="0">
                        <a:latin typeface="Century Gothic" panose="020B0502020202020204" pitchFamily="34" charset="0"/>
                      </a:endParaRPr>
                    </a:p>
                  </a:txBody>
                  <a:tcPr/>
                </a:tc>
                <a:tc>
                  <a:txBody>
                    <a:bodyPr/>
                    <a:lstStyle/>
                    <a:p>
                      <a:r>
                        <a:rPr lang="en-US" sz="1200" dirty="0" smtClean="0">
                          <a:latin typeface="Century Gothic" panose="020B0502020202020204" pitchFamily="34" charset="0"/>
                        </a:rPr>
                        <a:t>Who were the Tudors? The Tudors were a dynasty of kings and queens who ruled England between 1485 and 1603. The Tudors produced two of England’s most successful and famous monarchs, Henry VIII and Elizabeth I. </a:t>
                      </a:r>
                      <a:endParaRPr lang="en-GB" sz="1200" dirty="0">
                        <a:latin typeface="Century Gothic" panose="020B0502020202020204" pitchFamily="34" charset="0"/>
                      </a:endParaRPr>
                    </a:p>
                  </a:txBody>
                  <a:tcPr/>
                </a:tc>
                <a:extLst>
                  <a:ext uri="{0D108BD9-81ED-4DB2-BD59-A6C34878D82A}">
                    <a16:rowId xmlns:a16="http://schemas.microsoft.com/office/drawing/2014/main" val="3288204348"/>
                  </a:ext>
                </a:extLst>
              </a:tr>
              <a:tr h="1151476">
                <a:tc>
                  <a:txBody>
                    <a:bodyPr/>
                    <a:lstStyle/>
                    <a:p>
                      <a:r>
                        <a:rPr lang="en-US" sz="1400" b="1" dirty="0" smtClean="0">
                          <a:latin typeface="Century Gothic" panose="020B0502020202020204" pitchFamily="34" charset="0"/>
                        </a:rPr>
                        <a:t>How</a:t>
                      </a:r>
                      <a:r>
                        <a:rPr lang="en-US" sz="1400" b="1" baseline="0" dirty="0" smtClean="0">
                          <a:latin typeface="Century Gothic" panose="020B0502020202020204" pitchFamily="34" charset="0"/>
                        </a:rPr>
                        <a:t> did the Tudors come to power?</a:t>
                      </a:r>
                      <a:endParaRPr lang="en-GB" sz="1400" b="1" dirty="0">
                        <a:latin typeface="Century Gothic" panose="020B0502020202020204" pitchFamily="34" charset="0"/>
                      </a:endParaRPr>
                    </a:p>
                  </a:txBody>
                  <a:tcPr/>
                </a:tc>
                <a:tc>
                  <a:txBody>
                    <a:bodyPr/>
                    <a:lstStyle/>
                    <a:p>
                      <a:r>
                        <a:rPr lang="en-US" sz="1200" dirty="0" smtClean="0">
                          <a:latin typeface="Century Gothic" panose="020B0502020202020204" pitchFamily="34" charset="0"/>
                        </a:rPr>
                        <a:t>From 1154 – 1485, England was ruled by the Plantagenet family. In the 1450s, war broke out between two branches of this family, the House of York and the House of Lancaster. This war was named the Wars of the Roses after the symbols each side used (the white rose of York and the red rose of Lancaster). The war continued until 1485, when Henry Tudor, who was related the House of Lancaster, killed King Richard III, the last Plantagenet king at the Battle of Bosworth Field.</a:t>
                      </a:r>
                    </a:p>
                  </a:txBody>
                  <a:tcPr/>
                </a:tc>
                <a:extLst>
                  <a:ext uri="{0D108BD9-81ED-4DB2-BD59-A6C34878D82A}">
                    <a16:rowId xmlns:a16="http://schemas.microsoft.com/office/drawing/2014/main" val="3715212715"/>
                  </a:ext>
                </a:extLst>
              </a:tr>
              <a:tr h="1151476">
                <a:tc>
                  <a:txBody>
                    <a:bodyPr/>
                    <a:lstStyle/>
                    <a:p>
                      <a:r>
                        <a:rPr lang="en-US" sz="1400" b="1" dirty="0" smtClean="0">
                          <a:latin typeface="Century Gothic" panose="020B0502020202020204" pitchFamily="34" charset="0"/>
                        </a:rPr>
                        <a:t>The Reformation</a:t>
                      </a:r>
                      <a:endParaRPr lang="en-GB" sz="1400" b="1" dirty="0">
                        <a:latin typeface="Century Gothic" panose="020B0502020202020204" pitchFamily="34" charset="0"/>
                      </a:endParaRPr>
                    </a:p>
                  </a:txBody>
                  <a:tcPr/>
                </a:tc>
                <a:tc>
                  <a:txBody>
                    <a:bodyPr/>
                    <a:lstStyle/>
                    <a:p>
                      <a:r>
                        <a:rPr lang="en-US" sz="1200" dirty="0" smtClean="0">
                          <a:latin typeface="Century Gothic" panose="020B0502020202020204" pitchFamily="34" charset="0"/>
                        </a:rPr>
                        <a:t>When Henry VII and Henry VIII were King, England was a Roman Catholic country and the head of the Church was The Pope, in Rome. When the Pope refused to grant Henry a divorce from Catherine of Aragon, Henry split the English Church from the Roman Church. This was called The Reformation. At this time most still followed the Catholic religion</a:t>
                      </a:r>
                    </a:p>
                  </a:txBody>
                  <a:tcPr/>
                </a:tc>
                <a:extLst>
                  <a:ext uri="{0D108BD9-81ED-4DB2-BD59-A6C34878D82A}">
                    <a16:rowId xmlns:a16="http://schemas.microsoft.com/office/drawing/2014/main" val="54582434"/>
                  </a:ext>
                </a:extLst>
              </a:tr>
            </a:tbl>
          </a:graphicData>
        </a:graphic>
      </p:graphicFrame>
      <p:graphicFrame>
        <p:nvGraphicFramePr>
          <p:cNvPr id="3" name="Table 10">
            <a:extLst>
              <a:ext uri="{FF2B5EF4-FFF2-40B4-BE49-F238E27FC236}">
                <a16:creationId xmlns:a16="http://schemas.microsoft.com/office/drawing/2014/main" id="{616B29BD-1726-4DCC-A33F-26DE41175037}"/>
              </a:ext>
            </a:extLst>
          </p:cNvPr>
          <p:cNvGraphicFramePr>
            <a:graphicFrameLocks noGrp="1"/>
          </p:cNvGraphicFramePr>
          <p:nvPr>
            <p:extLst/>
          </p:nvPr>
        </p:nvGraphicFramePr>
        <p:xfrm>
          <a:off x="3513221" y="643032"/>
          <a:ext cx="3107712" cy="2992113"/>
        </p:xfrm>
        <a:graphic>
          <a:graphicData uri="http://schemas.openxmlformats.org/drawingml/2006/table">
            <a:tbl>
              <a:tblPr firstRow="1" bandRow="1">
                <a:tableStyleId>{5FD0F851-EC5A-4D38-B0AD-8093EC10F338}</a:tableStyleId>
              </a:tblPr>
              <a:tblGrid>
                <a:gridCol w="1291991">
                  <a:extLst>
                    <a:ext uri="{9D8B030D-6E8A-4147-A177-3AD203B41FA5}">
                      <a16:colId xmlns:a16="http://schemas.microsoft.com/office/drawing/2014/main" val="25301635"/>
                    </a:ext>
                  </a:extLst>
                </a:gridCol>
                <a:gridCol w="1815721">
                  <a:extLst>
                    <a:ext uri="{9D8B030D-6E8A-4147-A177-3AD203B41FA5}">
                      <a16:colId xmlns:a16="http://schemas.microsoft.com/office/drawing/2014/main" val="127267539"/>
                    </a:ext>
                  </a:extLst>
                </a:gridCol>
              </a:tblGrid>
              <a:tr h="423821">
                <a:tc gridSpan="2">
                  <a:txBody>
                    <a:bodyPr/>
                    <a:lstStyle/>
                    <a:p>
                      <a:pPr algn="ctr"/>
                      <a:r>
                        <a:rPr lang="en-GB" sz="1600" dirty="0">
                          <a:effectLst>
                            <a:outerShdw blurRad="38100" dist="38100" dir="2700000" algn="tl">
                              <a:srgbClr val="000000">
                                <a:alpha val="43137"/>
                              </a:srgbClr>
                            </a:outerShdw>
                          </a:effectLst>
                          <a:latin typeface="Century Gothic" panose="020B0502020202020204" pitchFamily="34" charset="0"/>
                        </a:rPr>
                        <a:t>Important people</a:t>
                      </a:r>
                    </a:p>
                  </a:txBody>
                  <a:tcPr/>
                </a:tc>
                <a:tc hMerge="1">
                  <a:txBody>
                    <a:bodyPr/>
                    <a:lstStyle/>
                    <a:p>
                      <a:pPr algn="ctr"/>
                      <a:endParaRPr lang="en-GB"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329089533"/>
                  </a:ext>
                </a:extLst>
              </a:tr>
              <a:tr h="473981">
                <a:tc>
                  <a:txBody>
                    <a:bodyPr/>
                    <a:lstStyle/>
                    <a:p>
                      <a:r>
                        <a:rPr lang="en-US" sz="1100" b="1" dirty="0" smtClean="0">
                          <a:latin typeface="Century Gothic" panose="020B0502020202020204" pitchFamily="34" charset="0"/>
                        </a:rPr>
                        <a:t>Henry</a:t>
                      </a:r>
                      <a:r>
                        <a:rPr lang="en-US" sz="1100" b="1" baseline="0" dirty="0" smtClean="0">
                          <a:latin typeface="Century Gothic" panose="020B0502020202020204" pitchFamily="34" charset="0"/>
                        </a:rPr>
                        <a:t> VII</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1485-1509</a:t>
                      </a:r>
                      <a:endParaRPr lang="en-GB" sz="1100" dirty="0">
                        <a:latin typeface="Century Gothic" panose="020B0502020202020204" pitchFamily="34" charset="0"/>
                      </a:endParaRPr>
                    </a:p>
                  </a:txBody>
                  <a:tcPr/>
                </a:tc>
                <a:extLst>
                  <a:ext uri="{0D108BD9-81ED-4DB2-BD59-A6C34878D82A}">
                    <a16:rowId xmlns:a16="http://schemas.microsoft.com/office/drawing/2014/main" val="1742628472"/>
                  </a:ext>
                </a:extLst>
              </a:tr>
              <a:tr h="473981">
                <a:tc>
                  <a:txBody>
                    <a:bodyPr/>
                    <a:lstStyle/>
                    <a:p>
                      <a:r>
                        <a:rPr lang="en-US" sz="1100" b="1" dirty="0" smtClean="0">
                          <a:latin typeface="Century Gothic" panose="020B0502020202020204" pitchFamily="34" charset="0"/>
                        </a:rPr>
                        <a:t>Henry</a:t>
                      </a:r>
                      <a:r>
                        <a:rPr lang="en-US" sz="1100" b="1" baseline="0" dirty="0" smtClean="0">
                          <a:latin typeface="Century Gothic" panose="020B0502020202020204" pitchFamily="34" charset="0"/>
                        </a:rPr>
                        <a:t> VIII</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1509-1547</a:t>
                      </a:r>
                      <a:endParaRPr lang="en-GB" sz="1100" dirty="0">
                        <a:latin typeface="Century Gothic" panose="020B0502020202020204" pitchFamily="34" charset="0"/>
                      </a:endParaRPr>
                    </a:p>
                  </a:txBody>
                  <a:tcPr/>
                </a:tc>
                <a:extLst>
                  <a:ext uri="{0D108BD9-81ED-4DB2-BD59-A6C34878D82A}">
                    <a16:rowId xmlns:a16="http://schemas.microsoft.com/office/drawing/2014/main" val="4013323060"/>
                  </a:ext>
                </a:extLst>
              </a:tr>
              <a:tr h="388390">
                <a:tc>
                  <a:txBody>
                    <a:bodyPr/>
                    <a:lstStyle/>
                    <a:p>
                      <a:r>
                        <a:rPr lang="en-US" sz="1100" b="1" dirty="0" smtClean="0">
                          <a:latin typeface="Century Gothic" panose="020B0502020202020204" pitchFamily="34" charset="0"/>
                        </a:rPr>
                        <a:t>Edward</a:t>
                      </a:r>
                      <a:r>
                        <a:rPr lang="en-US" sz="1100" b="1" baseline="0" dirty="0" smtClean="0">
                          <a:latin typeface="Century Gothic" panose="020B0502020202020204" pitchFamily="34" charset="0"/>
                        </a:rPr>
                        <a:t> VI</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1547-1553</a:t>
                      </a:r>
                      <a:endParaRPr lang="en-GB" sz="1100" dirty="0">
                        <a:latin typeface="Century Gothic" panose="020B0502020202020204" pitchFamily="34" charset="0"/>
                      </a:endParaRPr>
                    </a:p>
                  </a:txBody>
                  <a:tcPr/>
                </a:tc>
                <a:extLst>
                  <a:ext uri="{0D108BD9-81ED-4DB2-BD59-A6C34878D82A}">
                    <a16:rowId xmlns:a16="http://schemas.microsoft.com/office/drawing/2014/main" val="3420455876"/>
                  </a:ext>
                </a:extLst>
              </a:tr>
              <a:tr h="406843">
                <a:tc>
                  <a:txBody>
                    <a:bodyPr/>
                    <a:lstStyle/>
                    <a:p>
                      <a:r>
                        <a:rPr lang="en-US" sz="1100" b="1" dirty="0" smtClean="0">
                          <a:latin typeface="Century Gothic" panose="020B0502020202020204" pitchFamily="34" charset="0"/>
                        </a:rPr>
                        <a:t>Lady</a:t>
                      </a:r>
                      <a:r>
                        <a:rPr lang="en-US" sz="1100" b="1" baseline="0" dirty="0" smtClean="0">
                          <a:latin typeface="Century Gothic" panose="020B0502020202020204" pitchFamily="34" charset="0"/>
                        </a:rPr>
                        <a:t> Jane Grey</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Ruled</a:t>
                      </a:r>
                      <a:r>
                        <a:rPr lang="en-US" sz="1100" baseline="0" dirty="0" smtClean="0">
                          <a:latin typeface="Century Gothic" panose="020B0502020202020204" pitchFamily="34" charset="0"/>
                        </a:rPr>
                        <a:t> for only 9 days in 1553</a:t>
                      </a:r>
                      <a:endParaRPr lang="en-GB" sz="1100" dirty="0">
                        <a:latin typeface="Century Gothic" panose="020B0502020202020204" pitchFamily="34" charset="0"/>
                      </a:endParaRPr>
                    </a:p>
                  </a:txBody>
                  <a:tcPr/>
                </a:tc>
                <a:extLst>
                  <a:ext uri="{0D108BD9-81ED-4DB2-BD59-A6C34878D82A}">
                    <a16:rowId xmlns:a16="http://schemas.microsoft.com/office/drawing/2014/main" val="3420241977"/>
                  </a:ext>
                </a:extLst>
              </a:tr>
              <a:tr h="402610">
                <a:tc>
                  <a:txBody>
                    <a:bodyPr/>
                    <a:lstStyle/>
                    <a:p>
                      <a:r>
                        <a:rPr lang="en-US" sz="1100" b="1" dirty="0" smtClean="0">
                          <a:latin typeface="Century Gothic" panose="020B0502020202020204" pitchFamily="34" charset="0"/>
                        </a:rPr>
                        <a:t>Mary I</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1553-1558</a:t>
                      </a:r>
                      <a:endParaRPr lang="en-GB" sz="1100" dirty="0">
                        <a:latin typeface="Century Gothic" panose="020B0502020202020204" pitchFamily="34" charset="0"/>
                      </a:endParaRPr>
                    </a:p>
                  </a:txBody>
                  <a:tcPr/>
                </a:tc>
                <a:extLst>
                  <a:ext uri="{0D108BD9-81ED-4DB2-BD59-A6C34878D82A}">
                    <a16:rowId xmlns:a16="http://schemas.microsoft.com/office/drawing/2014/main" val="3465872278"/>
                  </a:ext>
                </a:extLst>
              </a:tr>
              <a:tr h="402610">
                <a:tc>
                  <a:txBody>
                    <a:bodyPr/>
                    <a:lstStyle/>
                    <a:p>
                      <a:r>
                        <a:rPr lang="en-US" sz="1100" b="1" dirty="0" smtClean="0">
                          <a:latin typeface="Century Gothic" panose="020B0502020202020204" pitchFamily="34" charset="0"/>
                        </a:rPr>
                        <a:t>Elizabeth I</a:t>
                      </a:r>
                      <a:endParaRPr lang="en-GB" sz="1100" b="1" dirty="0">
                        <a:latin typeface="Century Gothic" panose="020B0502020202020204" pitchFamily="34" charset="0"/>
                      </a:endParaRPr>
                    </a:p>
                  </a:txBody>
                  <a:tcPr/>
                </a:tc>
                <a:tc>
                  <a:txBody>
                    <a:bodyPr/>
                    <a:lstStyle/>
                    <a:p>
                      <a:r>
                        <a:rPr lang="en-US" sz="1100" dirty="0" smtClean="0">
                          <a:latin typeface="Century Gothic" panose="020B0502020202020204" pitchFamily="34" charset="0"/>
                        </a:rPr>
                        <a:t>1558-1603</a:t>
                      </a:r>
                      <a:endParaRPr lang="en-GB" sz="1100" dirty="0">
                        <a:latin typeface="Century Gothic" panose="020B0502020202020204" pitchFamily="34" charset="0"/>
                      </a:endParaRPr>
                    </a:p>
                  </a:txBody>
                  <a:tcPr/>
                </a:tc>
                <a:extLst>
                  <a:ext uri="{0D108BD9-81ED-4DB2-BD59-A6C34878D82A}">
                    <a16:rowId xmlns:a16="http://schemas.microsoft.com/office/drawing/2014/main" val="1686641783"/>
                  </a:ext>
                </a:extLst>
              </a:tr>
            </a:tbl>
          </a:graphicData>
        </a:graphic>
      </p:graphicFrame>
      <p:pic>
        <p:nvPicPr>
          <p:cNvPr id="8" name="Picture 7">
            <a:extLst>
              <a:ext uri="{FF2B5EF4-FFF2-40B4-BE49-F238E27FC236}">
                <a16:creationId xmlns:a16="http://schemas.microsoft.com/office/drawing/2014/main" id="{0DC08D70-0D88-44FE-8D53-3712F08082E9}"/>
              </a:ext>
            </a:extLst>
          </p:cNvPr>
          <p:cNvPicPr/>
          <p:nvPr/>
        </p:nvPicPr>
        <p:blipFill rotWithShape="1">
          <a:blip r:embed="rId2" cstate="print">
            <a:extLst>
              <a:ext uri="{28A0092B-C50C-407E-A947-70E740481C1C}">
                <a14:useLocalDpi xmlns:a14="http://schemas.microsoft.com/office/drawing/2010/main" val="0"/>
              </a:ext>
            </a:extLst>
          </a:blip>
          <a:srcRect l="15494" t="15695" r="13380" b="11524"/>
          <a:stretch/>
        </p:blipFill>
        <p:spPr>
          <a:xfrm>
            <a:off x="22225" y="34331"/>
            <a:ext cx="815975" cy="581025"/>
          </a:xfrm>
          <a:prstGeom prst="rect">
            <a:avLst/>
          </a:prstGeom>
        </p:spPr>
      </p:pic>
      <p:graphicFrame>
        <p:nvGraphicFramePr>
          <p:cNvPr id="10" name="Table 6">
            <a:extLst>
              <a:ext uri="{FF2B5EF4-FFF2-40B4-BE49-F238E27FC236}">
                <a16:creationId xmlns:a16="http://schemas.microsoft.com/office/drawing/2014/main" id="{94F5A996-476C-4F6E-9D39-266739DCB4E0}"/>
              </a:ext>
            </a:extLst>
          </p:cNvPr>
          <p:cNvGraphicFramePr>
            <a:graphicFrameLocks noGrp="1"/>
          </p:cNvGraphicFramePr>
          <p:nvPr>
            <p:extLst/>
          </p:nvPr>
        </p:nvGraphicFramePr>
        <p:xfrm>
          <a:off x="60874" y="5368383"/>
          <a:ext cx="12044065" cy="1465778"/>
        </p:xfrm>
        <a:graphic>
          <a:graphicData uri="http://schemas.openxmlformats.org/drawingml/2006/table">
            <a:tbl>
              <a:tblPr firstRow="1" bandRow="1">
                <a:tableStyleId>{5C22544A-7EE6-4342-B048-85BDC9FD1C3A}</a:tableStyleId>
              </a:tblPr>
              <a:tblGrid>
                <a:gridCol w="2408813">
                  <a:extLst>
                    <a:ext uri="{9D8B030D-6E8A-4147-A177-3AD203B41FA5}">
                      <a16:colId xmlns:a16="http://schemas.microsoft.com/office/drawing/2014/main" val="2153202176"/>
                    </a:ext>
                  </a:extLst>
                </a:gridCol>
                <a:gridCol w="2408813">
                  <a:extLst>
                    <a:ext uri="{9D8B030D-6E8A-4147-A177-3AD203B41FA5}">
                      <a16:colId xmlns:a16="http://schemas.microsoft.com/office/drawing/2014/main" val="3217516544"/>
                    </a:ext>
                  </a:extLst>
                </a:gridCol>
                <a:gridCol w="2408813">
                  <a:extLst>
                    <a:ext uri="{9D8B030D-6E8A-4147-A177-3AD203B41FA5}">
                      <a16:colId xmlns:a16="http://schemas.microsoft.com/office/drawing/2014/main" val="4176722032"/>
                    </a:ext>
                  </a:extLst>
                </a:gridCol>
                <a:gridCol w="2408813">
                  <a:extLst>
                    <a:ext uri="{9D8B030D-6E8A-4147-A177-3AD203B41FA5}">
                      <a16:colId xmlns:a16="http://schemas.microsoft.com/office/drawing/2014/main" val="375242217"/>
                    </a:ext>
                  </a:extLst>
                </a:gridCol>
                <a:gridCol w="2408813">
                  <a:extLst>
                    <a:ext uri="{9D8B030D-6E8A-4147-A177-3AD203B41FA5}">
                      <a16:colId xmlns:a16="http://schemas.microsoft.com/office/drawing/2014/main" val="661227348"/>
                    </a:ext>
                  </a:extLst>
                </a:gridCol>
              </a:tblGrid>
              <a:tr h="307538">
                <a:tc>
                  <a:txBody>
                    <a:bodyPr/>
                    <a:lstStyle/>
                    <a:p>
                      <a:pPr algn="ctr"/>
                      <a:endParaRPr lang="en-GB" sz="1100" dirty="0">
                        <a:effectLst>
                          <a:outerShdw blurRad="38100" dist="38100" dir="2700000" algn="tl">
                            <a:srgbClr val="000000">
                              <a:alpha val="43137"/>
                            </a:srgbClr>
                          </a:outerShdw>
                        </a:effectLst>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dirty="0" smtClean="0">
                          <a:effectLst>
                            <a:outerShdw blurRad="38100" dist="38100" dir="2700000" algn="tl">
                              <a:srgbClr val="000000">
                                <a:alpha val="43137"/>
                              </a:srgbClr>
                            </a:outerShdw>
                          </a:effectLst>
                          <a:latin typeface="Century Gothic" panose="020B0502020202020204" pitchFamily="34" charset="0"/>
                        </a:rPr>
                        <a:t>                                          Timeline</a:t>
                      </a:r>
                      <a:endParaRPr lang="en-GB" sz="1100" dirty="0">
                        <a:effectLst>
                          <a:outerShdw blurRad="38100" dist="38100" dir="2700000" algn="tl">
                            <a:srgbClr val="000000">
                              <a:alpha val="43137"/>
                            </a:srgbClr>
                          </a:outerShdw>
                        </a:effectLst>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a:txBody>
                    <a:bodyPr/>
                    <a:lstStyle/>
                    <a:p>
                      <a:pPr algn="l"/>
                      <a:endParaRPr lang="en-GB" sz="1100" dirty="0">
                        <a:effectLst>
                          <a:outerShdw blurRad="38100" dist="38100" dir="2700000" algn="tl">
                            <a:srgbClr val="000000">
                              <a:alpha val="43137"/>
                            </a:srgbClr>
                          </a:outerShdw>
                        </a:effectLst>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GB" sz="1100" dirty="0">
                        <a:effectLst>
                          <a:outerShdw blurRad="38100" dist="38100" dir="2700000" algn="tl">
                            <a:srgbClr val="000000">
                              <a:alpha val="43137"/>
                            </a:srgbClr>
                          </a:outerShdw>
                        </a:effectLst>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37858221"/>
                  </a:ext>
                </a:extLst>
              </a:tr>
              <a:tr h="958236">
                <a:tc>
                  <a:txBody>
                    <a:bodyPr/>
                    <a:lstStyle/>
                    <a:p>
                      <a:pPr algn="ctr"/>
                      <a:r>
                        <a:rPr lang="en-US" sz="1000" baseline="0" dirty="0" smtClean="0">
                          <a:latin typeface="Century Gothic" panose="020B0502020202020204" pitchFamily="34" charset="0"/>
                        </a:rPr>
                        <a:t>1509</a:t>
                      </a:r>
                    </a:p>
                    <a:p>
                      <a:pPr algn="ctr"/>
                      <a:r>
                        <a:rPr lang="en-US" sz="1000" dirty="0" smtClean="0">
                          <a:latin typeface="Century Gothic" panose="020B0502020202020204" pitchFamily="34" charset="0"/>
                        </a:rPr>
                        <a:t>Henry VIII becomes King of England aged just 18,</a:t>
                      </a:r>
                    </a:p>
                    <a:p>
                      <a:pPr algn="ctr"/>
                      <a:r>
                        <a:rPr lang="en-US" sz="1000" dirty="0" smtClean="0">
                          <a:latin typeface="Century Gothic" panose="020B0502020202020204" pitchFamily="34" charset="0"/>
                        </a:rPr>
                        <a:t>he marries his brother’s widow Catherine of</a:t>
                      </a:r>
                    </a:p>
                    <a:p>
                      <a:pPr algn="ctr"/>
                      <a:r>
                        <a:rPr lang="en-US" sz="1000" dirty="0" smtClean="0">
                          <a:latin typeface="Century Gothic" panose="020B0502020202020204" pitchFamily="34" charset="0"/>
                        </a:rPr>
                        <a:t>Aragon.</a:t>
                      </a:r>
                      <a:endParaRPr lang="en-GB" sz="1000" dirty="0" smtClean="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dirty="0" smtClean="0">
                          <a:latin typeface="Century Gothic" panose="020B0502020202020204" pitchFamily="34" charset="0"/>
                        </a:rPr>
                        <a:t>1527</a:t>
                      </a:r>
                    </a:p>
                    <a:p>
                      <a:pPr algn="ctr"/>
                      <a:r>
                        <a:rPr lang="en-US" sz="1000" dirty="0" smtClean="0">
                          <a:latin typeface="Century Gothic" panose="020B0502020202020204" pitchFamily="34" charset="0"/>
                        </a:rPr>
                        <a:t>The King’s Great Matter – Henry VIII begins divorce proceedings against Catherine of Aragon to marry Anne Boleyn – this sees England Break with Rome and form the protestant Church of England.</a:t>
                      </a:r>
                      <a:endParaRPr lang="en-GB" sz="1000" b="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b="0" dirty="0" smtClean="0">
                          <a:latin typeface="Century Gothic" panose="020B0502020202020204" pitchFamily="34" charset="0"/>
                        </a:rPr>
                        <a:t>1534</a:t>
                      </a:r>
                    </a:p>
                    <a:p>
                      <a:pPr algn="ctr"/>
                      <a:r>
                        <a:rPr lang="en-US" sz="1000" dirty="0" smtClean="0">
                          <a:latin typeface="Century Gothic" panose="020B0502020202020204" pitchFamily="34" charset="0"/>
                        </a:rPr>
                        <a:t>Henry VIII dissolves the monasteries after breaking with Rome to acquire all their land and money</a:t>
                      </a:r>
                      <a:endParaRPr lang="en-GB" sz="1000" b="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dirty="0" smtClean="0">
                          <a:latin typeface="Century Gothic" panose="020B0502020202020204" pitchFamily="34" charset="0"/>
                        </a:rPr>
                        <a:t>1553</a:t>
                      </a:r>
                    </a:p>
                    <a:p>
                      <a:pPr algn="ctr"/>
                      <a:r>
                        <a:rPr lang="en-US" sz="1000" dirty="0" smtClean="0">
                          <a:latin typeface="Century Gothic" panose="020B0502020202020204" pitchFamily="34" charset="0"/>
                        </a:rPr>
                        <a:t>Edward VI dies aged just 15, and for the first time in English history, there are only women left to inherit the throne.</a:t>
                      </a:r>
                      <a:endParaRPr lang="en-GB" sz="1000" b="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dirty="0" smtClean="0">
                          <a:latin typeface="Century Gothic" panose="020B0502020202020204" pitchFamily="34" charset="0"/>
                        </a:rPr>
                        <a:t>1553</a:t>
                      </a:r>
                    </a:p>
                    <a:p>
                      <a:pPr algn="ctr"/>
                      <a:r>
                        <a:rPr lang="en-US" sz="1000" dirty="0" smtClean="0">
                          <a:latin typeface="Century Gothic" panose="020B0502020202020204" pitchFamily="34" charset="0"/>
                        </a:rPr>
                        <a:t>Mary begins the counter-reformation, seeking to turn England back to the Catholic church. She burns almost 300 protestants at the stake.</a:t>
                      </a:r>
                      <a:endParaRPr lang="en-GB" sz="1000" b="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3121301"/>
                  </a:ext>
                </a:extLst>
              </a:tr>
            </a:tbl>
          </a:graphicData>
        </a:graphic>
      </p:graphicFrame>
      <p:sp>
        <p:nvSpPr>
          <p:cNvPr id="4" name="Rectangle 3"/>
          <p:cNvSpPr/>
          <p:nvPr/>
        </p:nvSpPr>
        <p:spPr>
          <a:xfrm>
            <a:off x="3513221" y="4690777"/>
            <a:ext cx="3003082" cy="577081"/>
          </a:xfrm>
          <a:prstGeom prst="rect">
            <a:avLst/>
          </a:prstGeom>
        </p:spPr>
        <p:txBody>
          <a:bodyPr wrap="square">
            <a:spAutoFit/>
          </a:bodyPr>
          <a:lstStyle/>
          <a:p>
            <a:pPr algn="ctr"/>
            <a:r>
              <a:rPr lang="en-US" sz="1050" dirty="0">
                <a:latin typeface="Century Gothic" panose="020B0502020202020204" pitchFamily="34" charset="0"/>
              </a:rPr>
              <a:t>The red rose of the House of Lancaster and the white rose of the House of York. The Tudor rose is a mixture of the two.</a:t>
            </a:r>
            <a:endParaRPr lang="en-GB" sz="1050" dirty="0">
              <a:latin typeface="Century Gothic" panose="020B0502020202020204" pitchFamily="34" charset="0"/>
            </a:endParaRPr>
          </a:p>
        </p:txBody>
      </p:sp>
      <p:pic>
        <p:nvPicPr>
          <p:cNvPr id="6" name="Picture 5"/>
          <p:cNvPicPr>
            <a:picLocks noChangeAspect="1"/>
          </p:cNvPicPr>
          <p:nvPr/>
        </p:nvPicPr>
        <p:blipFill>
          <a:blip r:embed="rId3"/>
          <a:stretch>
            <a:fillRect/>
          </a:stretch>
        </p:blipFill>
        <p:spPr>
          <a:xfrm>
            <a:off x="3848189" y="3557960"/>
            <a:ext cx="2333146" cy="1129243"/>
          </a:xfrm>
          <a:prstGeom prst="rect">
            <a:avLst/>
          </a:prstGeom>
        </p:spPr>
      </p:pic>
    </p:spTree>
    <p:extLst>
      <p:ext uri="{BB962C8B-B14F-4D97-AF65-F5344CB8AC3E}">
        <p14:creationId xmlns:p14="http://schemas.microsoft.com/office/powerpoint/2010/main" val="2038411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155268-4807-4B93-9B53-1189DA074D7B}"/>
</file>

<file path=customXml/itemProps2.xml><?xml version="1.0" encoding="utf-8"?>
<ds:datastoreItem xmlns:ds="http://schemas.openxmlformats.org/officeDocument/2006/customXml" ds:itemID="{8910FC94-8F42-4EE1-8412-E7581ECEBE94}"/>
</file>

<file path=customXml/itemProps3.xml><?xml version="1.0" encoding="utf-8"?>
<ds:datastoreItem xmlns:ds="http://schemas.openxmlformats.org/officeDocument/2006/customXml" ds:itemID="{DF0DB49C-FEF5-4737-9C89-B9242E9FA9B3}"/>
</file>

<file path=docProps/app.xml><?xml version="1.0" encoding="utf-8"?>
<Properties xmlns="http://schemas.openxmlformats.org/officeDocument/2006/extended-properties" xmlns:vt="http://schemas.openxmlformats.org/officeDocument/2006/docPropsVTypes">
  <TotalTime>0</TotalTime>
  <Words>514</Words>
  <Application>Microsoft Office PowerPoint</Application>
  <PresentationFormat>Widescreen</PresentationFormat>
  <Paragraphs>48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Here comes the Tudors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 comes the Tudors</dc:title>
  <dc:creator>Amelia Price</dc:creator>
  <cp:lastModifiedBy>Amelia Price</cp:lastModifiedBy>
  <cp:revision>1</cp:revision>
  <dcterms:created xsi:type="dcterms:W3CDTF">2022-06-04T15:11:59Z</dcterms:created>
  <dcterms:modified xsi:type="dcterms:W3CDTF">2022-06-04T15:12:20Z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