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FF095-9B77-4B3A-A46B-8A695A2B0C98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52750-84B2-4B6D-9A1A-AE1918B19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2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29630-1490-430E-A500-44D65EF877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01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81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09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2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9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4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22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9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7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68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87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7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5C1D4-2BE8-4FC0-A6D4-D35319CDE59D}" type="datetimeFigureOut">
              <a:rPr lang="en-GB" smtClean="0"/>
              <a:t>27/05/2022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98126-E57F-49C1-B3DE-82ECCC8D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8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9334" y="-27410"/>
            <a:ext cx="873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Knowledge Organiser – The British Empire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71967"/>
              </p:ext>
            </p:extLst>
          </p:nvPr>
        </p:nvGraphicFramePr>
        <p:xfrm>
          <a:off x="120815" y="499487"/>
          <a:ext cx="4479304" cy="470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08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1.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By 1901, Britain ruled the largest empire the world had ever known. This included over 450 million and covered ¼ of the surface of the world.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9" y="185691"/>
            <a:ext cx="4474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Summary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137642"/>
              </p:ext>
            </p:extLst>
          </p:nvPr>
        </p:nvGraphicFramePr>
        <p:xfrm>
          <a:off x="4697183" y="2509605"/>
          <a:ext cx="4383502" cy="430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4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69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15.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baseline="0" dirty="0"/>
                        <a:t> Empire</a:t>
                      </a:r>
                      <a:endParaRPr lang="en-US" sz="1000" b="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group of countries, people or land ruled by one single country</a:t>
                      </a:r>
                      <a:r>
                        <a:rPr lang="en-US" sz="1000" dirty="0"/>
                        <a:t> referred to as the “mother” country.</a:t>
                      </a:r>
                    </a:p>
                    <a:p>
                      <a:endParaRPr lang="en-US" sz="1000" baseline="0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706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16.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Colony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country that is part of an empire.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66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17.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Jewel in the crown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largest and richest part of Britain’s Empire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326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18.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Commonwealth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group of countries that were once part of Britain’s Empire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326">
                <a:tc>
                  <a:txBody>
                    <a:bodyPr/>
                    <a:lstStyle/>
                    <a:p>
                      <a:r>
                        <a:rPr lang="en-US" sz="1000" b="1" dirty="0"/>
                        <a:t>19.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Imperialism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act of building an empire.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766">
                <a:tc>
                  <a:txBody>
                    <a:bodyPr/>
                    <a:lstStyle/>
                    <a:p>
                      <a:r>
                        <a:rPr lang="en-US" sz="1000" b="1" dirty="0"/>
                        <a:t>20.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dirty="0"/>
                        <a:t>Nationalism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Wanting your country to be the best or to be free from someone's empire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110">
                <a:tc>
                  <a:txBody>
                    <a:bodyPr/>
                    <a:lstStyle/>
                    <a:p>
                      <a:r>
                        <a:rPr lang="en-US" sz="1000" b="1" dirty="0"/>
                        <a:t>21.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Britannia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female figure used to symbolise the British Empire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766">
                <a:tc>
                  <a:txBody>
                    <a:bodyPr/>
                    <a:lstStyle/>
                    <a:p>
                      <a:r>
                        <a:rPr lang="en-US" sz="1000" b="1" dirty="0"/>
                        <a:t>22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East India Company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Trading company that gradually took control of India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306">
                <a:tc>
                  <a:txBody>
                    <a:bodyPr/>
                    <a:lstStyle/>
                    <a:p>
                      <a:r>
                        <a:rPr lang="en-US" sz="1000" b="1" dirty="0"/>
                        <a:t>23.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Famine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shortage of food.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336">
                <a:tc>
                  <a:txBody>
                    <a:bodyPr/>
                    <a:lstStyle/>
                    <a:p>
                      <a:r>
                        <a:rPr lang="en-US" sz="1000" b="1" dirty="0"/>
                        <a:t>24.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Raj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period of British rule in India after 1857. From the Hindi word for reign.</a:t>
                      </a:r>
                    </a:p>
                    <a:p>
                      <a:endParaRPr lang="en-GB" sz="1000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326">
                <a:tc>
                  <a:txBody>
                    <a:bodyPr/>
                    <a:lstStyle/>
                    <a:p>
                      <a:r>
                        <a:rPr lang="en-US" sz="1000" b="1" dirty="0"/>
                        <a:t>25.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Mahatma Gandhi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 leader of the Indian independence movement.</a:t>
                      </a:r>
                      <a:endParaRPr lang="en-US" sz="1000" baseline="0" dirty="0"/>
                    </a:p>
                    <a:p>
                      <a:endParaRPr lang="en-GB" sz="1000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05977" y="2192123"/>
            <a:ext cx="4474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Key Terms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85420"/>
              </p:ext>
            </p:extLst>
          </p:nvPr>
        </p:nvGraphicFramePr>
        <p:xfrm>
          <a:off x="168717" y="1196484"/>
          <a:ext cx="4383501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3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36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/>
                        <a:t>2.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1586 Sir Walter Raleigh organised a small settlement in America named Virginia in honour of Elizabeth I.  </a:t>
                      </a:r>
                      <a:endParaRPr lang="en-US" sz="1000" b="0" u="none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36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/>
                        <a:t>3.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1620: The Mayflower ship set sail for America taking the first English colonisers called the Pilgrim Fathers.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365"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/>
                        <a:t>4.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1756-63: The Seven Years War resulted in England winning Canada from the French.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365"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/>
                        <a:t>5.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1770: Captain Cook claimed Australia for Britain. It became a penal colony.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365"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/>
                        <a:t>6.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1775-83: Britain was defeated in the American War of Independence and lost its 13 American colonies. Remembered in America on 4</a:t>
                      </a:r>
                      <a:r>
                        <a:rPr lang="en-GB" sz="1000" baseline="30000" dirty="0"/>
                        <a:t>th</a:t>
                      </a:r>
                      <a:r>
                        <a:rPr lang="en-GB" sz="1000" dirty="0"/>
                        <a:t> July.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36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/>
                        <a:t>7.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1845: The Irish Potato Famine began.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365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/>
                        <a:t>8.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1876: Queen Victoria was declared Empress of India.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7038" y="913919"/>
            <a:ext cx="4474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Key Events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778527"/>
              </p:ext>
            </p:extLst>
          </p:nvPr>
        </p:nvGraphicFramePr>
        <p:xfrm>
          <a:off x="163418" y="4971584"/>
          <a:ext cx="4474784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0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006">
                <a:tc>
                  <a:txBody>
                    <a:bodyPr/>
                    <a:lstStyle/>
                    <a:p>
                      <a:r>
                        <a:rPr lang="en-US" sz="1000" b="0" dirty="0"/>
                        <a:t>11.</a:t>
                      </a:r>
                      <a:r>
                        <a:rPr lang="en-US" sz="1000" b="0" baseline="0" dirty="0"/>
                        <a:t> Australia</a:t>
                      </a:r>
                      <a:endParaRPr lang="en-US" sz="1000" b="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Used as a location for criminals. Criminals would be shipped to Australia, where they would be used as a workforce</a:t>
                      </a:r>
                      <a:endParaRPr lang="en-US" sz="1000" b="0" baseline="0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06">
                <a:tc>
                  <a:txBody>
                    <a:bodyPr/>
                    <a:lstStyle/>
                    <a:p>
                      <a:r>
                        <a:rPr lang="en-US" sz="1000" b="0" dirty="0"/>
                        <a:t>12.</a:t>
                      </a:r>
                      <a:r>
                        <a:rPr lang="en-GB" sz="1000" b="0" dirty="0"/>
                        <a:t> Caribbean</a:t>
                      </a:r>
                      <a:endParaRPr lang="en-US" sz="1000" b="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Sugar, cocoa and coffee were all grown and taken to Britain.</a:t>
                      </a:r>
                      <a:endParaRPr lang="en-US" sz="1000" b="0" baseline="0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2969203203"/>
                  </a:ext>
                </a:extLst>
              </a:tr>
              <a:tr h="352077">
                <a:tc>
                  <a:txBody>
                    <a:bodyPr/>
                    <a:lstStyle/>
                    <a:p>
                      <a:r>
                        <a:rPr lang="en-US" sz="1000" b="0" dirty="0"/>
                        <a:t>13. Africa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Britain used the people as slaves and made a lot of money selling them at auctions. The Gold Coast was important because it held lots of gold, ivory and silver, which were traded for fortunes. 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65">
                <a:tc>
                  <a:txBody>
                    <a:bodyPr/>
                    <a:lstStyle/>
                    <a:p>
                      <a:r>
                        <a:rPr lang="en-US" sz="1000" b="0" dirty="0"/>
                        <a:t>14. India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Provided spices,  jewels and silks that were traded for money across the Empire.  The Kohinoor jewel – one of the biggest diamonds ever found- belonged to an Indian prince and is now amongst the crown jewels. 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6475" y="4688379"/>
            <a:ext cx="4474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Key places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3CD5947-97A7-4163-8808-C27CA2D626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8" t="45798" r="53937" b="28990"/>
          <a:stretch/>
        </p:blipFill>
        <p:spPr>
          <a:xfrm>
            <a:off x="4720645" y="280736"/>
            <a:ext cx="4383501" cy="1920723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E59203-A9BC-44AC-B024-032544F47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025832"/>
              </p:ext>
            </p:extLst>
          </p:nvPr>
        </p:nvGraphicFramePr>
        <p:xfrm>
          <a:off x="141160" y="3572704"/>
          <a:ext cx="4410098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982">
                  <a:extLst>
                    <a:ext uri="{9D8B030D-6E8A-4147-A177-3AD203B41FA5}">
                      <a16:colId xmlns:a16="http://schemas.microsoft.com/office/drawing/2014/main" val="3882568791"/>
                    </a:ext>
                  </a:extLst>
                </a:gridCol>
                <a:gridCol w="4079116">
                  <a:extLst>
                    <a:ext uri="{9D8B030D-6E8A-4147-A177-3AD203B41FA5}">
                      <a16:colId xmlns:a16="http://schemas.microsoft.com/office/drawing/2014/main" val="50912146"/>
                    </a:ext>
                  </a:extLst>
                </a:gridCol>
              </a:tblGrid>
              <a:tr h="151550">
                <a:tc>
                  <a:txBody>
                    <a:bodyPr/>
                    <a:lstStyle/>
                    <a:p>
                      <a:r>
                        <a:rPr lang="en-GB" sz="100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1919 The Amritsar massacre. The British massacre peaceful protestors who wanted Indian independence.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74370"/>
                  </a:ext>
                </a:extLst>
              </a:tr>
              <a:tr h="151550">
                <a:tc>
                  <a:txBody>
                    <a:bodyPr/>
                    <a:lstStyle/>
                    <a:p>
                      <a:r>
                        <a:rPr lang="en-GB" sz="1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1921: Southern Ireland won its independence from Britain.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472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10C84CB-CBA1-472C-AC1D-06465AF44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68748"/>
              </p:ext>
            </p:extLst>
          </p:nvPr>
        </p:nvGraphicFramePr>
        <p:xfrm>
          <a:off x="149489" y="4218648"/>
          <a:ext cx="4410098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313">
                  <a:extLst>
                    <a:ext uri="{9D8B030D-6E8A-4147-A177-3AD203B41FA5}">
                      <a16:colId xmlns:a16="http://schemas.microsoft.com/office/drawing/2014/main" val="3882568791"/>
                    </a:ext>
                  </a:extLst>
                </a:gridCol>
                <a:gridCol w="4069785">
                  <a:extLst>
                    <a:ext uri="{9D8B030D-6E8A-4147-A177-3AD203B41FA5}">
                      <a16:colId xmlns:a16="http://schemas.microsoft.com/office/drawing/2014/main" val="50912146"/>
                    </a:ext>
                  </a:extLst>
                </a:gridCol>
              </a:tblGrid>
              <a:tr h="151550">
                <a:tc>
                  <a:txBody>
                    <a:bodyPr/>
                    <a:lstStyle/>
                    <a:p>
                      <a:r>
                        <a:rPr lang="en-GB" sz="1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1947: India gained independence from Britain’s Empire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74370"/>
                  </a:ext>
                </a:extLst>
              </a:tr>
              <a:tr h="151550">
                <a:tc>
                  <a:txBody>
                    <a:bodyPr/>
                    <a:lstStyle/>
                    <a:p>
                      <a:r>
                        <a:rPr lang="en-GB" sz="1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1960’s most of Britain's colonies become independent countries.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4725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0DC08D70-0D88-44FE-8D53-3712F08082E9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4" t="15695" r="13380" b="11524"/>
          <a:stretch/>
        </p:blipFill>
        <p:spPr>
          <a:xfrm>
            <a:off x="76475" y="34331"/>
            <a:ext cx="661343" cy="40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85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D809E2-8DDD-4E10-94E2-4DB36A554A78}"/>
</file>

<file path=customXml/itemProps2.xml><?xml version="1.0" encoding="utf-8"?>
<ds:datastoreItem xmlns:ds="http://schemas.openxmlformats.org/officeDocument/2006/customXml" ds:itemID="{E10D2E93-2ABF-4F90-92E7-87A8E0D0086E}"/>
</file>

<file path=customXml/itemProps3.xml><?xml version="1.0" encoding="utf-8"?>
<ds:datastoreItem xmlns:ds="http://schemas.openxmlformats.org/officeDocument/2006/customXml" ds:itemID="{9DDE9B3D-7582-49D8-99FA-8A9977002940}"/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499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St Michaels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Stanyonjoa</dc:creator>
  <cp:lastModifiedBy>Elliott Wray</cp:lastModifiedBy>
  <cp:revision>29</cp:revision>
  <dcterms:created xsi:type="dcterms:W3CDTF">2018-11-02T15:57:24Z</dcterms:created>
  <dcterms:modified xsi:type="dcterms:W3CDTF">2022-05-27T14:04:14Z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