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01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72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861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0992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0290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933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6479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751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8408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4509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65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2998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230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2A7B-FB67-4045-99BF-42B5F7454634}" type="datetimeFigureOut">
              <a:rPr lang="en-GB" smtClean="0"/>
              <a:pPr/>
              <a:t>13/03/2022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5760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52E20D-5864-4070-BF40-27E243A7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068" y="-355679"/>
            <a:ext cx="4425687" cy="1325563"/>
          </a:xfrm>
        </p:spPr>
        <p:txBody>
          <a:bodyPr>
            <a:normAutofit/>
          </a:bodyPr>
          <a:lstStyle/>
          <a:p>
            <a:r>
              <a:rPr lang="en-GB" sz="2000" b="1" u="sng" dirty="0">
                <a:latin typeface="+mn-lt"/>
              </a:rPr>
              <a:t>W</a:t>
            </a:r>
            <a:r>
              <a:rPr lang="en-GB" sz="2000" b="1" u="sng" dirty="0" smtClean="0">
                <a:latin typeface="+mn-lt"/>
              </a:rPr>
              <a:t>as Mansa Musa the ‘greatest Mansa’?</a:t>
            </a:r>
            <a:endParaRPr lang="en-GB" sz="2000" b="1" u="sng" dirty="0"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27F7D8E-E9D4-4696-A4BE-C24F61B67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5874178"/>
              </p:ext>
            </p:extLst>
          </p:nvPr>
        </p:nvGraphicFramePr>
        <p:xfrm>
          <a:off x="146926" y="538337"/>
          <a:ext cx="4468082" cy="44719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4728">
                  <a:extLst>
                    <a:ext uri="{9D8B030D-6E8A-4147-A177-3AD203B41FA5}">
                      <a16:colId xmlns:a16="http://schemas.microsoft.com/office/drawing/2014/main" xmlns="" val="1841313301"/>
                    </a:ext>
                  </a:extLst>
                </a:gridCol>
                <a:gridCol w="1215722">
                  <a:extLst>
                    <a:ext uri="{9D8B030D-6E8A-4147-A177-3AD203B41FA5}">
                      <a16:colId xmlns:a16="http://schemas.microsoft.com/office/drawing/2014/main" xmlns="" val="3701124845"/>
                    </a:ext>
                  </a:extLst>
                </a:gridCol>
                <a:gridCol w="2857632">
                  <a:extLst>
                    <a:ext uri="{9D8B030D-6E8A-4147-A177-3AD203B41FA5}">
                      <a16:colId xmlns:a16="http://schemas.microsoft.com/office/drawing/2014/main" xmlns="" val="1910035010"/>
                    </a:ext>
                  </a:extLst>
                </a:gridCol>
              </a:tblGrid>
              <a:tr h="44540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4681165"/>
                  </a:ext>
                </a:extLst>
              </a:tr>
              <a:tr h="30270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Mansa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word meaning "king of kings" or "emperor". It is particularly associated with the Mali Empire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249122"/>
                  </a:ext>
                </a:extLst>
              </a:tr>
              <a:tr h="302707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Oba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ruler of any of several African peoples of western Nigeria, responsible for preserving</a:t>
                      </a:r>
                      <a:r>
                        <a:rPr lang="en-US" sz="1200" baseline="0" dirty="0" smtClean="0"/>
                        <a:t> cultural traditions.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025513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 smtClean="0"/>
                        <a:t>Benin </a:t>
                      </a:r>
                      <a:r>
                        <a:rPr lang="en-GB" sz="1200" b="1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Kingdom of Benin was a kingdom in what is now in southwestern Nigeria.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7698320"/>
                  </a:ext>
                </a:extLst>
              </a:tr>
              <a:tr h="33273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Slavery</a:t>
                      </a:r>
                      <a:r>
                        <a:rPr lang="en-GB" sz="1200" b="1" baseline="0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condition in which one human being was owned by another.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6581559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Mali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powerful trading empire that flourished in western Africa from the 13th to the 16th century.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0589249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Hajj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Muslim pilgrimage to Mecca, which all Muslims are expected to make at least once during their lifetime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0464727"/>
                  </a:ext>
                </a:extLst>
              </a:tr>
              <a:tr h="504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Indigenous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Something which</a:t>
                      </a:r>
                      <a:r>
                        <a:rPr lang="en-US" sz="1200" baseline="0" dirty="0" smtClean="0"/>
                        <a:t> comes from a place natively. </a:t>
                      </a:r>
                      <a:r>
                        <a:rPr lang="en-US" sz="1200" i="1" baseline="0" dirty="0" smtClean="0"/>
                        <a:t>E.g. Indigenous religion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7269822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xmlns="" id="{154E3732-AA32-49D7-AD50-39A3D5245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2210620"/>
              </p:ext>
            </p:extLst>
          </p:nvPr>
        </p:nvGraphicFramePr>
        <p:xfrm>
          <a:off x="4672853" y="538337"/>
          <a:ext cx="2846294" cy="29500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97787241"/>
                    </a:ext>
                  </a:extLst>
                </a:gridCol>
                <a:gridCol w="962775">
                  <a:extLst>
                    <a:ext uri="{9D8B030D-6E8A-4147-A177-3AD203B41FA5}">
                      <a16:colId xmlns:a16="http://schemas.microsoft.com/office/drawing/2014/main" xmlns="" val="25301635"/>
                    </a:ext>
                  </a:extLst>
                </a:gridCol>
                <a:gridCol w="1675239">
                  <a:extLst>
                    <a:ext uri="{9D8B030D-6E8A-4147-A177-3AD203B41FA5}">
                      <a16:colId xmlns:a16="http://schemas.microsoft.com/office/drawing/2014/main" xmlns="" val="404827939"/>
                    </a:ext>
                  </a:extLst>
                </a:gridCol>
              </a:tblGrid>
              <a:tr h="38974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089533"/>
                  </a:ext>
                </a:extLst>
              </a:tr>
              <a:tr h="449604">
                <a:tc>
                  <a:txBody>
                    <a:bodyPr/>
                    <a:lstStyle/>
                    <a:p>
                      <a:r>
                        <a:rPr lang="en-GB" sz="11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Musa I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Often called the wealthiest person in history, Musa was the ninth King of the Mali</a:t>
                      </a:r>
                      <a:r>
                        <a:rPr lang="en-US" sz="1200" baseline="0" dirty="0" smtClean="0"/>
                        <a:t> – one of the most powerful West African states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2628472"/>
                  </a:ext>
                </a:extLst>
              </a:tr>
              <a:tr h="449604">
                <a:tc>
                  <a:txBody>
                    <a:bodyPr/>
                    <a:lstStyle/>
                    <a:p>
                      <a:r>
                        <a:rPr lang="en-GB" sz="11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Oba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baseline="0" dirty="0" err="1" smtClean="0"/>
                        <a:t>Ewuare</a:t>
                      </a:r>
                      <a:r>
                        <a:rPr lang="en-GB" sz="1200" b="1" baseline="0" dirty="0" smtClean="0"/>
                        <a:t> the Great  </a:t>
                      </a:r>
                      <a:endParaRPr lang="en-GB" sz="1200" b="1" dirty="0" smtClean="0"/>
                    </a:p>
                    <a:p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Leader of the Benin people</a:t>
                      </a:r>
                      <a:r>
                        <a:rPr lang="en-GB" sz="1200" baseline="0" dirty="0" smtClean="0"/>
                        <a:t> in the 15</a:t>
                      </a:r>
                      <a:r>
                        <a:rPr lang="en-GB" sz="1200" baseline="30000" dirty="0" smtClean="0"/>
                        <a:t>th</a:t>
                      </a:r>
                      <a:r>
                        <a:rPr lang="en-GB" sz="1200" baseline="0" dirty="0" smtClean="0"/>
                        <a:t> century – developed their kingdom and finished constructing the Benin Walls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0455876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xmlns="" id="{4AFEA56B-72FF-49C5-A73D-1489A787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5984685"/>
              </p:ext>
            </p:extLst>
          </p:nvPr>
        </p:nvGraphicFramePr>
        <p:xfrm>
          <a:off x="7576992" y="538337"/>
          <a:ext cx="4566756" cy="43268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7832">
                  <a:extLst>
                    <a:ext uri="{9D8B030D-6E8A-4147-A177-3AD203B41FA5}">
                      <a16:colId xmlns:a16="http://schemas.microsoft.com/office/drawing/2014/main" xmlns="" val="2727947377"/>
                    </a:ext>
                  </a:extLst>
                </a:gridCol>
                <a:gridCol w="1067534">
                  <a:extLst>
                    <a:ext uri="{9D8B030D-6E8A-4147-A177-3AD203B41FA5}">
                      <a16:colId xmlns:a16="http://schemas.microsoft.com/office/drawing/2014/main" xmlns="" val="1311848027"/>
                    </a:ext>
                  </a:extLst>
                </a:gridCol>
                <a:gridCol w="3201390">
                  <a:extLst>
                    <a:ext uri="{9D8B030D-6E8A-4147-A177-3AD203B41FA5}">
                      <a16:colId xmlns:a16="http://schemas.microsoft.com/office/drawing/2014/main" xmlns="" val="3619902753"/>
                    </a:ext>
                  </a:extLst>
                </a:gridCol>
              </a:tblGrid>
              <a:tr h="468522"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572189"/>
                  </a:ext>
                </a:extLst>
              </a:tr>
              <a:tr h="89814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Civilization</a:t>
                      </a:r>
                      <a:r>
                        <a:rPr lang="en-GB" sz="1200" b="1" baseline="0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process by which a society or place reaches an advanced stage of social and cultural development and organization.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8204348"/>
                  </a:ext>
                </a:extLst>
              </a:tr>
              <a:tr h="9434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Colonization 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action or process of settling among and establishing control over the indigenous people of an area.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5212715"/>
                  </a:ext>
                </a:extLst>
              </a:tr>
              <a:tr h="85249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Benin Bronzes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Benin Bronzes are a group of thousands of objects that were taken by the British from the kingdom of Benin, in what is now Nigeria, in 1897.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045562"/>
                  </a:ext>
                </a:extLst>
              </a:tr>
              <a:tr h="62129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Silk Road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Silk Road was an ancient trade route that linked the Western world with the Middle East and Asia,</a:t>
                      </a:r>
                      <a:r>
                        <a:rPr lang="en-US" sz="1200" baseline="0" dirty="0" smtClean="0"/>
                        <a:t> with links to North Africa.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3510227"/>
                  </a:ext>
                </a:extLst>
              </a:tr>
              <a:tr h="52414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Benin Wall</a:t>
                      </a:r>
                      <a:r>
                        <a:rPr lang="en-GB" sz="1200" b="1" baseline="0" dirty="0" smtClean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One of Africa's ancient architectural marvels, were destroyed by the British in 1897.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249575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3E93A78E-A936-4D1C-8A73-F59DA0D4B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95530498"/>
              </p:ext>
            </p:extLst>
          </p:nvPr>
        </p:nvGraphicFramePr>
        <p:xfrm>
          <a:off x="63500" y="5425440"/>
          <a:ext cx="12064999" cy="1432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3303">
                  <a:extLst>
                    <a:ext uri="{9D8B030D-6E8A-4147-A177-3AD203B41FA5}">
                      <a16:colId xmlns:a16="http://schemas.microsoft.com/office/drawing/2014/main" xmlns="" val="3499762949"/>
                    </a:ext>
                  </a:extLst>
                </a:gridCol>
                <a:gridCol w="1578618">
                  <a:extLst>
                    <a:ext uri="{9D8B030D-6E8A-4147-A177-3AD203B41FA5}">
                      <a16:colId xmlns:a16="http://schemas.microsoft.com/office/drawing/2014/main" xmlns="" val="1663641466"/>
                    </a:ext>
                  </a:extLst>
                </a:gridCol>
                <a:gridCol w="1783634">
                  <a:extLst>
                    <a:ext uri="{9D8B030D-6E8A-4147-A177-3AD203B41FA5}">
                      <a16:colId xmlns:a16="http://schemas.microsoft.com/office/drawing/2014/main" xmlns="" val="2024410456"/>
                    </a:ext>
                  </a:extLst>
                </a:gridCol>
                <a:gridCol w="1848486">
                  <a:extLst>
                    <a:ext uri="{9D8B030D-6E8A-4147-A177-3AD203B41FA5}">
                      <a16:colId xmlns:a16="http://schemas.microsoft.com/office/drawing/2014/main" xmlns="" val="1543265278"/>
                    </a:ext>
                  </a:extLst>
                </a:gridCol>
                <a:gridCol w="2585479">
                  <a:extLst>
                    <a:ext uri="{9D8B030D-6E8A-4147-A177-3AD203B41FA5}">
                      <a16:colId xmlns:a16="http://schemas.microsoft.com/office/drawing/2014/main" xmlns="" val="3234577748"/>
                    </a:ext>
                  </a:extLst>
                </a:gridCol>
                <a:gridCol w="2585479">
                  <a:extLst>
                    <a:ext uri="{9D8B030D-6E8A-4147-A177-3AD203B41FA5}">
                      <a16:colId xmlns:a16="http://schemas.microsoft.com/office/drawing/2014/main" xmlns="" val="1847371280"/>
                    </a:ext>
                  </a:extLst>
                </a:gridCol>
              </a:tblGrid>
              <a:tr h="237672">
                <a:tc gridSpan="5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                                               Timeline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7858221"/>
                  </a:ext>
                </a:extLst>
              </a:tr>
              <a:tr h="404436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j-lt"/>
                        </a:rPr>
                        <a:t>1100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+mj-lt"/>
                        </a:rPr>
                        <a:t>City</a:t>
                      </a:r>
                      <a:r>
                        <a:rPr lang="en-GB" sz="1100" baseline="0" dirty="0" smtClean="0">
                          <a:latin typeface="+mj-lt"/>
                        </a:rPr>
                        <a:t> of Timbuktu founded by nomadic tribes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 smtClean="0">
                          <a:latin typeface="+mj-lt"/>
                        </a:rPr>
                        <a:t>1324</a:t>
                      </a:r>
                      <a:endParaRPr lang="en-GB" sz="1100" b="0" dirty="0">
                        <a:latin typeface="+mj-lt"/>
                      </a:endParaRPr>
                    </a:p>
                    <a:p>
                      <a:pPr algn="ctr"/>
                      <a:r>
                        <a:rPr lang="en-GB" sz="1100" b="0" dirty="0" smtClean="0">
                          <a:latin typeface="+mj-lt"/>
                        </a:rPr>
                        <a:t>Mansa Musa I sets off on his Hajj to Mecca,</a:t>
                      </a:r>
                      <a:r>
                        <a:rPr lang="en-GB" sz="1100" b="0" baseline="0" dirty="0" smtClean="0">
                          <a:latin typeface="+mj-lt"/>
                        </a:rPr>
                        <a:t> building mosques along the way </a:t>
                      </a:r>
                      <a:endParaRPr lang="en-GB" sz="11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1327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Completion of </a:t>
                      </a:r>
                      <a:r>
                        <a:rPr lang="en-US" sz="1100" b="0" dirty="0" err="1" smtClean="0">
                          <a:latin typeface="+mj-lt"/>
                        </a:rPr>
                        <a:t>Djinguereber</a:t>
                      </a:r>
                      <a:r>
                        <a:rPr lang="en-US" sz="1100" b="0" dirty="0" smtClean="0">
                          <a:latin typeface="+mj-lt"/>
                        </a:rPr>
                        <a:t> Mosque in Timbuktu,</a:t>
                      </a:r>
                      <a:r>
                        <a:rPr lang="en-US" sz="1100" b="0" baseline="0" dirty="0" smtClean="0">
                          <a:latin typeface="+mj-lt"/>
                        </a:rPr>
                        <a:t> a cultural landmark for the Mali</a:t>
                      </a:r>
                      <a:endParaRPr lang="en-GB" sz="11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1375 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Completion of Catalan Atlas</a:t>
                      </a:r>
                      <a:r>
                        <a:rPr lang="en-US" sz="1100" b="0" baseline="0" dirty="0" smtClean="0">
                          <a:latin typeface="+mj-lt"/>
                        </a:rPr>
                        <a:t> which documented Mali trade routes and the wealth of Musa I </a:t>
                      </a:r>
                      <a:endParaRPr lang="en-GB" sz="1100" b="0" dirty="0" smtClean="0">
                        <a:latin typeface="+mj-lt"/>
                      </a:endParaRPr>
                    </a:p>
                    <a:p>
                      <a:pPr algn="ctr"/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+mj-lt"/>
                        </a:rPr>
                        <a:t>1442 </a:t>
                      </a:r>
                    </a:p>
                    <a:p>
                      <a:pPr algn="ctr"/>
                      <a:r>
                        <a:rPr lang="en-GB" sz="1100" dirty="0" smtClean="0">
                          <a:latin typeface="+mj-lt"/>
                        </a:rPr>
                        <a:t>First </a:t>
                      </a:r>
                      <a:r>
                        <a:rPr lang="en-GB" sz="1100" dirty="0" err="1" smtClean="0">
                          <a:latin typeface="+mj-lt"/>
                        </a:rPr>
                        <a:t>Eurpean</a:t>
                      </a:r>
                      <a:r>
                        <a:rPr lang="en-GB" sz="1100" baseline="0" dirty="0" smtClean="0">
                          <a:latin typeface="+mj-lt"/>
                        </a:rPr>
                        <a:t> sailors make contact with West Africa</a:t>
                      </a:r>
                      <a:endParaRPr lang="en-GB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1897</a:t>
                      </a:r>
                    </a:p>
                    <a:p>
                      <a:pPr algn="ctr"/>
                      <a:r>
                        <a:rPr lang="en-US" sz="1100" b="0" dirty="0" smtClean="0">
                          <a:latin typeface="+mj-lt"/>
                        </a:rPr>
                        <a:t>The British ransack Benin city and claim</a:t>
                      </a:r>
                      <a:r>
                        <a:rPr lang="en-US" sz="1100" b="0" baseline="0" dirty="0" smtClean="0">
                          <a:latin typeface="+mj-lt"/>
                        </a:rPr>
                        <a:t> the Benin Bronzes which are taken to England and displayed in museums</a:t>
                      </a:r>
                      <a:endParaRPr lang="en-GB" sz="11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3121301"/>
                  </a:ext>
                </a:extLst>
              </a:tr>
            </a:tbl>
          </a:graphicData>
        </a:graphic>
      </p:graphicFrame>
      <p:pic>
        <p:nvPicPr>
          <p:cNvPr id="1026" name="Picture 2" descr="Meet Mansa Musa I of Mali – the richest human being in all history | The  Independent | The Independ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7634" y="3598876"/>
            <a:ext cx="2270622" cy="1702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930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B6518-C52F-4352-9797-FE5621A6493F}">
  <ds:schemaRefs>
    <ds:schemaRef ds:uri="67e4d28b-84d4-496d-83de-d60e9caa6883"/>
    <ds:schemaRef ds:uri="http://purl.org/dc/terms/"/>
    <ds:schemaRef ds:uri="53038477-11b9-4b50-bb37-4d087f9619fe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BAEBB4D-A212-4152-9CDE-295D4E7536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570075-6A34-47E8-B927-4C2CF4B20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038477-11b9-4b50-bb37-4d087f9619fe"/>
    <ds:schemaRef ds:uri="67e4d28b-84d4-496d-83de-d60e9caa6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402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Was Mansa Musa the ‘greatest Mansa’?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successful was Elizabeth I as Queen of England and Wales?</dc:title>
  <dc:creator>Philip Bason</dc:creator>
  <cp:lastModifiedBy>Philly B</cp:lastModifiedBy>
  <cp:revision>25</cp:revision>
  <dcterms:created xsi:type="dcterms:W3CDTF">2021-10-04T10:10:37Z</dcterms:created>
  <dcterms:modified xsi:type="dcterms:W3CDTF">2022-03-13T19:46:44Z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