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660"/>
  </p:normalViewPr>
  <p:slideViewPr>
    <p:cSldViewPr snapToGrid="0">
      <p:cViewPr varScale="1">
        <p:scale>
          <a:sx n="70" d="100"/>
          <a:sy n="70" d="100"/>
        </p:scale>
        <p:origin x="42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AF9367-2F58-488E-A313-68EE48C09F67}" type="datetimeFigureOut">
              <a:rPr lang="en-GB" smtClean="0"/>
              <a:t>27/05/2022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368678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AF9367-2F58-488E-A313-68EE48C09F67}" type="datetimeFigureOut">
              <a:rPr lang="en-GB" smtClean="0"/>
              <a:t>27/05/2022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348489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AF9367-2F58-488E-A313-68EE48C09F67}" type="datetimeFigureOut">
              <a:rPr lang="en-GB" smtClean="0"/>
              <a:t>27/05/2022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157070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AF9367-2F58-488E-A313-68EE48C09F67}" type="datetimeFigureOut">
              <a:rPr lang="en-GB" smtClean="0"/>
              <a:t>27/05/2022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1467703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AF9367-2F58-488E-A313-68EE48C09F67}" type="datetimeFigureOut">
              <a:rPr lang="en-GB" smtClean="0"/>
              <a:t>27/05/2022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292137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AF9367-2F58-488E-A313-68EE48C09F67}" type="datetimeFigureOut">
              <a:rPr lang="en-GB" smtClean="0"/>
              <a:t>27/05/2022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2616568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AF9367-2F58-488E-A313-68EE48C09F67}" type="datetimeFigureOut">
              <a:rPr lang="en-GB" smtClean="0"/>
              <a:t>27/05/2022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1522525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AF9367-2F58-488E-A313-68EE48C09F67}" type="datetimeFigureOut">
              <a:rPr lang="en-GB" smtClean="0"/>
              <a:t>27/05/2022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4210511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F9367-2F58-488E-A313-68EE48C09F67}" type="datetimeFigureOut">
              <a:rPr lang="en-GB" smtClean="0"/>
              <a:t>27/05/2022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3481678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F9367-2F58-488E-A313-68EE48C09F67}" type="datetimeFigureOut">
              <a:rPr lang="en-GB" smtClean="0"/>
              <a:t>27/05/2022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171344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F9367-2F58-488E-A313-68EE48C09F67}" type="datetimeFigureOut">
              <a:rPr lang="en-GB" smtClean="0"/>
              <a:t>27/05/2022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D756F0-43FC-4DD0-891C-3AAC782FEE9C}" type="slidenum">
              <a:rPr lang="en-GB" smtClean="0"/>
              <a:t>‹#›</a:t>
            </a:fld>
            <a:endParaRPr lang="en-GB"/>
          </a:p>
        </p:txBody>
      </p:sp>
    </p:spTree>
    <p:extLst>
      <p:ext uri="{BB962C8B-B14F-4D97-AF65-F5344CB8AC3E}">
        <p14:creationId xmlns:p14="http://schemas.microsoft.com/office/powerpoint/2010/main" val="322957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F9367-2F58-488E-A313-68EE48C09F67}" type="datetimeFigureOut">
              <a:rPr lang="en-GB" smtClean="0"/>
              <a:t>27/05/2022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756F0-43FC-4DD0-891C-3AAC782FEE9C}" type="slidenum">
              <a:rPr lang="en-GB" smtClean="0"/>
              <a:t>‹#›</a:t>
            </a:fld>
            <a:endParaRPr lang="en-GB"/>
          </a:p>
        </p:txBody>
      </p:sp>
    </p:spTree>
    <p:extLst>
      <p:ext uri="{BB962C8B-B14F-4D97-AF65-F5344CB8AC3E}">
        <p14:creationId xmlns:p14="http://schemas.microsoft.com/office/powerpoint/2010/main" val="215137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047" y="3108544"/>
            <a:ext cx="2310384" cy="3046988"/>
          </a:xfrm>
          <a:prstGeom prst="rect">
            <a:avLst/>
          </a:prstGeom>
          <a:solidFill>
            <a:schemeClr val="accent5">
              <a:lumMod val="20000"/>
              <a:lumOff val="80000"/>
            </a:schemeClr>
          </a:solidFill>
        </p:spPr>
        <p:txBody>
          <a:bodyPr wrap="square">
            <a:spAutoFit/>
          </a:bodyPr>
          <a:lstStyle/>
          <a:p>
            <a:r>
              <a:rPr lang="en-US" sz="1200" b="1" u="sng" dirty="0"/>
              <a:t>A</a:t>
            </a:r>
            <a:r>
              <a:rPr lang="en-US" sz="1200" b="1" u="sng" dirty="0" smtClean="0"/>
              <a:t>griculture</a:t>
            </a:r>
            <a:r>
              <a:rPr lang="en-US" sz="1200" dirty="0" smtClean="0"/>
              <a:t> Farming.</a:t>
            </a:r>
          </a:p>
          <a:p>
            <a:r>
              <a:rPr lang="en-US" sz="1200" b="1" u="sng" dirty="0"/>
              <a:t>C</a:t>
            </a:r>
            <a:r>
              <a:rPr lang="en-US" sz="1200" b="1" u="sng" dirty="0" smtClean="0"/>
              <a:t>limate</a:t>
            </a:r>
            <a:r>
              <a:rPr lang="en-US" sz="1200" dirty="0" smtClean="0"/>
              <a:t> What the weather is like </a:t>
            </a:r>
          </a:p>
          <a:p>
            <a:r>
              <a:rPr lang="en-US" sz="1200" dirty="0" smtClean="0"/>
              <a:t>over a long period of time.</a:t>
            </a:r>
          </a:p>
          <a:p>
            <a:r>
              <a:rPr lang="en-US" sz="1200" b="1" u="sng" dirty="0"/>
              <a:t>C</a:t>
            </a:r>
            <a:r>
              <a:rPr lang="en-US" sz="1200" b="1" u="sng" dirty="0" smtClean="0"/>
              <a:t>ulture</a:t>
            </a:r>
          </a:p>
          <a:p>
            <a:r>
              <a:rPr lang="en-US" sz="1200" dirty="0" smtClean="0"/>
              <a:t>The ‘way of life’ of a </a:t>
            </a:r>
          </a:p>
          <a:p>
            <a:r>
              <a:rPr lang="en-US" sz="1200" dirty="0" smtClean="0"/>
              <a:t>country or group of </a:t>
            </a:r>
          </a:p>
          <a:p>
            <a:r>
              <a:rPr lang="en-US" sz="1200" dirty="0" smtClean="0"/>
              <a:t>people, e.g. tradition, </a:t>
            </a:r>
          </a:p>
          <a:p>
            <a:r>
              <a:rPr lang="en-US" sz="1200" dirty="0" smtClean="0"/>
              <a:t>dress, language, religion.</a:t>
            </a:r>
          </a:p>
          <a:p>
            <a:r>
              <a:rPr lang="en-US" sz="1200" b="1" u="sng" dirty="0"/>
              <a:t>H</a:t>
            </a:r>
            <a:r>
              <a:rPr lang="en-US" sz="1200" b="1" u="sng" dirty="0" smtClean="0"/>
              <a:t>uman-made</a:t>
            </a:r>
            <a:r>
              <a:rPr lang="en-US" sz="1200" dirty="0" smtClean="0"/>
              <a:t> Built by humans.</a:t>
            </a:r>
          </a:p>
          <a:p>
            <a:r>
              <a:rPr lang="en-US" sz="1200" dirty="0" smtClean="0"/>
              <a:t>landmarks Important objects or </a:t>
            </a:r>
          </a:p>
          <a:p>
            <a:r>
              <a:rPr lang="en-US" sz="1200" dirty="0" smtClean="0"/>
              <a:t>features of the landscape.</a:t>
            </a:r>
          </a:p>
          <a:p>
            <a:r>
              <a:rPr lang="en-US" sz="1200" b="1" u="sng" dirty="0"/>
              <a:t>L</a:t>
            </a:r>
            <a:r>
              <a:rPr lang="en-US" sz="1200" b="1" u="sng" dirty="0" smtClean="0"/>
              <a:t>ivestock</a:t>
            </a:r>
            <a:r>
              <a:rPr lang="en-US" sz="1200" dirty="0" smtClean="0"/>
              <a:t> Farm animals kept by </a:t>
            </a:r>
          </a:p>
          <a:p>
            <a:r>
              <a:rPr lang="en-US" sz="1200" dirty="0" smtClean="0"/>
              <a:t>humans, e.g. cows.</a:t>
            </a:r>
          </a:p>
          <a:p>
            <a:r>
              <a:rPr lang="en-US" sz="1200" b="1" u="sng" dirty="0"/>
              <a:t>P</a:t>
            </a:r>
            <a:r>
              <a:rPr lang="en-US" sz="1200" b="1" u="sng" dirty="0" smtClean="0"/>
              <a:t>opulation </a:t>
            </a:r>
            <a:r>
              <a:rPr lang="en-US" sz="1200" dirty="0" smtClean="0"/>
              <a:t>The number of </a:t>
            </a:r>
          </a:p>
          <a:p>
            <a:r>
              <a:rPr lang="en-US" sz="1200" dirty="0" smtClean="0"/>
              <a:t>people living there.</a:t>
            </a:r>
          </a:p>
          <a:p>
            <a:r>
              <a:rPr lang="en-US" sz="1200" dirty="0" smtClean="0"/>
              <a:t>Weather</a:t>
            </a:r>
          </a:p>
        </p:txBody>
      </p:sp>
      <p:sp>
        <p:nvSpPr>
          <p:cNvPr id="6" name="Rectangle 5"/>
          <p:cNvSpPr/>
          <p:nvPr/>
        </p:nvSpPr>
        <p:spPr>
          <a:xfrm>
            <a:off x="2310384" y="5042118"/>
            <a:ext cx="6096000" cy="1815882"/>
          </a:xfrm>
          <a:prstGeom prst="rect">
            <a:avLst/>
          </a:prstGeom>
          <a:solidFill>
            <a:schemeClr val="accent4">
              <a:lumMod val="20000"/>
              <a:lumOff val="80000"/>
            </a:schemeClr>
          </a:solidFill>
        </p:spPr>
        <p:txBody>
          <a:bodyPr>
            <a:spAutoFit/>
          </a:bodyPr>
          <a:lstStyle/>
          <a:p>
            <a:r>
              <a:rPr lang="en-US" sz="1400" b="1" u="sng" dirty="0" smtClean="0"/>
              <a:t>Known as the People’s Republic of China. </a:t>
            </a:r>
          </a:p>
          <a:p>
            <a:r>
              <a:rPr lang="en-US" sz="1400" dirty="0" smtClean="0"/>
              <a:t>• Located in east Asia. </a:t>
            </a:r>
          </a:p>
          <a:p>
            <a:r>
              <a:rPr lang="en-US" sz="1400" dirty="0" smtClean="0"/>
              <a:t>• The capital city is Beijing. </a:t>
            </a:r>
          </a:p>
          <a:p>
            <a:r>
              <a:rPr lang="en-US" sz="1400" dirty="0" smtClean="0"/>
              <a:t>• Shanghai, is the largest city. </a:t>
            </a:r>
          </a:p>
          <a:p>
            <a:r>
              <a:rPr lang="en-US" sz="1400" dirty="0" smtClean="0"/>
              <a:t>• One of the world’s biggest countries. </a:t>
            </a:r>
          </a:p>
          <a:p>
            <a:r>
              <a:rPr lang="en-US" sz="1400" dirty="0" smtClean="0"/>
              <a:t>• More people live in China than any other country in the world. </a:t>
            </a:r>
          </a:p>
          <a:p>
            <a:r>
              <a:rPr lang="en-US" sz="1400" dirty="0" smtClean="0"/>
              <a:t>• It has a population of over 1.3 billion! </a:t>
            </a:r>
          </a:p>
          <a:p>
            <a:r>
              <a:rPr lang="en-US" sz="1400" dirty="0" smtClean="0"/>
              <a:t>• Main language spoken is Mandarin second is Cantonese </a:t>
            </a:r>
            <a:endParaRPr lang="en-GB" sz="1400" dirty="0"/>
          </a:p>
        </p:txBody>
      </p:sp>
      <p:pic>
        <p:nvPicPr>
          <p:cNvPr id="7" name="Picture 6"/>
          <p:cNvPicPr>
            <a:picLocks noChangeAspect="1"/>
          </p:cNvPicPr>
          <p:nvPr/>
        </p:nvPicPr>
        <p:blipFill rotWithShape="1">
          <a:blip r:embed="rId2"/>
          <a:srcRect l="46092" t="56309" r="9971" b="18966"/>
          <a:stretch/>
        </p:blipFill>
        <p:spPr>
          <a:xfrm>
            <a:off x="7290815" y="5042118"/>
            <a:ext cx="4901185" cy="1815882"/>
          </a:xfrm>
          <a:prstGeom prst="rect">
            <a:avLst/>
          </a:prstGeom>
        </p:spPr>
      </p:pic>
      <p:pic>
        <p:nvPicPr>
          <p:cNvPr id="8" name="Picture 7"/>
          <p:cNvPicPr>
            <a:picLocks noChangeAspect="1"/>
          </p:cNvPicPr>
          <p:nvPr/>
        </p:nvPicPr>
        <p:blipFill rotWithShape="1">
          <a:blip r:embed="rId2"/>
          <a:srcRect l="67258" t="26821" r="10112" b="45010"/>
          <a:stretch/>
        </p:blipFill>
        <p:spPr>
          <a:xfrm>
            <a:off x="2276289" y="3108544"/>
            <a:ext cx="2524310" cy="1852783"/>
          </a:xfrm>
          <a:prstGeom prst="rect">
            <a:avLst/>
          </a:prstGeom>
        </p:spPr>
      </p:pic>
      <p:sp>
        <p:nvSpPr>
          <p:cNvPr id="9" name="Rectangle 8"/>
          <p:cNvSpPr/>
          <p:nvPr/>
        </p:nvSpPr>
        <p:spPr>
          <a:xfrm>
            <a:off x="4800599" y="3872567"/>
            <a:ext cx="7357306" cy="1169551"/>
          </a:xfrm>
          <a:prstGeom prst="rect">
            <a:avLst/>
          </a:prstGeom>
          <a:solidFill>
            <a:schemeClr val="accent6">
              <a:lumMod val="20000"/>
              <a:lumOff val="80000"/>
            </a:schemeClr>
          </a:solidFill>
        </p:spPr>
        <p:txBody>
          <a:bodyPr wrap="square">
            <a:spAutoFit/>
          </a:bodyPr>
          <a:lstStyle/>
          <a:p>
            <a:r>
              <a:rPr lang="en-US" sz="1400" b="1" dirty="0" smtClean="0"/>
              <a:t>Weather and Climate –</a:t>
            </a:r>
          </a:p>
          <a:p>
            <a:r>
              <a:rPr lang="en-US" sz="1400" dirty="0" smtClean="0"/>
              <a:t>The weather and temperatures are very different across the country. The climate varies from warm tropical weather (in the south) to subarctic (as low as -30°C in the north). In summer, most areas are hot and rainy. There are dry seasons and wet monsoons (a seasonal wind that brings heavy rainfall). In winter, most areas are cold and dry.</a:t>
            </a:r>
            <a:endParaRPr lang="en-GB" sz="1400" dirty="0"/>
          </a:p>
        </p:txBody>
      </p:sp>
      <p:sp>
        <p:nvSpPr>
          <p:cNvPr id="10" name="Rectangle 9"/>
          <p:cNvSpPr/>
          <p:nvPr/>
        </p:nvSpPr>
        <p:spPr>
          <a:xfrm>
            <a:off x="7763256" y="0"/>
            <a:ext cx="4394649" cy="38725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smtClean="0">
                <a:solidFill>
                  <a:schemeClr val="tx1"/>
                </a:solidFill>
              </a:rPr>
              <a:t>Chinas One Child Policy</a:t>
            </a:r>
          </a:p>
          <a:p>
            <a:r>
              <a:rPr lang="en-US" sz="1400" dirty="0" smtClean="0">
                <a:solidFill>
                  <a:schemeClr val="tx1"/>
                </a:solidFill>
              </a:rPr>
              <a:t>In </a:t>
            </a:r>
            <a:r>
              <a:rPr lang="en-US" sz="1400" dirty="0">
                <a:solidFill>
                  <a:schemeClr val="tx1"/>
                </a:solidFill>
              </a:rPr>
              <a:t>the late 1970s, the Chinese government introduced a number of measures to reduce the country's birth rate and slow the population growth rate. The most important of the new measures was a </a:t>
            </a:r>
            <a:r>
              <a:rPr lang="en-US" sz="1400" b="1" dirty="0">
                <a:solidFill>
                  <a:schemeClr val="tx1"/>
                </a:solidFill>
              </a:rPr>
              <a:t>one-child policy</a:t>
            </a:r>
            <a:r>
              <a:rPr lang="en-US" sz="1400" dirty="0">
                <a:solidFill>
                  <a:schemeClr val="tx1"/>
                </a:solidFill>
              </a:rPr>
              <a:t>, which decreed that couples in China could only have one child</a:t>
            </a:r>
            <a:r>
              <a:rPr lang="en-US" sz="1400" dirty="0" smtClean="0">
                <a:solidFill>
                  <a:schemeClr val="tx1"/>
                </a:solidFill>
              </a:rPr>
              <a:t>. </a:t>
            </a:r>
          </a:p>
          <a:p>
            <a:r>
              <a:rPr lang="en-US" sz="1400" b="1" dirty="0">
                <a:solidFill>
                  <a:schemeClr val="tx1"/>
                </a:solidFill>
              </a:rPr>
              <a:t>Impact of the policy</a:t>
            </a:r>
          </a:p>
          <a:p>
            <a:r>
              <a:rPr lang="en-US" sz="1400" dirty="0">
                <a:solidFill>
                  <a:schemeClr val="tx1"/>
                </a:solidFill>
              </a:rPr>
              <a:t>The birth rate in China has fallen since 1979, and the rate of population growth is now 0.7%.</a:t>
            </a:r>
          </a:p>
          <a:p>
            <a:r>
              <a:rPr lang="en-US" sz="1400" dirty="0">
                <a:solidFill>
                  <a:schemeClr val="tx1"/>
                </a:solidFill>
              </a:rPr>
              <a:t>There have been negative impacts too - due to a traditional preference for boys, large numbers of female babies have ended up homeless or in orphanages, and in some cases killed. In 2000, it was reported that 90% of </a:t>
            </a:r>
            <a:r>
              <a:rPr lang="en-US" sz="1400" dirty="0" err="1">
                <a:solidFill>
                  <a:schemeClr val="tx1"/>
                </a:solidFill>
              </a:rPr>
              <a:t>foetuses</a:t>
            </a:r>
            <a:r>
              <a:rPr lang="en-US" sz="1400" dirty="0">
                <a:solidFill>
                  <a:schemeClr val="tx1"/>
                </a:solidFill>
              </a:rPr>
              <a:t> aborted in China were female.</a:t>
            </a:r>
          </a:p>
          <a:p>
            <a:r>
              <a:rPr lang="en-US" sz="1400" dirty="0">
                <a:solidFill>
                  <a:schemeClr val="tx1"/>
                </a:solidFill>
              </a:rPr>
              <a:t>As a result, the gender balance of the Chinese population has become distorted. Today it is thought that men outnumber women by more than 60 million.</a:t>
            </a:r>
          </a:p>
          <a:p>
            <a:endParaRPr lang="en-GB" sz="1100" dirty="0">
              <a:solidFill>
                <a:schemeClr val="tx1"/>
              </a:solidFill>
            </a:endParaRPr>
          </a:p>
        </p:txBody>
      </p:sp>
      <p:sp>
        <p:nvSpPr>
          <p:cNvPr id="11" name="Rectangle 1"/>
          <p:cNvSpPr>
            <a:spLocks noChangeArrowheads="1"/>
          </p:cNvSpPr>
          <p:nvPr/>
        </p:nvSpPr>
        <p:spPr bwMode="auto">
          <a:xfrm>
            <a:off x="0" y="0"/>
            <a:ext cx="7763256" cy="1246495"/>
          </a:xfrm>
          <a:prstGeom prst="rect">
            <a:avLst/>
          </a:prstGeom>
          <a:solidFill>
            <a:schemeClr val="accent4">
              <a:lumMod val="60000"/>
              <a:lumOff val="40000"/>
            </a:schemeClr>
          </a:solidFill>
          <a:ln>
            <a:noFill/>
          </a:ln>
          <a:effectLst/>
        </p:spPr>
        <p:txBody>
          <a:bodyPr vert="horz" wrap="square" lIns="91440" tIns="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231F20"/>
                </a:solidFill>
                <a:effectLst/>
                <a:latin typeface="ReithSans"/>
              </a:rPr>
              <a:t>What are the physical characteristics of China?</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ReithSans"/>
              </a:rPr>
              <a:t>The People’s Republic of China is the fourth largest country in the world by area. It covers an area of 9,596,960 km², which is approximately 39 times greater the size of the UK. The country spans five .</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231F20"/>
                </a:solidFill>
                <a:effectLst/>
                <a:latin typeface="ReithSans"/>
              </a:rPr>
              <a:t>China is located in the . Around a third of the country is mountainous, which includes Mount Everest in the Tibetan Autonomous Region of China. The  of China also consists of Asia’s largest rivers such as The Yangtze and The Yellow Rivers and forests. China also has a very long coastline.</a:t>
            </a:r>
          </a:p>
        </p:txBody>
      </p:sp>
      <p:sp>
        <p:nvSpPr>
          <p:cNvPr id="12" name="Rectangle 2"/>
          <p:cNvSpPr>
            <a:spLocks noChangeArrowheads="1"/>
          </p:cNvSpPr>
          <p:nvPr/>
        </p:nvSpPr>
        <p:spPr bwMode="auto">
          <a:xfrm>
            <a:off x="-39624" y="1200329"/>
            <a:ext cx="7802880" cy="1746632"/>
          </a:xfrm>
          <a:prstGeom prst="rect">
            <a:avLst/>
          </a:prstGeom>
          <a:solidFill>
            <a:srgbClr val="FFCCFF"/>
          </a:solidFill>
          <a:ln>
            <a:noFill/>
          </a:ln>
          <a:effectLst/>
        </p:spPr>
        <p:txBody>
          <a:bodyPr vert="horz" wrap="square" lIns="91440" tIns="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231F20"/>
                </a:solidFill>
                <a:effectLst/>
                <a:latin typeface="ReithSans"/>
              </a:rPr>
              <a:t>What are the human characteristics of China?</a:t>
            </a: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rgbClr val="231F20"/>
              </a:solidFill>
              <a:effectLst/>
              <a:latin typeface="Reith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231F20"/>
                </a:solidFill>
                <a:effectLst/>
                <a:latin typeface="ReithSans"/>
              </a:rPr>
              <a:t>Life expectancy and literacy rates</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231F20"/>
                </a:solidFill>
                <a:effectLst/>
                <a:latin typeface="ReithSans"/>
              </a:rPr>
              <a:t>China is the most  country in the world, with approximately 1.4 billion people. Around 18 per cent of the world’s total population live in China.  is almost 77 years.  are above 97 per cent, meaning most Chinese people can read and write.</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t"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rgbClr val="231F20"/>
              </a:solidFill>
              <a:effectLst/>
              <a:latin typeface="ReithSans"/>
            </a:endParaRP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rgbClr val="231F20"/>
                </a:solidFill>
                <a:effectLst/>
                <a:latin typeface="ReithSans"/>
              </a:rPr>
              <a:t>Population distribution</a:t>
            </a:r>
          </a:p>
          <a:p>
            <a:pPr marL="0" marR="0" lvl="0" indent="0" algn="l" defTabSz="914400" rtl="0" eaLnBrk="0" fontAlgn="t" latinLnBrk="0" hangingPunct="0">
              <a:lnSpc>
                <a:spcPct val="100000"/>
              </a:lnSpc>
              <a:spcBef>
                <a:spcPct val="0"/>
              </a:spcBef>
              <a:spcAft>
                <a:spcPct val="0"/>
              </a:spcAft>
              <a:buClrTx/>
              <a:buSzTx/>
              <a:buFontTx/>
              <a:buNone/>
              <a:tabLst/>
            </a:pPr>
            <a:r>
              <a:rPr kumimoji="0" lang="en-US" altLang="en-US" sz="1050" b="0" i="0" u="none" strike="noStrike" cap="none" normalizeH="0" baseline="0" dirty="0" smtClean="0">
                <a:ln>
                  <a:noFill/>
                </a:ln>
                <a:solidFill>
                  <a:srgbClr val="231F20"/>
                </a:solidFill>
                <a:effectLst/>
                <a:latin typeface="ReithSans"/>
              </a:rPr>
              <a:t>Most people live in the eastern half of the country. This is where the , Beijing, and many other larger cities are located. Around 60 per cent of China’s population live in cities. The east of China is coastal, with many large . Fewer people live in the mountainous and  regions to the north and west.</a:t>
            </a:r>
            <a:endParaRPr kumimoji="0" lang="en-US" altLang="en-US" sz="3200" b="0" i="0" u="none" strike="noStrike" cap="none" normalizeH="0" baseline="0" dirty="0" smtClean="0">
              <a:ln>
                <a:noFill/>
              </a:ln>
              <a:solidFill>
                <a:schemeClr val="tx1"/>
              </a:solidFill>
              <a:effectLst/>
              <a:latin typeface="Arial" panose="020B0604020202020204" pitchFamily="34" charset="0"/>
            </a:endParaRPr>
          </a:p>
        </p:txBody>
      </p:sp>
      <p:pic>
        <p:nvPicPr>
          <p:cNvPr id="14"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1722" y="2858512"/>
            <a:ext cx="2821534" cy="101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199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771" y="5404249"/>
            <a:ext cx="1915118" cy="127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925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A4A55472C344C950E4EEA7993E1ED" ma:contentTypeVersion="13" ma:contentTypeDescription="Create a new document." ma:contentTypeScope="" ma:versionID="5c60bb9143a1142e5043ba544926db03">
  <xsd:schema xmlns:xsd="http://www.w3.org/2001/XMLSchema" xmlns:xs="http://www.w3.org/2001/XMLSchema" xmlns:p="http://schemas.microsoft.com/office/2006/metadata/properties" xmlns:ns2="53038477-11b9-4b50-bb37-4d087f9619fe" xmlns:ns3="67e4d28b-84d4-496d-83de-d60e9caa6883" targetNamespace="http://schemas.microsoft.com/office/2006/metadata/properties" ma:root="true" ma:fieldsID="acb21d413a0d17cd82933749e58e0ab6" ns2:_="" ns3:_="">
    <xsd:import namespace="53038477-11b9-4b50-bb37-4d087f9619fe"/>
    <xsd:import namespace="67e4d28b-84d4-496d-83de-d60e9caa68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038477-11b9-4b50-bb37-4d087f9619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7e4d28b-84d4-496d-83de-d60e9caa68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6B4F08-A339-4E0F-B1EE-C7A91A2AEE60}"/>
</file>

<file path=customXml/itemProps2.xml><?xml version="1.0" encoding="utf-8"?>
<ds:datastoreItem xmlns:ds="http://schemas.openxmlformats.org/officeDocument/2006/customXml" ds:itemID="{9993CE56-F865-4DE4-9374-490C42E03190}"/>
</file>

<file path=customXml/itemProps3.xml><?xml version="1.0" encoding="utf-8"?>
<ds:datastoreItem xmlns:ds="http://schemas.openxmlformats.org/officeDocument/2006/customXml" ds:itemID="{DEDAE3AD-4914-4695-AA95-9EFF4E797F94}"/>
</file>

<file path=docProps/app.xml><?xml version="1.0" encoding="utf-8"?>
<Properties xmlns="http://schemas.openxmlformats.org/officeDocument/2006/extended-properties" xmlns:vt="http://schemas.openxmlformats.org/officeDocument/2006/docPropsVTypes">
  <TotalTime>14567</TotalTime>
  <Words>622</Words>
  <Application>Microsoft Office PowerPoint</Application>
  <PresentationFormat>Widescreen</PresentationFormat>
  <Paragraphs>42</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ReithSans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Boulton</dc:creator>
  <cp:lastModifiedBy>Jessica Boulton</cp:lastModifiedBy>
  <cp:revision>3</cp:revision>
  <dcterms:created xsi:type="dcterms:W3CDTF">2022-05-27T09:08:29Z</dcterms:created>
  <dcterms:modified xsi:type="dcterms:W3CDTF">2022-06-06T11:55:52Z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0x010100192A4A55472C344C950E4EEA7993E1ED</vt:lpwstr>
  </property>
</Properties>
</file>