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0" d="100"/>
          <a:sy n="70" d="100"/>
        </p:scale>
        <p:origin x="536"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341BD6D-60ED-4229-A806-8D4003E0BF31}" type="datetimeFigureOut">
              <a:rPr lang="en-GB" smtClean="0"/>
              <a:t>26/04/2022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0ED7FE-8E8D-4083-8332-E0CC538B78D5}" type="slidenum">
              <a:rPr lang="en-GB" smtClean="0"/>
              <a:t>‹#›</a:t>
            </a:fld>
            <a:endParaRPr lang="en-GB"/>
          </a:p>
        </p:txBody>
      </p:sp>
    </p:spTree>
    <p:extLst>
      <p:ext uri="{BB962C8B-B14F-4D97-AF65-F5344CB8AC3E}">
        <p14:creationId xmlns:p14="http://schemas.microsoft.com/office/powerpoint/2010/main" val="1537097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341BD6D-60ED-4229-A806-8D4003E0BF31}" type="datetimeFigureOut">
              <a:rPr lang="en-GB" smtClean="0"/>
              <a:t>26/04/2022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0ED7FE-8E8D-4083-8332-E0CC538B78D5}" type="slidenum">
              <a:rPr lang="en-GB" smtClean="0"/>
              <a:t>‹#›</a:t>
            </a:fld>
            <a:endParaRPr lang="en-GB"/>
          </a:p>
        </p:txBody>
      </p:sp>
    </p:spTree>
    <p:extLst>
      <p:ext uri="{BB962C8B-B14F-4D97-AF65-F5344CB8AC3E}">
        <p14:creationId xmlns:p14="http://schemas.microsoft.com/office/powerpoint/2010/main" val="2340528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341BD6D-60ED-4229-A806-8D4003E0BF31}" type="datetimeFigureOut">
              <a:rPr lang="en-GB" smtClean="0"/>
              <a:t>26/04/2022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0ED7FE-8E8D-4083-8332-E0CC538B78D5}" type="slidenum">
              <a:rPr lang="en-GB" smtClean="0"/>
              <a:t>‹#›</a:t>
            </a:fld>
            <a:endParaRPr lang="en-GB"/>
          </a:p>
        </p:txBody>
      </p:sp>
    </p:spTree>
    <p:extLst>
      <p:ext uri="{BB962C8B-B14F-4D97-AF65-F5344CB8AC3E}">
        <p14:creationId xmlns:p14="http://schemas.microsoft.com/office/powerpoint/2010/main" val="4069271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341BD6D-60ED-4229-A806-8D4003E0BF31}" type="datetimeFigureOut">
              <a:rPr lang="en-GB" smtClean="0"/>
              <a:t>26/04/2022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0ED7FE-8E8D-4083-8332-E0CC538B78D5}" type="slidenum">
              <a:rPr lang="en-GB" smtClean="0"/>
              <a:t>‹#›</a:t>
            </a:fld>
            <a:endParaRPr lang="en-GB"/>
          </a:p>
        </p:txBody>
      </p:sp>
    </p:spTree>
    <p:extLst>
      <p:ext uri="{BB962C8B-B14F-4D97-AF65-F5344CB8AC3E}">
        <p14:creationId xmlns:p14="http://schemas.microsoft.com/office/powerpoint/2010/main" val="2231697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341BD6D-60ED-4229-A806-8D4003E0BF31}" type="datetimeFigureOut">
              <a:rPr lang="en-GB" smtClean="0"/>
              <a:t>26/04/2022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20ED7FE-8E8D-4083-8332-E0CC538B78D5}" type="slidenum">
              <a:rPr lang="en-GB" smtClean="0"/>
              <a:t>‹#›</a:t>
            </a:fld>
            <a:endParaRPr lang="en-GB"/>
          </a:p>
        </p:txBody>
      </p:sp>
    </p:spTree>
    <p:extLst>
      <p:ext uri="{BB962C8B-B14F-4D97-AF65-F5344CB8AC3E}">
        <p14:creationId xmlns:p14="http://schemas.microsoft.com/office/powerpoint/2010/main" val="403384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341BD6D-60ED-4229-A806-8D4003E0BF31}" type="datetimeFigureOut">
              <a:rPr lang="en-GB" smtClean="0"/>
              <a:t>26/04/2022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20ED7FE-8E8D-4083-8332-E0CC538B78D5}" type="slidenum">
              <a:rPr lang="en-GB" smtClean="0"/>
              <a:t>‹#›</a:t>
            </a:fld>
            <a:endParaRPr lang="en-GB"/>
          </a:p>
        </p:txBody>
      </p:sp>
    </p:spTree>
    <p:extLst>
      <p:ext uri="{BB962C8B-B14F-4D97-AF65-F5344CB8AC3E}">
        <p14:creationId xmlns:p14="http://schemas.microsoft.com/office/powerpoint/2010/main" val="2004237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341BD6D-60ED-4229-A806-8D4003E0BF31}" type="datetimeFigureOut">
              <a:rPr lang="en-GB" smtClean="0"/>
              <a:t>26/04/2022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20ED7FE-8E8D-4083-8332-E0CC538B78D5}" type="slidenum">
              <a:rPr lang="en-GB" smtClean="0"/>
              <a:t>‹#›</a:t>
            </a:fld>
            <a:endParaRPr lang="en-GB"/>
          </a:p>
        </p:txBody>
      </p:sp>
    </p:spTree>
    <p:extLst>
      <p:ext uri="{BB962C8B-B14F-4D97-AF65-F5344CB8AC3E}">
        <p14:creationId xmlns:p14="http://schemas.microsoft.com/office/powerpoint/2010/main" val="3608417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341BD6D-60ED-4229-A806-8D4003E0BF31}" type="datetimeFigureOut">
              <a:rPr lang="en-GB" smtClean="0"/>
              <a:t>26/04/2022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20ED7FE-8E8D-4083-8332-E0CC538B78D5}" type="slidenum">
              <a:rPr lang="en-GB" smtClean="0"/>
              <a:t>‹#›</a:t>
            </a:fld>
            <a:endParaRPr lang="en-GB"/>
          </a:p>
        </p:txBody>
      </p:sp>
    </p:spTree>
    <p:extLst>
      <p:ext uri="{BB962C8B-B14F-4D97-AF65-F5344CB8AC3E}">
        <p14:creationId xmlns:p14="http://schemas.microsoft.com/office/powerpoint/2010/main" val="3520872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41BD6D-60ED-4229-A806-8D4003E0BF31}" type="datetimeFigureOut">
              <a:rPr lang="en-GB" smtClean="0"/>
              <a:t>26/04/2022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20ED7FE-8E8D-4083-8332-E0CC538B78D5}" type="slidenum">
              <a:rPr lang="en-GB" smtClean="0"/>
              <a:t>‹#›</a:t>
            </a:fld>
            <a:endParaRPr lang="en-GB"/>
          </a:p>
        </p:txBody>
      </p:sp>
    </p:spTree>
    <p:extLst>
      <p:ext uri="{BB962C8B-B14F-4D97-AF65-F5344CB8AC3E}">
        <p14:creationId xmlns:p14="http://schemas.microsoft.com/office/powerpoint/2010/main" val="3153597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341BD6D-60ED-4229-A806-8D4003E0BF31}" type="datetimeFigureOut">
              <a:rPr lang="en-GB" smtClean="0"/>
              <a:t>26/04/2022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20ED7FE-8E8D-4083-8332-E0CC538B78D5}" type="slidenum">
              <a:rPr lang="en-GB" smtClean="0"/>
              <a:t>‹#›</a:t>
            </a:fld>
            <a:endParaRPr lang="en-GB"/>
          </a:p>
        </p:txBody>
      </p:sp>
    </p:spTree>
    <p:extLst>
      <p:ext uri="{BB962C8B-B14F-4D97-AF65-F5344CB8AC3E}">
        <p14:creationId xmlns:p14="http://schemas.microsoft.com/office/powerpoint/2010/main" val="2794244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341BD6D-60ED-4229-A806-8D4003E0BF31}" type="datetimeFigureOut">
              <a:rPr lang="en-GB" smtClean="0"/>
              <a:t>26/04/2022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20ED7FE-8E8D-4083-8332-E0CC538B78D5}" type="slidenum">
              <a:rPr lang="en-GB" smtClean="0"/>
              <a:t>‹#›</a:t>
            </a:fld>
            <a:endParaRPr lang="en-GB"/>
          </a:p>
        </p:txBody>
      </p:sp>
    </p:spTree>
    <p:extLst>
      <p:ext uri="{BB962C8B-B14F-4D97-AF65-F5344CB8AC3E}">
        <p14:creationId xmlns:p14="http://schemas.microsoft.com/office/powerpoint/2010/main" val="1143692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41BD6D-60ED-4229-A806-8D4003E0BF31}" type="datetimeFigureOut">
              <a:rPr lang="en-GB" smtClean="0"/>
              <a:t>26/04/2022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0ED7FE-8E8D-4083-8332-E0CC538B78D5}" type="slidenum">
              <a:rPr lang="en-GB" smtClean="0"/>
              <a:t>‹#›</a:t>
            </a:fld>
            <a:endParaRPr lang="en-GB"/>
          </a:p>
        </p:txBody>
      </p:sp>
    </p:spTree>
    <p:extLst>
      <p:ext uri="{BB962C8B-B14F-4D97-AF65-F5344CB8AC3E}">
        <p14:creationId xmlns:p14="http://schemas.microsoft.com/office/powerpoint/2010/main" val="17092788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17548"/>
            <a:ext cx="12192000" cy="2403415"/>
          </a:xfrm>
          <a:prstGeom prst="rect">
            <a:avLst/>
          </a:prstGeom>
          <a:solidFill>
            <a:srgbClr val="FFCCFF"/>
          </a:solidFill>
        </p:spPr>
        <p:txBody>
          <a:bodyPr wrap="square">
            <a:spAutoFit/>
          </a:bodyPr>
          <a:lstStyle/>
          <a:p>
            <a:pPr algn="just">
              <a:lnSpc>
                <a:spcPct val="119000"/>
              </a:lnSpc>
              <a:spcAft>
                <a:spcPts val="600"/>
              </a:spcAft>
            </a:pPr>
            <a:r>
              <a:rPr lang="en-US" sz="1200" kern="1400" dirty="0">
                <a:solidFill>
                  <a:srgbClr val="000000"/>
                </a:solidFill>
                <a:latin typeface="Comic Sans MS" panose="030F0702030302020204" pitchFamily="66" charset="0"/>
              </a:rPr>
              <a:t>A tourist is some who travels to a place where they don’t live to enjoy the attractions and/or activities. Tourism in the UK really began during the industrial revolution with factory workers using trains to take </a:t>
            </a:r>
            <a:r>
              <a:rPr lang="en-US" sz="1200" b="1" kern="1400" dirty="0">
                <a:solidFill>
                  <a:srgbClr val="000000"/>
                </a:solidFill>
                <a:latin typeface="Comic Sans MS" panose="030F0702030302020204" pitchFamily="66" charset="0"/>
              </a:rPr>
              <a:t>day trips</a:t>
            </a:r>
            <a:r>
              <a:rPr lang="en-US" sz="1200" kern="1400" dirty="0">
                <a:solidFill>
                  <a:srgbClr val="000000"/>
                </a:solidFill>
                <a:latin typeface="Comic Sans MS" panose="030F0702030302020204" pitchFamily="66" charset="0"/>
              </a:rPr>
              <a:t> to the beach. In the 1950’s </a:t>
            </a:r>
            <a:r>
              <a:rPr lang="en-US" sz="1200" b="1" kern="1400" dirty="0">
                <a:solidFill>
                  <a:srgbClr val="000000"/>
                </a:solidFill>
                <a:latin typeface="Comic Sans MS" panose="030F0702030302020204" pitchFamily="66" charset="0"/>
              </a:rPr>
              <a:t>holiday resorts</a:t>
            </a:r>
            <a:r>
              <a:rPr lang="en-US" sz="1200" kern="1400" dirty="0">
                <a:solidFill>
                  <a:srgbClr val="000000"/>
                </a:solidFill>
                <a:latin typeface="Comic Sans MS" panose="030F0702030302020204" pitchFamily="66" charset="0"/>
              </a:rPr>
              <a:t> like </a:t>
            </a:r>
            <a:r>
              <a:rPr lang="en-US" sz="1200" kern="1400" dirty="0" err="1">
                <a:solidFill>
                  <a:srgbClr val="000000"/>
                </a:solidFill>
                <a:latin typeface="Comic Sans MS" panose="030F0702030302020204" pitchFamily="66" charset="0"/>
              </a:rPr>
              <a:t>Butlins</a:t>
            </a:r>
            <a:r>
              <a:rPr lang="en-US" sz="1200" kern="1400" dirty="0">
                <a:solidFill>
                  <a:srgbClr val="000000"/>
                </a:solidFill>
                <a:latin typeface="Comic Sans MS" panose="030F0702030302020204" pitchFamily="66" charset="0"/>
              </a:rPr>
              <a:t> developed to attract families for a week. The 1970’s saw the start of </a:t>
            </a:r>
            <a:r>
              <a:rPr lang="en-US" sz="1200" b="1" kern="1400" dirty="0">
                <a:solidFill>
                  <a:srgbClr val="000000"/>
                </a:solidFill>
                <a:latin typeface="Comic Sans MS" panose="030F0702030302020204" pitchFamily="66" charset="0"/>
              </a:rPr>
              <a:t>package holidays</a:t>
            </a:r>
            <a:r>
              <a:rPr lang="en-US" sz="1200" kern="1400" dirty="0">
                <a:solidFill>
                  <a:srgbClr val="000000"/>
                </a:solidFill>
                <a:latin typeface="Comic Sans MS" panose="030F0702030302020204" pitchFamily="66" charset="0"/>
              </a:rPr>
              <a:t> to </a:t>
            </a:r>
            <a:r>
              <a:rPr lang="en-US" sz="1200" kern="1400" dirty="0" smtClean="0">
                <a:solidFill>
                  <a:srgbClr val="000000"/>
                </a:solidFill>
                <a:latin typeface="Comic Sans MS" panose="030F0702030302020204" pitchFamily="66" charset="0"/>
              </a:rPr>
              <a:t>Europe . This started  the decline on domestic travel.</a:t>
            </a:r>
          </a:p>
          <a:p>
            <a:pPr algn="just">
              <a:lnSpc>
                <a:spcPct val="119000"/>
              </a:lnSpc>
              <a:spcAft>
                <a:spcPts val="600"/>
              </a:spcAft>
            </a:pPr>
            <a:r>
              <a:rPr lang="en-US" sz="1200" kern="1400" dirty="0" smtClean="0">
                <a:solidFill>
                  <a:srgbClr val="000000"/>
                </a:solidFill>
                <a:latin typeface="Comic Sans MS" panose="030F0702030302020204" pitchFamily="66" charset="0"/>
              </a:rPr>
              <a:t>Today</a:t>
            </a:r>
            <a:r>
              <a:rPr lang="en-US" sz="1200" kern="1400" dirty="0">
                <a:solidFill>
                  <a:srgbClr val="000000"/>
                </a:solidFill>
                <a:latin typeface="Comic Sans MS" panose="030F0702030302020204" pitchFamily="66" charset="0"/>
              </a:rPr>
              <a:t>, many people book their holidays </a:t>
            </a:r>
            <a:r>
              <a:rPr lang="en-US" sz="1200" b="1" kern="1400" dirty="0">
                <a:solidFill>
                  <a:srgbClr val="000000"/>
                </a:solidFill>
                <a:latin typeface="Comic Sans MS" panose="030F0702030302020204" pitchFamily="66" charset="0"/>
              </a:rPr>
              <a:t>online</a:t>
            </a:r>
            <a:r>
              <a:rPr lang="en-US" sz="1200" kern="1400" dirty="0">
                <a:solidFill>
                  <a:srgbClr val="000000"/>
                </a:solidFill>
                <a:latin typeface="Comic Sans MS" panose="030F0702030302020204" pitchFamily="66" charset="0"/>
              </a:rPr>
              <a:t> using </a:t>
            </a:r>
            <a:r>
              <a:rPr lang="en-US" sz="1200" kern="1400" dirty="0" smtClean="0">
                <a:solidFill>
                  <a:srgbClr val="000000"/>
                </a:solidFill>
                <a:latin typeface="Comic Sans MS" panose="030F0702030302020204" pitchFamily="66" charset="0"/>
              </a:rPr>
              <a:t> websites </a:t>
            </a:r>
            <a:r>
              <a:rPr lang="en-US" sz="1200" kern="1400" dirty="0">
                <a:solidFill>
                  <a:srgbClr val="000000"/>
                </a:solidFill>
                <a:latin typeface="Comic Sans MS" panose="030F0702030302020204" pitchFamily="66" charset="0"/>
              </a:rPr>
              <a:t>like </a:t>
            </a:r>
            <a:r>
              <a:rPr lang="en-US" sz="1200" b="1" kern="1400" dirty="0">
                <a:solidFill>
                  <a:srgbClr val="000000"/>
                </a:solidFill>
                <a:latin typeface="Comic Sans MS" panose="030F0702030302020204" pitchFamily="66" charset="0"/>
              </a:rPr>
              <a:t>Expedia</a:t>
            </a:r>
            <a:r>
              <a:rPr lang="en-US" sz="1200" kern="1400" dirty="0">
                <a:solidFill>
                  <a:srgbClr val="000000"/>
                </a:solidFill>
                <a:latin typeface="Comic Sans MS" panose="030F0702030302020204" pitchFamily="66" charset="0"/>
              </a:rPr>
              <a:t> and travel all over the world.</a:t>
            </a:r>
            <a:endParaRPr lang="en-US" sz="1600" kern="1400" dirty="0" smtClean="0">
              <a:ln>
                <a:noFill/>
              </a:ln>
              <a:solidFill>
                <a:srgbClr val="000000"/>
              </a:solidFill>
              <a:effectLst/>
              <a:latin typeface="Comic Sans MS" panose="030F0702030302020204" pitchFamily="66" charset="0"/>
            </a:endParaRPr>
          </a:p>
          <a:p>
            <a:pPr algn="just">
              <a:lnSpc>
                <a:spcPct val="119000"/>
              </a:lnSpc>
              <a:spcAft>
                <a:spcPts val="800"/>
              </a:spcAft>
            </a:pPr>
            <a:r>
              <a:rPr lang="en-US" sz="1200" kern="1400" dirty="0">
                <a:solidFill>
                  <a:srgbClr val="000000"/>
                </a:solidFill>
                <a:latin typeface="Comic Sans MS" panose="030F0702030302020204" pitchFamily="66" charset="0"/>
              </a:rPr>
              <a:t>The tourist industry has grown steadily for over one hundred years. Reasons  include (1) since the 1950’s, people have become     wealthier, (2) families are smaller, (3) people have more leisure time and receive paid holidays and (4) transport has improved. In 2018, $1.45 trillion was spent in the global tourist industry (Figure 1 and 2).</a:t>
            </a:r>
            <a:endParaRPr lang="en-US" sz="1600" kern="1400" dirty="0" smtClean="0">
              <a:ln>
                <a:noFill/>
              </a:ln>
              <a:solidFill>
                <a:srgbClr val="000000"/>
              </a:solidFill>
              <a:effectLst/>
              <a:latin typeface="Comic Sans MS" panose="030F0702030302020204" pitchFamily="66" charset="0"/>
            </a:endParaRPr>
          </a:p>
          <a:p>
            <a:pPr algn="just">
              <a:lnSpc>
                <a:spcPct val="119000"/>
              </a:lnSpc>
              <a:spcAft>
                <a:spcPts val="600"/>
              </a:spcAft>
            </a:pPr>
            <a:r>
              <a:rPr lang="en-US" sz="1200" kern="1400" dirty="0">
                <a:solidFill>
                  <a:srgbClr val="000000"/>
                </a:solidFill>
                <a:latin typeface="Comic Sans MS" panose="030F0702030302020204" pitchFamily="66" charset="0"/>
              </a:rPr>
              <a:t>There are many jobs linked to tourism including hotel     manager, cleaner, chef, travel representatives and pilots.</a:t>
            </a:r>
            <a:endParaRPr lang="en-US" sz="1600" kern="1400" dirty="0" smtClean="0">
              <a:ln>
                <a:noFill/>
              </a:ln>
              <a:solidFill>
                <a:srgbClr val="000000"/>
              </a:solidFill>
              <a:effectLst/>
              <a:latin typeface="Comic Sans MS" panose="030F0702030302020204" pitchFamily="66" charset="0"/>
            </a:endParaRPr>
          </a:p>
          <a:p>
            <a:pPr>
              <a:lnSpc>
                <a:spcPct val="119000"/>
              </a:lnSpc>
              <a:spcAft>
                <a:spcPts val="600"/>
              </a:spcAft>
            </a:pPr>
            <a:r>
              <a:rPr lang="en-US" sz="1200" kern="1400" dirty="0">
                <a:solidFill>
                  <a:srgbClr val="000000"/>
                </a:solidFill>
                <a:latin typeface="Comic Sans MS" panose="030F0702030302020204" pitchFamily="66" charset="0"/>
              </a:rPr>
              <a:t>Many other jobs are created by tourism, even though they are not known as tourist jobs. This is known as the </a:t>
            </a:r>
            <a:r>
              <a:rPr lang="en-US" sz="1200" b="1" kern="1400" dirty="0">
                <a:solidFill>
                  <a:srgbClr val="000000"/>
                </a:solidFill>
                <a:latin typeface="Comic Sans MS" panose="030F0702030302020204" pitchFamily="66" charset="0"/>
              </a:rPr>
              <a:t>multiplier effect</a:t>
            </a:r>
            <a:r>
              <a:rPr lang="en-US" sz="1200" kern="1400" dirty="0">
                <a:solidFill>
                  <a:srgbClr val="000000"/>
                </a:solidFill>
                <a:latin typeface="Comic Sans MS" panose="030F0702030302020204" pitchFamily="66" charset="0"/>
              </a:rPr>
              <a:t> and includes jobs such as taxi driver, construction worker who is   building better roads and farmers who can now sell food to the </a:t>
            </a:r>
            <a:r>
              <a:rPr lang="en-US" sz="1200" kern="1400" dirty="0" smtClean="0">
                <a:solidFill>
                  <a:srgbClr val="000000"/>
                </a:solidFill>
                <a:latin typeface="Comic Sans MS" panose="030F0702030302020204" pitchFamily="66" charset="0"/>
              </a:rPr>
              <a:t>hotel</a:t>
            </a:r>
            <a:endParaRPr lang="en-US" sz="1600" kern="1400" dirty="0">
              <a:ln>
                <a:noFill/>
              </a:ln>
              <a:solidFill>
                <a:srgbClr val="000000"/>
              </a:solidFill>
              <a:effectLst/>
              <a:latin typeface="Comic Sans MS" panose="030F0702030302020204" pitchFamily="66" charset="0"/>
            </a:endParaRPr>
          </a:p>
        </p:txBody>
      </p:sp>
      <p:sp>
        <p:nvSpPr>
          <p:cNvPr id="5" name="Rectangle 4"/>
          <p:cNvSpPr/>
          <p:nvPr/>
        </p:nvSpPr>
        <p:spPr>
          <a:xfrm>
            <a:off x="0" y="3243294"/>
            <a:ext cx="5102352" cy="3662541"/>
          </a:xfrm>
          <a:prstGeom prst="rect">
            <a:avLst/>
          </a:prstGeom>
          <a:solidFill>
            <a:schemeClr val="accent1">
              <a:lumMod val="20000"/>
              <a:lumOff val="80000"/>
            </a:schemeClr>
          </a:solidFill>
        </p:spPr>
        <p:txBody>
          <a:bodyPr wrap="square">
            <a:spAutoFit/>
          </a:bodyPr>
          <a:lstStyle/>
          <a:p>
            <a:pPr>
              <a:buFont typeface="+mj-lt"/>
              <a:buAutoNum type="arabicPeriod"/>
            </a:pPr>
            <a:r>
              <a:rPr lang="en-US" sz="1200" b="1" dirty="0">
                <a:solidFill>
                  <a:srgbClr val="231F20"/>
                </a:solidFill>
                <a:latin typeface="Comic Sans MS" panose="030F0702030302020204" pitchFamily="66" charset="0"/>
              </a:rPr>
              <a:t>A</a:t>
            </a:r>
            <a:r>
              <a:rPr lang="en-US" sz="1200" b="1" i="0" dirty="0" smtClean="0">
                <a:solidFill>
                  <a:srgbClr val="231F20"/>
                </a:solidFill>
                <a:effectLst/>
                <a:latin typeface="Comic Sans MS" panose="030F0702030302020204" pitchFamily="66" charset="0"/>
              </a:rPr>
              <a:t>geing population </a:t>
            </a:r>
            <a:r>
              <a:rPr lang="en-US" sz="1200" b="0" i="0" dirty="0" smtClean="0">
                <a:solidFill>
                  <a:srgbClr val="231F20"/>
                </a:solidFill>
                <a:effectLst/>
                <a:latin typeface="Comic Sans MS" panose="030F0702030302020204" pitchFamily="66" charset="0"/>
              </a:rPr>
              <a:t>When the average age of a population is rising.</a:t>
            </a:r>
          </a:p>
          <a:p>
            <a:pPr>
              <a:buFont typeface="+mj-lt"/>
              <a:buAutoNum type="arabicPeriod"/>
            </a:pPr>
            <a:r>
              <a:rPr lang="en-US" sz="1200" b="1" i="0" dirty="0" smtClean="0">
                <a:solidFill>
                  <a:srgbClr val="231F20"/>
                </a:solidFill>
                <a:effectLst/>
                <a:latin typeface="Comic Sans MS" panose="030F0702030302020204" pitchFamily="66" charset="0"/>
              </a:rPr>
              <a:t>Conflict </a:t>
            </a:r>
            <a:r>
              <a:rPr lang="en-US" sz="1200" b="0" i="0" dirty="0" smtClean="0">
                <a:solidFill>
                  <a:srgbClr val="231F20"/>
                </a:solidFill>
                <a:effectLst/>
                <a:latin typeface="Comic Sans MS" panose="030F0702030302020204" pitchFamily="66" charset="0"/>
              </a:rPr>
              <a:t>A disagreement over something.</a:t>
            </a:r>
          </a:p>
          <a:p>
            <a:pPr>
              <a:buFont typeface="+mj-lt"/>
              <a:buAutoNum type="arabicPeriod"/>
            </a:pPr>
            <a:r>
              <a:rPr lang="en-US" sz="1200" b="1" i="0" dirty="0" smtClean="0">
                <a:solidFill>
                  <a:srgbClr val="231F20"/>
                </a:solidFill>
                <a:effectLst/>
                <a:latin typeface="Comic Sans MS" panose="030F0702030302020204" pitchFamily="66" charset="0"/>
              </a:rPr>
              <a:t>Conservation </a:t>
            </a:r>
            <a:r>
              <a:rPr lang="en-US" sz="1200" b="0" i="0" dirty="0" smtClean="0">
                <a:solidFill>
                  <a:srgbClr val="231F20"/>
                </a:solidFill>
                <a:effectLst/>
                <a:latin typeface="Comic Sans MS" panose="030F0702030302020204" pitchFamily="66" charset="0"/>
              </a:rPr>
              <a:t>Keeping the environment healthy and productive by careful use of its resources.</a:t>
            </a:r>
          </a:p>
          <a:p>
            <a:pPr>
              <a:buFont typeface="+mj-lt"/>
              <a:buAutoNum type="arabicPeriod"/>
            </a:pPr>
            <a:r>
              <a:rPr lang="en-US" sz="1200" b="1" i="0" dirty="0" smtClean="0">
                <a:solidFill>
                  <a:srgbClr val="231F20"/>
                </a:solidFill>
                <a:effectLst/>
                <a:latin typeface="Comic Sans MS" panose="030F0702030302020204" pitchFamily="66" charset="0"/>
              </a:rPr>
              <a:t>disposable income </a:t>
            </a:r>
            <a:r>
              <a:rPr lang="en-US" sz="1200" b="0" i="0" dirty="0" smtClean="0">
                <a:solidFill>
                  <a:srgbClr val="231F20"/>
                </a:solidFill>
                <a:effectLst/>
                <a:latin typeface="Comic Sans MS" panose="030F0702030302020204" pitchFamily="66" charset="0"/>
              </a:rPr>
              <a:t>The income available for spending after taxes.</a:t>
            </a:r>
          </a:p>
          <a:p>
            <a:pPr>
              <a:buFont typeface="+mj-lt"/>
              <a:buAutoNum type="arabicPeriod"/>
            </a:pPr>
            <a:r>
              <a:rPr lang="en-US" sz="1200" b="1" i="0" dirty="0" smtClean="0">
                <a:solidFill>
                  <a:srgbClr val="231F20"/>
                </a:solidFill>
                <a:effectLst/>
                <a:latin typeface="Comic Sans MS" panose="030F0702030302020204" pitchFamily="66" charset="0"/>
              </a:rPr>
              <a:t>Erosion </a:t>
            </a:r>
            <a:r>
              <a:rPr lang="en-US" sz="1200" b="0" i="0" dirty="0" smtClean="0">
                <a:solidFill>
                  <a:srgbClr val="231F20"/>
                </a:solidFill>
                <a:effectLst/>
                <a:latin typeface="Comic Sans MS" panose="030F0702030302020204" pitchFamily="66" charset="0"/>
              </a:rPr>
              <a:t>The wearing away of pieces of rock, soil or other solid materials.</a:t>
            </a:r>
          </a:p>
          <a:p>
            <a:pPr>
              <a:buFont typeface="+mj-lt"/>
              <a:buAutoNum type="arabicPeriod"/>
            </a:pPr>
            <a:r>
              <a:rPr lang="en-US" sz="1200" b="1" i="0" dirty="0" smtClean="0">
                <a:solidFill>
                  <a:srgbClr val="231F20"/>
                </a:solidFill>
                <a:effectLst/>
                <a:latin typeface="Comic Sans MS" panose="030F0702030302020204" pitchFamily="66" charset="0"/>
              </a:rPr>
              <a:t>honeypot site </a:t>
            </a:r>
            <a:r>
              <a:rPr lang="en-US" sz="1200" b="0" i="0" dirty="0" smtClean="0">
                <a:solidFill>
                  <a:srgbClr val="231F20"/>
                </a:solidFill>
                <a:effectLst/>
                <a:latin typeface="Comic Sans MS" panose="030F0702030302020204" pitchFamily="66" charset="0"/>
              </a:rPr>
              <a:t>A popular visitor attraction or area, where large numbers of people visit.</a:t>
            </a:r>
          </a:p>
          <a:p>
            <a:pPr>
              <a:buFont typeface="+mj-lt"/>
              <a:buAutoNum type="arabicPeriod"/>
            </a:pPr>
            <a:r>
              <a:rPr lang="en-US" sz="1200" b="1" i="0" dirty="0" smtClean="0">
                <a:solidFill>
                  <a:srgbClr val="231F20"/>
                </a:solidFill>
                <a:effectLst/>
                <a:latin typeface="Comic Sans MS" panose="030F0702030302020204" pitchFamily="66" charset="0"/>
              </a:rPr>
              <a:t>mass tourism </a:t>
            </a:r>
            <a:r>
              <a:rPr lang="en-US" sz="1200" b="0" i="0" dirty="0" err="1" smtClean="0">
                <a:solidFill>
                  <a:srgbClr val="231F20"/>
                </a:solidFill>
                <a:effectLst/>
                <a:latin typeface="Comic Sans MS" panose="030F0702030302020204" pitchFamily="66" charset="0"/>
              </a:rPr>
              <a:t>Tourism</a:t>
            </a:r>
            <a:r>
              <a:rPr lang="en-US" sz="1200" b="0" i="0" dirty="0" smtClean="0">
                <a:solidFill>
                  <a:srgbClr val="231F20"/>
                </a:solidFill>
                <a:effectLst/>
                <a:latin typeface="Comic Sans MS" panose="030F0702030302020204" pitchFamily="66" charset="0"/>
              </a:rPr>
              <a:t> on a large scale with many people visiting.</a:t>
            </a:r>
          </a:p>
          <a:p>
            <a:pPr>
              <a:buFont typeface="+mj-lt"/>
              <a:buAutoNum type="arabicPeriod"/>
            </a:pPr>
            <a:r>
              <a:rPr lang="en-US" sz="1200" b="1" i="0" dirty="0" smtClean="0">
                <a:solidFill>
                  <a:srgbClr val="231F20"/>
                </a:solidFill>
                <a:effectLst/>
                <a:latin typeface="Comic Sans MS" panose="030F0702030302020204" pitchFamily="66" charset="0"/>
              </a:rPr>
              <a:t>National Park </a:t>
            </a:r>
            <a:r>
              <a:rPr lang="en-US" sz="1200" b="0" i="0" dirty="0" smtClean="0">
                <a:solidFill>
                  <a:srgbClr val="231F20"/>
                </a:solidFill>
                <a:effectLst/>
                <a:latin typeface="Comic Sans MS" panose="030F0702030302020204" pitchFamily="66" charset="0"/>
              </a:rPr>
              <a:t>An area that is protected by law to ensure its conservation.</a:t>
            </a:r>
          </a:p>
          <a:p>
            <a:pPr>
              <a:buFont typeface="+mj-lt"/>
              <a:buAutoNum type="arabicPeriod"/>
            </a:pPr>
            <a:r>
              <a:rPr lang="en-US" sz="1200" b="1" i="0" dirty="0" smtClean="0">
                <a:solidFill>
                  <a:srgbClr val="231F20"/>
                </a:solidFill>
                <a:effectLst/>
                <a:latin typeface="Comic Sans MS" panose="030F0702030302020204" pitchFamily="66" charset="0"/>
              </a:rPr>
              <a:t>quality of life </a:t>
            </a:r>
            <a:r>
              <a:rPr lang="en-US" sz="1200" b="0" i="0" dirty="0" smtClean="0">
                <a:solidFill>
                  <a:srgbClr val="231F20"/>
                </a:solidFill>
                <a:effectLst/>
                <a:latin typeface="Comic Sans MS" panose="030F0702030302020204" pitchFamily="66" charset="0"/>
              </a:rPr>
              <a:t>The wellbeing of a person or a group of people.</a:t>
            </a:r>
          </a:p>
          <a:p>
            <a:pPr>
              <a:buFont typeface="+mj-lt"/>
              <a:buAutoNum type="arabicPeriod"/>
            </a:pPr>
            <a:r>
              <a:rPr lang="en-US" sz="1200" b="1" i="0" dirty="0" smtClean="0">
                <a:solidFill>
                  <a:srgbClr val="231F20"/>
                </a:solidFill>
                <a:effectLst/>
                <a:latin typeface="Comic Sans MS" panose="030F0702030302020204" pitchFamily="66" charset="0"/>
              </a:rPr>
              <a:t>Quarry </a:t>
            </a:r>
            <a:r>
              <a:rPr lang="en-US" sz="1200" b="0" i="0" dirty="0" smtClean="0">
                <a:solidFill>
                  <a:srgbClr val="231F20"/>
                </a:solidFill>
                <a:effectLst/>
                <a:latin typeface="Comic Sans MS" panose="030F0702030302020204" pitchFamily="66" charset="0"/>
              </a:rPr>
              <a:t>An area of land that is used to remove rocks for use in industries.</a:t>
            </a:r>
          </a:p>
          <a:p>
            <a:pPr>
              <a:buFont typeface="+mj-lt"/>
              <a:buAutoNum type="arabicPeriod"/>
            </a:pPr>
            <a:r>
              <a:rPr lang="en-US" sz="1200" b="1" i="0" dirty="0" smtClean="0">
                <a:solidFill>
                  <a:srgbClr val="231F20"/>
                </a:solidFill>
                <a:effectLst/>
                <a:latin typeface="Comic Sans MS" panose="030F0702030302020204" pitchFamily="66" charset="0"/>
              </a:rPr>
              <a:t>Sustainable tourism </a:t>
            </a:r>
            <a:r>
              <a:rPr lang="en-US" sz="1200" b="0" i="0" dirty="0" smtClean="0">
                <a:solidFill>
                  <a:srgbClr val="231F20"/>
                </a:solidFill>
                <a:effectLst/>
                <a:latin typeface="Comic Sans MS" panose="030F0702030302020204" pitchFamily="66" charset="0"/>
              </a:rPr>
              <a:t>A type of holiday that doesn't cause harm to people or the environment.</a:t>
            </a:r>
          </a:p>
          <a:p>
            <a:pPr>
              <a:buFont typeface="+mj-lt"/>
              <a:buAutoNum type="arabicPeriod"/>
            </a:pPr>
            <a:r>
              <a:rPr lang="en-US" sz="1200" b="1" i="0" dirty="0" smtClean="0">
                <a:solidFill>
                  <a:srgbClr val="231F20"/>
                </a:solidFill>
                <a:effectLst/>
                <a:latin typeface="Comic Sans MS" panose="030F0702030302020204" pitchFamily="66" charset="0"/>
              </a:rPr>
              <a:t>Tertiary </a:t>
            </a:r>
            <a:r>
              <a:rPr lang="en-US" sz="1200" b="0" i="0" dirty="0" smtClean="0">
                <a:solidFill>
                  <a:srgbClr val="231F20"/>
                </a:solidFill>
                <a:effectLst/>
                <a:latin typeface="Comic Sans MS" panose="030F0702030302020204" pitchFamily="66" charset="0"/>
              </a:rPr>
              <a:t>Providing services - includes retail, tourism, education, health and banking</a:t>
            </a:r>
            <a:r>
              <a:rPr lang="en-US" sz="1600" b="0" i="0" dirty="0" smtClean="0">
                <a:solidFill>
                  <a:srgbClr val="231F20"/>
                </a:solidFill>
                <a:effectLst/>
                <a:latin typeface="Comic Sans MS" panose="030F0702030302020204" pitchFamily="66" charset="0"/>
              </a:rPr>
              <a:t>.</a:t>
            </a:r>
            <a:endParaRPr lang="en-US" sz="1600" b="0" i="0" dirty="0">
              <a:solidFill>
                <a:srgbClr val="231F20"/>
              </a:solidFill>
              <a:effectLst/>
              <a:latin typeface="Comic Sans MS" panose="030F0702030302020204" pitchFamily="66" charset="0"/>
            </a:endParaRPr>
          </a:p>
        </p:txBody>
      </p:sp>
      <p:sp>
        <p:nvSpPr>
          <p:cNvPr id="6" name="Rectangle 5"/>
          <p:cNvSpPr/>
          <p:nvPr/>
        </p:nvSpPr>
        <p:spPr>
          <a:xfrm>
            <a:off x="0" y="2920962"/>
            <a:ext cx="4956048" cy="322331"/>
          </a:xfrm>
          <a:prstGeom prst="rect">
            <a:avLst/>
          </a:prstGeom>
          <a:solidFill>
            <a:schemeClr val="accent1">
              <a:lumMod val="20000"/>
              <a:lumOff val="80000"/>
            </a:schemeClr>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latin typeface="Comic Sans MS" panose="030F0702030302020204" pitchFamily="66" charset="0"/>
              </a:rPr>
              <a:t>Key Terms </a:t>
            </a:r>
            <a:endParaRPr lang="en-GB" dirty="0">
              <a:solidFill>
                <a:schemeClr val="tx1"/>
              </a:solidFill>
              <a:latin typeface="Comic Sans MS" panose="030F0702030302020204" pitchFamily="66" charset="0"/>
            </a:endParaRPr>
          </a:p>
        </p:txBody>
      </p:sp>
      <p:sp>
        <p:nvSpPr>
          <p:cNvPr id="7" name="Rectangle 6"/>
          <p:cNvSpPr/>
          <p:nvPr/>
        </p:nvSpPr>
        <p:spPr>
          <a:xfrm>
            <a:off x="4998783" y="2920962"/>
            <a:ext cx="3429000" cy="4001095"/>
          </a:xfrm>
          <a:prstGeom prst="rect">
            <a:avLst/>
          </a:prstGeom>
          <a:solidFill>
            <a:srgbClr val="9966FF"/>
          </a:solidFill>
        </p:spPr>
        <p:txBody>
          <a:bodyPr wrap="square">
            <a:spAutoFit/>
          </a:bodyPr>
          <a:lstStyle/>
          <a:p>
            <a:r>
              <a:rPr lang="en-US" b="1" i="0" u="sng" dirty="0" smtClean="0">
                <a:solidFill>
                  <a:schemeClr val="bg1"/>
                </a:solidFill>
                <a:effectLst/>
                <a:latin typeface="Comic Sans MS" panose="030F0702030302020204" pitchFamily="66" charset="0"/>
              </a:rPr>
              <a:t>Types of Tourism</a:t>
            </a:r>
          </a:p>
          <a:p>
            <a:endParaRPr lang="en-US" sz="1400" b="1" i="0" dirty="0" smtClean="0">
              <a:solidFill>
                <a:schemeClr val="bg1"/>
              </a:solidFill>
              <a:effectLst/>
              <a:latin typeface="Comic Sans MS" panose="030F0702030302020204" pitchFamily="66" charset="0"/>
            </a:endParaRPr>
          </a:p>
          <a:p>
            <a:endParaRPr lang="en-US" sz="1400" b="1" i="0" smtClean="0">
              <a:solidFill>
                <a:schemeClr val="bg1"/>
              </a:solidFill>
              <a:effectLst/>
              <a:latin typeface="Comic Sans MS" panose="030F0702030302020204" pitchFamily="66" charset="0"/>
            </a:endParaRPr>
          </a:p>
          <a:p>
            <a:endParaRPr lang="en-US" sz="1400" b="1" i="0" dirty="0" smtClean="0">
              <a:solidFill>
                <a:schemeClr val="bg1"/>
              </a:solidFill>
              <a:effectLst/>
              <a:latin typeface="Comic Sans MS" panose="030F0702030302020204" pitchFamily="66" charset="0"/>
            </a:endParaRPr>
          </a:p>
          <a:p>
            <a:pPr>
              <a:buFont typeface="Arial" panose="020B0604020202020204" pitchFamily="34" charset="0"/>
              <a:buChar char="•"/>
            </a:pPr>
            <a:r>
              <a:rPr lang="en-US" sz="1200" b="1" i="0" dirty="0" smtClean="0">
                <a:solidFill>
                  <a:schemeClr val="bg1"/>
                </a:solidFill>
                <a:effectLst/>
                <a:latin typeface="Comic Sans MS" panose="030F0702030302020204" pitchFamily="66" charset="0"/>
              </a:rPr>
              <a:t>Beach holidays</a:t>
            </a:r>
            <a:r>
              <a:rPr lang="en-US" sz="1200" b="0" i="0" dirty="0" smtClean="0">
                <a:solidFill>
                  <a:schemeClr val="bg1"/>
                </a:solidFill>
                <a:effectLst/>
                <a:latin typeface="Comic Sans MS" panose="030F0702030302020204" pitchFamily="66" charset="0"/>
              </a:rPr>
              <a:t>, </a:t>
            </a:r>
            <a:r>
              <a:rPr lang="en-US" sz="1200" b="0" i="0" dirty="0" err="1" smtClean="0">
                <a:solidFill>
                  <a:schemeClr val="bg1"/>
                </a:solidFill>
                <a:effectLst/>
                <a:latin typeface="Comic Sans MS" panose="030F0702030302020204" pitchFamily="66" charset="0"/>
              </a:rPr>
              <a:t>eg</a:t>
            </a:r>
            <a:r>
              <a:rPr lang="en-US" sz="1200" b="0" i="0" dirty="0" smtClean="0">
                <a:solidFill>
                  <a:schemeClr val="bg1"/>
                </a:solidFill>
                <a:effectLst/>
                <a:latin typeface="Comic Sans MS" panose="030F0702030302020204" pitchFamily="66" charset="0"/>
              </a:rPr>
              <a:t> in Spain and the Maldives. People can relax on the beach or take part in water sports.</a:t>
            </a:r>
          </a:p>
          <a:p>
            <a:pPr>
              <a:buFont typeface="Arial" panose="020B0604020202020204" pitchFamily="34" charset="0"/>
              <a:buChar char="•"/>
            </a:pPr>
            <a:r>
              <a:rPr lang="en-US" sz="1200" b="1" i="0" dirty="0" smtClean="0">
                <a:solidFill>
                  <a:schemeClr val="bg1"/>
                </a:solidFill>
                <a:effectLst/>
                <a:latin typeface="Comic Sans MS" panose="030F0702030302020204" pitchFamily="66" charset="0"/>
              </a:rPr>
              <a:t>Outdoor adventure</a:t>
            </a:r>
            <a:r>
              <a:rPr lang="en-US" sz="1200" b="0" i="0" dirty="0" smtClean="0">
                <a:solidFill>
                  <a:schemeClr val="bg1"/>
                </a:solidFill>
                <a:effectLst/>
                <a:latin typeface="Comic Sans MS" panose="030F0702030302020204" pitchFamily="66" charset="0"/>
              </a:rPr>
              <a:t>, </a:t>
            </a:r>
            <a:r>
              <a:rPr lang="en-US" sz="1200" b="0" i="0" dirty="0" err="1" smtClean="0">
                <a:solidFill>
                  <a:schemeClr val="bg1"/>
                </a:solidFill>
                <a:effectLst/>
                <a:latin typeface="Comic Sans MS" panose="030F0702030302020204" pitchFamily="66" charset="0"/>
              </a:rPr>
              <a:t>eg</a:t>
            </a:r>
            <a:r>
              <a:rPr lang="en-US" sz="1200" b="0" i="0" dirty="0" smtClean="0">
                <a:solidFill>
                  <a:schemeClr val="bg1"/>
                </a:solidFill>
                <a:effectLst/>
                <a:latin typeface="Comic Sans MS" panose="030F0702030302020204" pitchFamily="66" charset="0"/>
              </a:rPr>
              <a:t> skiing and walking in the European Alps or the Rocky Mountains of North America.</a:t>
            </a:r>
          </a:p>
          <a:p>
            <a:pPr>
              <a:buFont typeface="Arial" panose="020B0604020202020204" pitchFamily="34" charset="0"/>
              <a:buChar char="•"/>
            </a:pPr>
            <a:r>
              <a:rPr lang="en-US" sz="1200" b="1" i="0" dirty="0" smtClean="0">
                <a:solidFill>
                  <a:schemeClr val="bg1"/>
                </a:solidFill>
                <a:effectLst/>
                <a:latin typeface="Comic Sans MS" panose="030F0702030302020204" pitchFamily="66" charset="0"/>
              </a:rPr>
              <a:t>Cultural/historic</a:t>
            </a:r>
            <a:r>
              <a:rPr lang="en-US" sz="1200" b="0" i="0" dirty="0" smtClean="0">
                <a:solidFill>
                  <a:schemeClr val="bg1"/>
                </a:solidFill>
                <a:effectLst/>
                <a:latin typeface="Comic Sans MS" panose="030F0702030302020204" pitchFamily="66" charset="0"/>
              </a:rPr>
              <a:t>, </a:t>
            </a:r>
            <a:r>
              <a:rPr lang="en-US" sz="1200" b="0" i="0" dirty="0" err="1" smtClean="0">
                <a:solidFill>
                  <a:schemeClr val="bg1"/>
                </a:solidFill>
                <a:effectLst/>
                <a:latin typeface="Comic Sans MS" panose="030F0702030302020204" pitchFamily="66" charset="0"/>
              </a:rPr>
              <a:t>eg</a:t>
            </a:r>
            <a:r>
              <a:rPr lang="en-US" sz="1200" b="0" i="0" dirty="0" smtClean="0">
                <a:solidFill>
                  <a:schemeClr val="bg1"/>
                </a:solidFill>
                <a:effectLst/>
                <a:latin typeface="Comic Sans MS" panose="030F0702030302020204" pitchFamily="66" charset="0"/>
              </a:rPr>
              <a:t> people like to visit historic sites, art galleries and museums in cities such as Rome and Paris. In cities like New York and London they can go shopping or see shows.</a:t>
            </a:r>
          </a:p>
          <a:p>
            <a:pPr>
              <a:buFont typeface="Arial" panose="020B0604020202020204" pitchFamily="34" charset="0"/>
              <a:buChar char="•"/>
            </a:pPr>
            <a:r>
              <a:rPr lang="en-US" sz="1200" b="1" i="0" dirty="0" smtClean="0">
                <a:solidFill>
                  <a:schemeClr val="bg1"/>
                </a:solidFill>
                <a:effectLst/>
                <a:latin typeface="Comic Sans MS" panose="030F0702030302020204" pitchFamily="66" charset="0"/>
              </a:rPr>
              <a:t>Ecotourism</a:t>
            </a:r>
            <a:r>
              <a:rPr lang="en-US" sz="1200" b="0" i="0" dirty="0" smtClean="0">
                <a:solidFill>
                  <a:schemeClr val="bg1"/>
                </a:solidFill>
                <a:effectLst/>
                <a:latin typeface="Comic Sans MS" panose="030F0702030302020204" pitchFamily="66" charset="0"/>
              </a:rPr>
              <a:t>, </a:t>
            </a:r>
            <a:r>
              <a:rPr lang="en-US" sz="1200" b="0" i="0" dirty="0" err="1" smtClean="0">
                <a:solidFill>
                  <a:schemeClr val="bg1"/>
                </a:solidFill>
                <a:effectLst/>
                <a:latin typeface="Comic Sans MS" panose="030F0702030302020204" pitchFamily="66" charset="0"/>
              </a:rPr>
              <a:t>eg</a:t>
            </a:r>
            <a:r>
              <a:rPr lang="en-US" sz="1200" b="0" i="0" dirty="0" smtClean="0">
                <a:solidFill>
                  <a:schemeClr val="bg1"/>
                </a:solidFill>
                <a:effectLst/>
                <a:latin typeface="Comic Sans MS" panose="030F0702030302020204" pitchFamily="66" charset="0"/>
              </a:rPr>
              <a:t> small numbers of people go trekking in the Amazon rainforest or on whale and dolphin conservation holidays in Scotland. This type of tourism is designed to be </a:t>
            </a:r>
            <a:r>
              <a:rPr lang="en-US" sz="1200" b="1" i="0" dirty="0" smtClean="0">
                <a:solidFill>
                  <a:schemeClr val="bg1"/>
                </a:solidFill>
                <a:effectLst/>
                <a:latin typeface="Comic Sans MS" panose="030F0702030302020204" pitchFamily="66" charset="0"/>
              </a:rPr>
              <a:t>sustainable</a:t>
            </a:r>
            <a:r>
              <a:rPr lang="en-US" sz="1400" b="0" i="0" dirty="0" smtClean="0">
                <a:solidFill>
                  <a:schemeClr val="bg1"/>
                </a:solidFill>
                <a:effectLst/>
                <a:latin typeface="Comic Sans MS" panose="030F0702030302020204" pitchFamily="66" charset="0"/>
              </a:rPr>
              <a:t>.</a:t>
            </a:r>
            <a:endParaRPr lang="en-US" sz="1400" b="0" i="0" dirty="0">
              <a:solidFill>
                <a:schemeClr val="bg1"/>
              </a:solidFill>
              <a:effectLst/>
              <a:latin typeface="Comic Sans MS" panose="030F0702030302020204" pitchFamily="66" charset="0"/>
            </a:endParaRPr>
          </a:p>
        </p:txBody>
      </p:sp>
      <p:pic>
        <p:nvPicPr>
          <p:cNvPr id="1026" name="Picture 2" descr="See the source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70519" y="2920963"/>
            <a:ext cx="3721481" cy="3937038"/>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0" y="0"/>
            <a:ext cx="12192000" cy="517548"/>
          </a:xfrm>
          <a:prstGeom prst="rect">
            <a:avLst/>
          </a:prstGeom>
          <a:solidFill>
            <a:srgbClr val="99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Year 7 Tourism Knowledge </a:t>
            </a:r>
            <a:r>
              <a:rPr lang="en-US" dirty="0" err="1" smtClean="0"/>
              <a:t>Organiser</a:t>
            </a:r>
            <a:r>
              <a:rPr lang="en-US" dirty="0" smtClean="0"/>
              <a:t> </a:t>
            </a:r>
            <a:endParaRPr lang="en-GB" dirty="0"/>
          </a:p>
        </p:txBody>
      </p:sp>
    </p:spTree>
    <p:extLst>
      <p:ext uri="{BB962C8B-B14F-4D97-AF65-F5344CB8AC3E}">
        <p14:creationId xmlns:p14="http://schemas.microsoft.com/office/powerpoint/2010/main" val="2653068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92A4A55472C344C950E4EEA7993E1ED" ma:contentTypeVersion="13" ma:contentTypeDescription="Create a new document." ma:contentTypeScope="" ma:versionID="5c60bb9143a1142e5043ba544926db03">
  <xsd:schema xmlns:xsd="http://www.w3.org/2001/XMLSchema" xmlns:xs="http://www.w3.org/2001/XMLSchema" xmlns:p="http://schemas.microsoft.com/office/2006/metadata/properties" xmlns:ns2="53038477-11b9-4b50-bb37-4d087f9619fe" xmlns:ns3="67e4d28b-84d4-496d-83de-d60e9caa6883" targetNamespace="http://schemas.microsoft.com/office/2006/metadata/properties" ma:root="true" ma:fieldsID="acb21d413a0d17cd82933749e58e0ab6" ns2:_="" ns3:_="">
    <xsd:import namespace="53038477-11b9-4b50-bb37-4d087f9619fe"/>
    <xsd:import namespace="67e4d28b-84d4-496d-83de-d60e9caa688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3038477-11b9-4b50-bb37-4d087f9619f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7e4d28b-84d4-496d-83de-d60e9caa688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BEFEC9C-ADC8-4199-A6C1-B7005DFF6132}"/>
</file>

<file path=customXml/itemProps2.xml><?xml version="1.0" encoding="utf-8"?>
<ds:datastoreItem xmlns:ds="http://schemas.openxmlformats.org/officeDocument/2006/customXml" ds:itemID="{896096AC-4B6E-48C0-BD09-87A2A61F661B}"/>
</file>

<file path=customXml/itemProps3.xml><?xml version="1.0" encoding="utf-8"?>
<ds:datastoreItem xmlns:ds="http://schemas.openxmlformats.org/officeDocument/2006/customXml" ds:itemID="{013CC82D-A38D-4F15-8D4C-729186F0DA31}"/>
</file>

<file path=docProps/app.xml><?xml version="1.0" encoding="utf-8"?>
<Properties xmlns="http://schemas.openxmlformats.org/officeDocument/2006/extended-properties" xmlns:vt="http://schemas.openxmlformats.org/officeDocument/2006/docPropsVTypes">
  <TotalTime>2</TotalTime>
  <Words>521</Words>
  <Application>Microsoft Office PowerPoint</Application>
  <PresentationFormat>Widescreen</PresentationFormat>
  <Paragraphs>27</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Comic Sans MS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Jessica Boulton</dc:creator>
  <cp:lastModifiedBy>Jessica Boulton</cp:lastModifiedBy>
  <cp:revision>3</cp:revision>
  <dcterms:created xsi:type="dcterms:W3CDTF">2022-04-26T10:47:25Z</dcterms:created>
  <dcterms:modified xsi:type="dcterms:W3CDTF">2022-04-26T10:50:02Z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0x010100192A4A55472C344C950E4EEA7993E1ED</vt:lpwstr>
  </property>
</Properties>
</file>