
<file path=[Content_Types].xml><?xml version="1.0" encoding="utf-8"?>
<Types xmlns="http://schemas.openxmlformats.org/package/2006/content-types">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21C10F1-E948-441E-9B59-66681AA0A3C8}">
  <a:tblStyle styleId="{721C10F1-E948-441E-9B59-66681AA0A3C8}" styleName="Table_0">
    <a:wholeTbl>
      <a:tcTxStyle b="off" i="off">
        <a:font>
          <a:latin typeface="Calibri"/>
          <a:ea typeface="Calibri"/>
          <a:cs typeface="Calibri"/>
        </a:font>
        <a:srgbClr val="000000"/>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rgbClr val="FCECE7"/>
          </a:solidFill>
        </a:fill>
      </a:tcStyle>
    </a:wholeTbl>
    <a:band1H>
      <a:tcTxStyle b="off" i="off"/>
      <a:tcStyle>
        <a:fill>
          <a:solidFill>
            <a:srgbClr val="F8D6CC"/>
          </a:solidFill>
        </a:fill>
      </a:tcStyle>
    </a:band1H>
    <a:band2H>
      <a:tcTxStyle b="off" i="off"/>
    </a:band2H>
    <a:band1V>
      <a:tcTxStyle b="off" i="off"/>
      <a:tcStyle>
        <a:fill>
          <a:solidFill>
            <a:srgbClr val="F8D6CC"/>
          </a:solidFill>
        </a:fill>
      </a:tcStyle>
    </a:band1V>
    <a:band2V>
      <a:tcTxStyle b="off" i="off"/>
    </a:band2V>
    <a:lastCol>
      <a:tcTxStyle b="on" i="off">
        <a:font>
          <a:latin typeface="Calibri"/>
          <a:ea typeface="Calibri"/>
          <a:cs typeface="Calibri"/>
        </a:font>
        <a:srgbClr val="FFFFFF"/>
      </a:tcTxStyle>
      <a:tcStyle>
        <a:fill>
          <a:solidFill>
            <a:srgbClr val="ED7D31"/>
          </a:solidFill>
        </a:fill>
      </a:tcStyle>
    </a:lastCol>
    <a:firstCol>
      <a:tcTxStyle b="on" i="off">
        <a:font>
          <a:latin typeface="Calibri"/>
          <a:ea typeface="Calibri"/>
          <a:cs typeface="Calibri"/>
        </a:font>
        <a:srgbClr val="FFFFFF"/>
      </a:tcTxStyle>
      <a:tcStyle>
        <a:fill>
          <a:solidFill>
            <a:srgbClr val="ED7D31"/>
          </a:solidFill>
        </a:fill>
      </a:tcStyle>
    </a:firstCol>
    <a:lastRow>
      <a:tcTxStyle b="on" i="off">
        <a:font>
          <a:latin typeface="Calibri"/>
          <a:ea typeface="Calibri"/>
          <a:cs typeface="Calibri"/>
        </a:font>
        <a:srgbClr val="FFFFFF"/>
      </a:tcTxStyle>
      <a:tcStyle>
        <a:tcBdr>
          <a:top>
            <a:ln cap="flat" cmpd="sng" w="38100">
              <a:solidFill>
                <a:srgbClr val="FFFFFF"/>
              </a:solidFill>
              <a:prstDash val="solid"/>
              <a:round/>
              <a:headEnd len="sm" w="sm" type="none"/>
              <a:tailEnd len="sm" w="sm" type="none"/>
            </a:ln>
          </a:top>
        </a:tcBdr>
        <a:fill>
          <a:solidFill>
            <a:srgbClr val="ED7D31"/>
          </a:solidFill>
        </a:fill>
      </a:tcStyle>
    </a:lastRow>
    <a:seCell>
      <a:tcTxStyle b="off" i="off"/>
    </a:seCell>
    <a:swCell>
      <a:tcTxStyle b="off" i="off"/>
    </a:swCell>
    <a:firstRow>
      <a:tcTxStyle b="on" i="off">
        <a:font>
          <a:latin typeface="Calibri"/>
          <a:ea typeface="Calibri"/>
          <a:cs typeface="Calibri"/>
        </a:font>
        <a:srgbClr val="FFFFFF"/>
      </a:tcTxStyle>
      <a:tcStyle>
        <a:tcBdr>
          <a:bottom>
            <a:ln cap="flat" cmpd="sng" w="38100">
              <a:solidFill>
                <a:srgbClr val="FFFFFF"/>
              </a:solidFill>
              <a:prstDash val="solid"/>
              <a:round/>
              <a:headEnd len="sm" w="sm" type="none"/>
              <a:tailEnd len="sm" w="sm" type="none"/>
            </a:ln>
          </a:bottom>
        </a:tcBdr>
        <a:fill>
          <a:solidFill>
            <a:srgbClr val="ED7D3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viewProps" Target="viewProps.xml"/><Relationship Id="rId1" Type="http://schemas.openxmlformats.org/officeDocument/2006/relationships/theme" Target="theme/theme1.xml"/><Relationship Id="rId6" Type="http://schemas.openxmlformats.org/officeDocument/2006/relationships/notesMaster" Target="notesMasters/notesMaster1.xml"/><Relationship Id="rId5" Type="http://schemas.openxmlformats.org/officeDocument/2006/relationships/slideMaster" Target="slideMasters/slideMaster1.xml"/><Relationship Id="rId10" Type="http://schemas.openxmlformats.org/officeDocument/2006/relationships/customXml" Target="../customXml/item3.xml"/><Relationship Id="rId4" Type="http://schemas.openxmlformats.org/officeDocument/2006/relationships/tableStyles" Target="tableStyle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321d522c27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321d522c2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aphicFrame>
        <p:nvGraphicFramePr>
          <p:cNvPr id="54" name="Google Shape;54;p13"/>
          <p:cNvGraphicFramePr/>
          <p:nvPr/>
        </p:nvGraphicFramePr>
        <p:xfrm>
          <a:off x="43975" y="61551"/>
          <a:ext cx="3000000" cy="3000000"/>
        </p:xfrm>
        <a:graphic>
          <a:graphicData uri="http://schemas.openxmlformats.org/drawingml/2006/table">
            <a:tbl>
              <a:tblPr bandRow="1" firstRow="1">
                <a:noFill/>
                <a:tableStyleId>{721C10F1-E948-441E-9B59-66681AA0A3C8}</a:tableStyleId>
              </a:tblPr>
              <a:tblGrid>
                <a:gridCol w="2782475"/>
              </a:tblGrid>
              <a:tr h="213375">
                <a:tc>
                  <a:txBody>
                    <a:bodyPr/>
                    <a:lstStyle/>
                    <a:p>
                      <a:pPr indent="0" lvl="0" marL="0" marR="0" rtl="0" algn="ctr">
                        <a:lnSpc>
                          <a:spcPct val="100000"/>
                        </a:lnSpc>
                        <a:spcBef>
                          <a:spcPts val="0"/>
                        </a:spcBef>
                        <a:spcAft>
                          <a:spcPts val="0"/>
                        </a:spcAft>
                        <a:buClr>
                          <a:srgbClr val="000000"/>
                        </a:buClr>
                        <a:buSzPts val="800"/>
                        <a:buFont typeface="Arial"/>
                        <a:buNone/>
                      </a:pPr>
                      <a:r>
                        <a:rPr lang="en" sz="800" u="none" cap="none" strike="noStrike">
                          <a:solidFill>
                            <a:schemeClr val="dk1"/>
                          </a:solidFill>
                        </a:rPr>
                        <a:t>Deciding on Fieldwork Questions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213375">
                <a:tc>
                  <a:txBody>
                    <a:bodyPr/>
                    <a:lstStyle/>
                    <a:p>
                      <a:pPr indent="0" lvl="0" marL="0" marR="0" rtl="0" algn="l">
                        <a:lnSpc>
                          <a:spcPct val="100000"/>
                        </a:lnSpc>
                        <a:spcBef>
                          <a:spcPts val="0"/>
                        </a:spcBef>
                        <a:spcAft>
                          <a:spcPts val="0"/>
                        </a:spcAft>
                        <a:buClr>
                          <a:srgbClr val="000000"/>
                        </a:buClr>
                        <a:buSzPts val="800"/>
                        <a:buFont typeface="Calibri"/>
                        <a:buNone/>
                      </a:pPr>
                      <a:r>
                        <a:rPr b="1" lang="en" sz="800" u="none" cap="none" strike="noStrike">
                          <a:solidFill>
                            <a:schemeClr val="dk1"/>
                          </a:solidFill>
                        </a:rPr>
                        <a:t>Physical Fieldwork Questions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701050">
                <a:tc>
                  <a:txBody>
                    <a:bodyPr/>
                    <a:lstStyle/>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How do river characteristics change downstream?</a:t>
                      </a:r>
                      <a:endParaRPr sz="800" u="none" cap="none" strike="noStrike">
                        <a:solidFill>
                          <a:schemeClr val="dk1"/>
                        </a:solidFill>
                      </a:endParaRPr>
                    </a:p>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How does longshore drift affect beach profiles?</a:t>
                      </a:r>
                      <a:endParaRPr sz="800" u="none" cap="none" strike="noStrike">
                        <a:solidFill>
                          <a:schemeClr val="dk1"/>
                        </a:solidFill>
                      </a:endParaRPr>
                    </a:p>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What impact is erosion having at _________?</a:t>
                      </a:r>
                      <a:endParaRPr sz="800" u="none" cap="none" strike="noStrike">
                        <a:solidFill>
                          <a:schemeClr val="dk1"/>
                        </a:solidFill>
                      </a:endParaRPr>
                    </a:p>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Is flood management effective at _________?</a:t>
                      </a:r>
                      <a:endParaRPr sz="800" u="none" cap="none" strike="noStrike">
                        <a:solidFill>
                          <a:schemeClr val="dk1"/>
                        </a:solidFill>
                      </a:endParaRPr>
                    </a:p>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Does tourism has a positive impact on _________?</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213375">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Human Fieldwork Questions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880275">
                <a:tc>
                  <a:txBody>
                    <a:bodyPr/>
                    <a:lstStyle/>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Has regeneration being successful in _________?</a:t>
                      </a:r>
                      <a:endParaRPr sz="800" u="none" cap="none" strike="noStrike">
                        <a:solidFill>
                          <a:schemeClr val="dk1"/>
                        </a:solidFill>
                      </a:endParaRPr>
                    </a:p>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How does environmental quality vary in ________?</a:t>
                      </a:r>
                      <a:endParaRPr sz="800" u="none" cap="none" strike="noStrike">
                        <a:solidFill>
                          <a:schemeClr val="dk1"/>
                        </a:solidFill>
                      </a:endParaRPr>
                    </a:p>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How is traffic managed in _________?</a:t>
                      </a:r>
                      <a:endParaRPr sz="800" u="none" cap="none" strike="noStrike">
                        <a:solidFill>
                          <a:schemeClr val="dk1"/>
                        </a:solidFill>
                      </a:endParaRPr>
                    </a:p>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Do science parks have a positive impact in _________?</a:t>
                      </a:r>
                      <a:endParaRPr sz="800" u="none" cap="none" strike="noStrike">
                        <a:solidFill>
                          <a:schemeClr val="dk1"/>
                        </a:solidFill>
                      </a:endParaRPr>
                    </a:p>
                    <a:p>
                      <a:pPr indent="-171450" lvl="0" marL="171450" marR="0" rtl="0" algn="just">
                        <a:lnSpc>
                          <a:spcPct val="100000"/>
                        </a:lnSpc>
                        <a:spcBef>
                          <a:spcPts val="0"/>
                        </a:spcBef>
                        <a:spcAft>
                          <a:spcPts val="0"/>
                        </a:spcAft>
                        <a:buClr>
                          <a:schemeClr val="dk1"/>
                        </a:buClr>
                        <a:buSzPts val="800"/>
                        <a:buFont typeface="Calibri"/>
                        <a:buChar char="•"/>
                      </a:pPr>
                      <a:r>
                        <a:rPr lang="en" sz="800" u="none" cap="none" strike="noStrike">
                          <a:solidFill>
                            <a:schemeClr val="dk1"/>
                          </a:solidFill>
                        </a:rPr>
                        <a:t>Is there economic inequality between _______ and ________?</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bl>
          </a:graphicData>
        </a:graphic>
      </p:graphicFrame>
      <p:graphicFrame>
        <p:nvGraphicFramePr>
          <p:cNvPr id="55" name="Google Shape;55;p13"/>
          <p:cNvGraphicFramePr/>
          <p:nvPr/>
        </p:nvGraphicFramePr>
        <p:xfrm>
          <a:off x="43988" y="2283010"/>
          <a:ext cx="3000000" cy="3000000"/>
        </p:xfrm>
        <a:graphic>
          <a:graphicData uri="http://schemas.openxmlformats.org/drawingml/2006/table">
            <a:tbl>
              <a:tblPr bandRow="1" firstRow="1">
                <a:noFill/>
                <a:tableStyleId>{721C10F1-E948-441E-9B59-66681AA0A3C8}</a:tableStyleId>
              </a:tblPr>
              <a:tblGrid>
                <a:gridCol w="400475"/>
                <a:gridCol w="1210625"/>
                <a:gridCol w="1171350"/>
              </a:tblGrid>
              <a:tr h="213375">
                <a:tc gridSpan="3">
                  <a:txBody>
                    <a:bodyPr/>
                    <a:lstStyle/>
                    <a:p>
                      <a:pPr indent="0" lvl="0" marL="0" marR="0" rtl="0" algn="ctr">
                        <a:lnSpc>
                          <a:spcPct val="100000"/>
                        </a:lnSpc>
                        <a:spcBef>
                          <a:spcPts val="0"/>
                        </a:spcBef>
                        <a:spcAft>
                          <a:spcPts val="0"/>
                        </a:spcAft>
                        <a:buClr>
                          <a:srgbClr val="000000"/>
                        </a:buClr>
                        <a:buSzPts val="800"/>
                        <a:buFont typeface="Arial"/>
                        <a:buNone/>
                      </a:pPr>
                      <a:r>
                        <a:rPr lang="en" sz="800" u="none" cap="none" strike="noStrike">
                          <a:solidFill>
                            <a:schemeClr val="dk1"/>
                          </a:solidFill>
                        </a:rPr>
                        <a:t>Types of data</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hMerge="1"/>
                <a:tc hMerge="1"/>
              </a:tr>
              <a:tr h="457225">
                <a:tc>
                  <a:txBody>
                    <a:bodyPr/>
                    <a:lstStyle/>
                    <a:p>
                      <a:pPr indent="0" lvl="0" marL="0" marR="0" rtl="0" algn="l">
                        <a:lnSpc>
                          <a:spcPct val="100000"/>
                        </a:lnSpc>
                        <a:spcBef>
                          <a:spcPts val="0"/>
                        </a:spcBef>
                        <a:spcAft>
                          <a:spcPts val="0"/>
                        </a:spcAft>
                        <a:buClr>
                          <a:srgbClr val="000000"/>
                        </a:buClr>
                        <a:buSzPts val="800"/>
                        <a:buFont typeface="Arial"/>
                        <a:buNone/>
                      </a:pPr>
                      <a:r>
                        <a:t/>
                      </a:r>
                      <a:endParaRPr b="1" sz="8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800"/>
                        <a:buFont typeface="Arial"/>
                        <a:buNone/>
                      </a:pPr>
                      <a:r>
                        <a:rPr b="1" lang="en" sz="800" u="none" cap="none" strike="noStrike">
                          <a:solidFill>
                            <a:schemeClr val="dk1"/>
                          </a:solidFill>
                        </a:rPr>
                        <a:t>Primary Data </a:t>
                      </a:r>
                      <a:endParaRPr sz="800" u="none" cap="none" strike="noStrike">
                        <a:solidFill>
                          <a:schemeClr val="dk1"/>
                        </a:solidFill>
                      </a:endParaRPr>
                    </a:p>
                    <a:p>
                      <a:pPr indent="0" lvl="0" marL="0" marR="0" rtl="0" algn="ctr">
                        <a:lnSpc>
                          <a:spcPct val="100000"/>
                        </a:lnSpc>
                        <a:spcBef>
                          <a:spcPts val="0"/>
                        </a:spcBef>
                        <a:spcAft>
                          <a:spcPts val="0"/>
                        </a:spcAft>
                        <a:buClr>
                          <a:srgbClr val="000000"/>
                        </a:buClr>
                        <a:buSzPts val="800"/>
                        <a:buFont typeface="Arial"/>
                        <a:buNone/>
                      </a:pPr>
                      <a:r>
                        <a:rPr lang="en" sz="800" u="none" cap="none" strike="noStrike">
                          <a:solidFill>
                            <a:schemeClr val="dk1"/>
                          </a:solidFill>
                        </a:rPr>
                        <a:t>Data you collect yourself</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800"/>
                        <a:buFont typeface="Arial"/>
                        <a:buNone/>
                      </a:pPr>
                      <a:r>
                        <a:rPr b="1" lang="en" sz="800" u="none" cap="none" strike="noStrike">
                          <a:solidFill>
                            <a:schemeClr val="dk1"/>
                          </a:solidFill>
                        </a:rPr>
                        <a:t>Secondary Data</a:t>
                      </a:r>
                      <a:endParaRPr sz="800" u="none" cap="none" strike="noStrike">
                        <a:solidFill>
                          <a:schemeClr val="dk1"/>
                        </a:solidFill>
                      </a:endParaRPr>
                    </a:p>
                    <a:p>
                      <a:pPr indent="0" lvl="0" marL="0" marR="0" rtl="0" algn="ctr">
                        <a:lnSpc>
                          <a:spcPct val="100000"/>
                        </a:lnSpc>
                        <a:spcBef>
                          <a:spcPts val="0"/>
                        </a:spcBef>
                        <a:spcAft>
                          <a:spcPts val="0"/>
                        </a:spcAft>
                        <a:buClr>
                          <a:srgbClr val="000000"/>
                        </a:buClr>
                        <a:buSzPts val="800"/>
                        <a:buFont typeface="Arial"/>
                        <a:buNone/>
                      </a:pPr>
                      <a:r>
                        <a:rPr lang="en" sz="800" u="none" cap="none" strike="noStrike">
                          <a:solidFill>
                            <a:schemeClr val="dk1"/>
                          </a:solidFill>
                        </a:rPr>
                        <a:t>Data collected by someone else</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1066825">
                <a:tc>
                  <a:txBody>
                    <a:bodyPr/>
                    <a:lstStyle/>
                    <a:p>
                      <a:pPr indent="0" lvl="0" marL="0" marR="0" rtl="0" algn="l">
                        <a:lnSpc>
                          <a:spcPct val="100000"/>
                        </a:lnSpc>
                        <a:spcBef>
                          <a:spcPts val="0"/>
                        </a:spcBef>
                        <a:spcAft>
                          <a:spcPts val="0"/>
                        </a:spcAft>
                        <a:buClr>
                          <a:srgbClr val="000000"/>
                        </a:buClr>
                        <a:buSzPts val="800"/>
                        <a:buFont typeface="Arial"/>
                        <a:buNone/>
                      </a:pPr>
                      <a:r>
                        <a:rPr b="1" lang="en" sz="700" u="none" cap="none" strike="noStrike">
                          <a:solidFill>
                            <a:schemeClr val="dk1"/>
                          </a:solidFill>
                        </a:rPr>
                        <a:t>PHYS</a:t>
                      </a:r>
                      <a:endParaRPr sz="7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River depth / width / velocity / discharge</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Pebble size / beach gradient / pebble roughness</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Photographs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Weather data</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Erosion rates </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OS maps – relief of the land / cliff locations</a:t>
                      </a:r>
                      <a:endParaRPr sz="800">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1066825">
                <a:tc>
                  <a:txBody>
                    <a:bodyPr/>
                    <a:lstStyle/>
                    <a:p>
                      <a:pPr indent="0" lvl="0" marL="0" marR="0" rtl="0" algn="l">
                        <a:lnSpc>
                          <a:spcPct val="100000"/>
                        </a:lnSpc>
                        <a:spcBef>
                          <a:spcPts val="0"/>
                        </a:spcBef>
                        <a:spcAft>
                          <a:spcPts val="0"/>
                        </a:spcAft>
                        <a:buClr>
                          <a:srgbClr val="000000"/>
                        </a:buClr>
                        <a:buSzPts val="800"/>
                        <a:buFont typeface="Arial"/>
                        <a:buNone/>
                      </a:pPr>
                      <a:r>
                        <a:rPr b="1" lang="en" sz="700" u="none" cap="none" strike="noStrike">
                          <a:solidFill>
                            <a:schemeClr val="dk1"/>
                          </a:solidFill>
                        </a:rPr>
                        <a:t>HUM</a:t>
                      </a:r>
                      <a:endParaRPr sz="7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Environmental quality survey</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Questionnaires</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Interviews</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Traffic counts / Pedestrian counts</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Photographs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Census data</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House price data</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Crime statistics </a:t>
                      </a:r>
                      <a:endParaRPr sz="800" u="none" cap="none" strike="noStrike">
                        <a:solidFill>
                          <a:schemeClr val="dk1"/>
                        </a:solidFill>
                      </a:endParaRPr>
                    </a:p>
                    <a:p>
                      <a:pPr indent="-171450" lvl="0" marL="171450" marR="0" rtl="0" algn="l">
                        <a:lnSpc>
                          <a:spcPct val="100000"/>
                        </a:lnSpc>
                        <a:spcBef>
                          <a:spcPts val="0"/>
                        </a:spcBef>
                        <a:spcAft>
                          <a:spcPts val="0"/>
                        </a:spcAft>
                        <a:buClr>
                          <a:schemeClr val="dk1"/>
                        </a:buClr>
                        <a:buSzPts val="800"/>
                        <a:buFont typeface="Calibri"/>
                        <a:buChar char="•"/>
                      </a:pPr>
                      <a:r>
                        <a:rPr lang="en" sz="800" u="none" cap="none" strike="noStrike">
                          <a:solidFill>
                            <a:schemeClr val="dk1"/>
                          </a:solidFill>
                        </a:rPr>
                        <a:t>OS map – locations of services / houses / roads / buildings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bl>
          </a:graphicData>
        </a:graphic>
      </p:graphicFrame>
      <p:graphicFrame>
        <p:nvGraphicFramePr>
          <p:cNvPr id="56" name="Google Shape;56;p13"/>
          <p:cNvGraphicFramePr/>
          <p:nvPr/>
        </p:nvGraphicFramePr>
        <p:xfrm>
          <a:off x="2896091" y="61549"/>
          <a:ext cx="3000000" cy="3000000"/>
        </p:xfrm>
        <a:graphic>
          <a:graphicData uri="http://schemas.openxmlformats.org/drawingml/2006/table">
            <a:tbl>
              <a:tblPr bandRow="1" firstRow="1">
                <a:noFill/>
                <a:tableStyleId>{721C10F1-E948-441E-9B59-66681AA0A3C8}</a:tableStyleId>
              </a:tblPr>
              <a:tblGrid>
                <a:gridCol w="650100"/>
                <a:gridCol w="1219475"/>
                <a:gridCol w="1583725"/>
              </a:tblGrid>
              <a:tr h="220375">
                <a:tc gridSpan="3">
                  <a:txBody>
                    <a:bodyPr/>
                    <a:lstStyle/>
                    <a:p>
                      <a:pPr indent="0" lvl="0" marL="0" marR="0" rtl="0" algn="ctr">
                        <a:lnSpc>
                          <a:spcPct val="100000"/>
                        </a:lnSpc>
                        <a:spcBef>
                          <a:spcPts val="0"/>
                        </a:spcBef>
                        <a:spcAft>
                          <a:spcPts val="0"/>
                        </a:spcAft>
                        <a:buClr>
                          <a:srgbClr val="000000"/>
                        </a:buClr>
                        <a:buSzPts val="800"/>
                        <a:buFont typeface="Arial"/>
                        <a:buNone/>
                      </a:pPr>
                      <a:r>
                        <a:rPr lang="en" sz="800" u="none" cap="none" strike="noStrike">
                          <a:solidFill>
                            <a:schemeClr val="dk1"/>
                          </a:solidFill>
                        </a:rPr>
                        <a:t>Risk assessment</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hMerge="1"/>
                <a:tc hMerge="1"/>
              </a:tr>
              <a:tr h="472225">
                <a:tc>
                  <a:txBody>
                    <a:bodyPr/>
                    <a:lstStyle/>
                    <a:p>
                      <a:pPr indent="0" lvl="0" marL="0" marR="0" rtl="0" algn="ctr">
                        <a:lnSpc>
                          <a:spcPct val="100000"/>
                        </a:lnSpc>
                        <a:spcBef>
                          <a:spcPts val="0"/>
                        </a:spcBef>
                        <a:spcAft>
                          <a:spcPts val="0"/>
                        </a:spcAft>
                        <a:buClr>
                          <a:srgbClr val="000000"/>
                        </a:buClr>
                        <a:buSzPts val="800"/>
                        <a:buFont typeface="Arial"/>
                        <a:buNone/>
                      </a:pPr>
                      <a:r>
                        <a:rPr b="1" lang="en" sz="800" u="none" cap="none" strike="noStrike">
                          <a:solidFill>
                            <a:schemeClr val="dk1"/>
                          </a:solidFill>
                        </a:rPr>
                        <a:t>River currents</a:t>
                      </a:r>
                      <a:endParaRPr b="1" sz="8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Risk of powerful water and risk of slipping over.</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All wore wellies and were told not to go in deep parks of the river. Stay in groups.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486125">
                <a:tc>
                  <a:txBody>
                    <a:bodyPr/>
                    <a:lstStyle/>
                    <a:p>
                      <a:pPr indent="0" lvl="0" marL="0" marR="0" rtl="0" algn="ctr">
                        <a:lnSpc>
                          <a:spcPct val="100000"/>
                        </a:lnSpc>
                        <a:spcBef>
                          <a:spcPts val="0"/>
                        </a:spcBef>
                        <a:spcAft>
                          <a:spcPts val="0"/>
                        </a:spcAft>
                        <a:buClr>
                          <a:srgbClr val="000000"/>
                        </a:buClr>
                        <a:buSzPts val="800"/>
                        <a:buFont typeface="Arial"/>
                        <a:buNone/>
                      </a:pPr>
                      <a:r>
                        <a:rPr b="1" lang="en" sz="800" u="none" cap="none" strike="noStrike">
                          <a:solidFill>
                            <a:schemeClr val="dk1"/>
                          </a:solidFill>
                        </a:rPr>
                        <a:t>Uneven ground</a:t>
                      </a:r>
                      <a:endParaRPr b="1" sz="8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Danger of falling over due to uneven footpaths. </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All wearing sensible footwear. Not running and walking carefully over large rocks.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797550">
                <a:tc>
                  <a:txBody>
                    <a:bodyPr/>
                    <a:lstStyle/>
                    <a:p>
                      <a:pPr indent="0" lvl="0" marL="0" marR="0" rtl="0" algn="ctr">
                        <a:lnSpc>
                          <a:spcPct val="100000"/>
                        </a:lnSpc>
                        <a:spcBef>
                          <a:spcPts val="0"/>
                        </a:spcBef>
                        <a:spcAft>
                          <a:spcPts val="0"/>
                        </a:spcAft>
                        <a:buClr>
                          <a:srgbClr val="000000"/>
                        </a:buClr>
                        <a:buSzPts val="800"/>
                        <a:buFont typeface="Arial"/>
                        <a:buNone/>
                      </a:pPr>
                      <a:r>
                        <a:rPr b="1" lang="en" sz="800" u="none" cap="none" strike="noStrike">
                          <a:solidFill>
                            <a:schemeClr val="dk1"/>
                          </a:solidFill>
                        </a:rPr>
                        <a:t>Weather</a:t>
                      </a:r>
                      <a:endParaRPr sz="8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Wet weather is dangerous due to slippery groynes etc. Hot weather also poses the risk of dehydration. </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Calibri"/>
                        <a:buNone/>
                      </a:pPr>
                      <a:r>
                        <a:rPr lang="en" sz="800" u="none" cap="none" strike="noStrike">
                          <a:solidFill>
                            <a:schemeClr val="dk1"/>
                          </a:solidFill>
                          <a:latin typeface="Calibri"/>
                          <a:ea typeface="Calibri"/>
                          <a:cs typeface="Calibri"/>
                          <a:sym typeface="Calibri"/>
                        </a:rPr>
                        <a:t>Students advised to bring plenty of water and sun cream if the weather forecast is hot. If the weather forecast is wet, students are advised to bring appropriate clothing and footwear.</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375825">
                <a:tc>
                  <a:txBody>
                    <a:bodyPr/>
                    <a:lstStyle/>
                    <a:p>
                      <a:pPr indent="0" lvl="0" marL="0" marR="0" rtl="0" algn="ctr">
                        <a:lnSpc>
                          <a:spcPct val="100000"/>
                        </a:lnSpc>
                        <a:spcBef>
                          <a:spcPts val="0"/>
                        </a:spcBef>
                        <a:spcAft>
                          <a:spcPts val="0"/>
                        </a:spcAft>
                        <a:buClr>
                          <a:srgbClr val="000000"/>
                        </a:buClr>
                        <a:buSzPts val="800"/>
                        <a:buFont typeface="Arial"/>
                        <a:buNone/>
                      </a:pPr>
                      <a:r>
                        <a:rPr b="1" lang="en" sz="800" u="none" cap="none" strike="noStrike">
                          <a:solidFill>
                            <a:schemeClr val="dk1"/>
                          </a:solidFill>
                        </a:rPr>
                        <a:t>Unfamiliar areas</a:t>
                      </a:r>
                      <a:endParaRPr sz="8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Getting lost in new environments. </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Staying in groups. Carrying a phone and a map in case you do get lost.</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346300">
                <a:tc>
                  <a:txBody>
                    <a:bodyPr/>
                    <a:lstStyle/>
                    <a:p>
                      <a:pPr indent="0" lvl="0" marL="0" marR="0" rtl="0" algn="ctr">
                        <a:lnSpc>
                          <a:spcPct val="100000"/>
                        </a:lnSpc>
                        <a:spcBef>
                          <a:spcPts val="0"/>
                        </a:spcBef>
                        <a:spcAft>
                          <a:spcPts val="0"/>
                        </a:spcAft>
                        <a:buClr>
                          <a:srgbClr val="000000"/>
                        </a:buClr>
                        <a:buSzPts val="800"/>
                        <a:buFont typeface="Arial"/>
                        <a:buNone/>
                      </a:pPr>
                      <a:r>
                        <a:rPr b="1" lang="en" sz="800" u="none" cap="none" strike="noStrike">
                          <a:solidFill>
                            <a:schemeClr val="dk1"/>
                          </a:solidFill>
                        </a:rPr>
                        <a:t>Traffic</a:t>
                      </a:r>
                      <a:endParaRPr sz="8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Getting ran over by vehicles.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Use pedestrian crossings only when crossing the road. </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bl>
          </a:graphicData>
        </a:graphic>
      </p:graphicFrame>
      <p:graphicFrame>
        <p:nvGraphicFramePr>
          <p:cNvPr id="57" name="Google Shape;57;p13"/>
          <p:cNvGraphicFramePr/>
          <p:nvPr/>
        </p:nvGraphicFramePr>
        <p:xfrm>
          <a:off x="6427859" y="61549"/>
          <a:ext cx="3000000" cy="3000000"/>
        </p:xfrm>
        <a:graphic>
          <a:graphicData uri="http://schemas.openxmlformats.org/drawingml/2006/table">
            <a:tbl>
              <a:tblPr bandRow="1" firstRow="1">
                <a:noFill/>
                <a:tableStyleId>{721C10F1-E948-441E-9B59-66681AA0A3C8}</a:tableStyleId>
              </a:tblPr>
              <a:tblGrid>
                <a:gridCol w="996700"/>
                <a:gridCol w="1687175"/>
              </a:tblGrid>
              <a:tr h="213375">
                <a:tc gridSpan="2">
                  <a:txBody>
                    <a:bodyPr/>
                    <a:lstStyle/>
                    <a:p>
                      <a:pPr indent="0" lvl="0" marL="0" marR="0" rtl="0" algn="ctr">
                        <a:lnSpc>
                          <a:spcPct val="100000"/>
                        </a:lnSpc>
                        <a:spcBef>
                          <a:spcPts val="0"/>
                        </a:spcBef>
                        <a:spcAft>
                          <a:spcPts val="0"/>
                        </a:spcAft>
                        <a:buClr>
                          <a:srgbClr val="000000"/>
                        </a:buClr>
                        <a:buSzPts val="800"/>
                        <a:buFont typeface="Arial"/>
                        <a:buNone/>
                      </a:pPr>
                      <a:r>
                        <a:rPr lang="en" sz="800" u="none" cap="none" strike="noStrike">
                          <a:solidFill>
                            <a:schemeClr val="dk1"/>
                          </a:solidFill>
                        </a:rPr>
                        <a:t>Key Terms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hMerge="1"/>
              </a:tr>
              <a:tr h="335300">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Enquiry Question</a:t>
                      </a:r>
                      <a:endParaRPr b="1"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The question we were trying to answer by doing the fieldwork.</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457200">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Data collection methods</a:t>
                      </a:r>
                      <a:endParaRPr b="1"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b="0" lang="en" sz="800" u="none" cap="none" strike="noStrike">
                          <a:solidFill>
                            <a:schemeClr val="dk1"/>
                          </a:solidFill>
                        </a:rPr>
                        <a:t>The way in which we collected the data. EG. Measuring width, depth and velocity.</a:t>
                      </a:r>
                      <a:endParaRPr b="0"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457200">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Data presentation methods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The type of graphs we used to present the data. EG. Bar, scatter, maps etc.</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457200">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Accurate conclusions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When data is collected in the correct way that make what we find to be trustworthy.</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457200">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Reliable conclusions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lang="en" sz="800" u="none" cap="none" strike="noStrike">
                          <a:solidFill>
                            <a:schemeClr val="dk1"/>
                          </a:solidFill>
                        </a:rPr>
                        <a:t>When there is enough data collected in an accurate way so we can trust the results.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223000">
                <a:tc>
                  <a:txBody>
                    <a:bodyPr/>
                    <a:lstStyle/>
                    <a:p>
                      <a:pPr indent="0" lvl="0" marL="0" rtl="0" algn="l">
                        <a:spcBef>
                          <a:spcPts val="0"/>
                        </a:spcBef>
                        <a:spcAft>
                          <a:spcPts val="0"/>
                        </a:spcAft>
                        <a:buClr>
                          <a:schemeClr val="dk1"/>
                        </a:buClr>
                        <a:buSzPts val="1100"/>
                        <a:buFont typeface="Arial"/>
                        <a:buNone/>
                      </a:pPr>
                      <a:r>
                        <a:rPr b="1" lang="en" sz="800">
                          <a:solidFill>
                            <a:schemeClr val="dk1"/>
                          </a:solidFill>
                        </a:rPr>
                        <a:t>Quantitative Data</a:t>
                      </a:r>
                      <a:endParaRPr b="1"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rPr lang="en" sz="800">
                          <a:solidFill>
                            <a:schemeClr val="dk1"/>
                          </a:solidFill>
                        </a:rPr>
                        <a:t>Data that is statistical / numbers.</a:t>
                      </a:r>
                      <a:endParaRPr sz="800">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313400">
                <a:tc>
                  <a:txBody>
                    <a:bodyPr/>
                    <a:lstStyle/>
                    <a:p>
                      <a:pPr indent="0" lvl="0" marL="0" rtl="0" algn="l">
                        <a:spcBef>
                          <a:spcPts val="0"/>
                        </a:spcBef>
                        <a:spcAft>
                          <a:spcPts val="0"/>
                        </a:spcAft>
                        <a:buClr>
                          <a:schemeClr val="dk1"/>
                        </a:buClr>
                        <a:buSzPts val="1100"/>
                        <a:buFont typeface="Arial"/>
                        <a:buNone/>
                      </a:pPr>
                      <a:r>
                        <a:rPr b="1" lang="en" sz="800">
                          <a:solidFill>
                            <a:schemeClr val="dk1"/>
                          </a:solidFill>
                        </a:rPr>
                        <a:t>Qualitative Data</a:t>
                      </a:r>
                      <a:endParaRPr b="1"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rPr lang="en" sz="800">
                          <a:solidFill>
                            <a:schemeClr val="dk1"/>
                          </a:solidFill>
                        </a:rPr>
                        <a:t>Data that is descriptive.</a:t>
                      </a:r>
                      <a:endParaRPr>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bl>
          </a:graphicData>
        </a:graphic>
      </p:graphicFrame>
      <p:graphicFrame>
        <p:nvGraphicFramePr>
          <p:cNvPr id="58" name="Google Shape;58;p13"/>
          <p:cNvGraphicFramePr/>
          <p:nvPr/>
        </p:nvGraphicFramePr>
        <p:xfrm>
          <a:off x="6427853" y="3046910"/>
          <a:ext cx="3000000" cy="3000000"/>
        </p:xfrm>
        <a:graphic>
          <a:graphicData uri="http://schemas.openxmlformats.org/drawingml/2006/table">
            <a:tbl>
              <a:tblPr bandRow="1" firstRow="1">
                <a:noFill/>
                <a:tableStyleId>{721C10F1-E948-441E-9B59-66681AA0A3C8}</a:tableStyleId>
              </a:tblPr>
              <a:tblGrid>
                <a:gridCol w="1355400"/>
                <a:gridCol w="1328475"/>
              </a:tblGrid>
              <a:tr h="213375">
                <a:tc gridSpan="2">
                  <a:txBody>
                    <a:bodyPr/>
                    <a:lstStyle/>
                    <a:p>
                      <a:pPr indent="0" lvl="0" marL="0" marR="0" rtl="0" algn="ctr">
                        <a:lnSpc>
                          <a:spcPct val="100000"/>
                        </a:lnSpc>
                        <a:spcBef>
                          <a:spcPts val="0"/>
                        </a:spcBef>
                        <a:spcAft>
                          <a:spcPts val="0"/>
                        </a:spcAft>
                        <a:buClr>
                          <a:srgbClr val="000000"/>
                        </a:buClr>
                        <a:buSzPts val="800"/>
                        <a:buFont typeface="Arial"/>
                        <a:buNone/>
                      </a:pPr>
                      <a:r>
                        <a:rPr lang="en" sz="700" u="none" cap="none" strike="noStrike">
                          <a:solidFill>
                            <a:schemeClr val="dk1"/>
                          </a:solidFill>
                        </a:rPr>
                        <a:t>Improving data collection methods</a:t>
                      </a:r>
                      <a:endParaRPr sz="7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hMerge="1"/>
              </a:tr>
              <a:tr h="242000">
                <a:tc>
                  <a:txBody>
                    <a:bodyPr/>
                    <a:lstStyle/>
                    <a:p>
                      <a:pPr indent="0" lvl="0" marL="0" marR="0" rtl="0" algn="l">
                        <a:lnSpc>
                          <a:spcPct val="100000"/>
                        </a:lnSpc>
                        <a:spcBef>
                          <a:spcPts val="0"/>
                        </a:spcBef>
                        <a:spcAft>
                          <a:spcPts val="0"/>
                        </a:spcAft>
                        <a:buClr>
                          <a:srgbClr val="000000"/>
                        </a:buClr>
                        <a:buSzPts val="800"/>
                        <a:buFont typeface="Arial"/>
                        <a:buNone/>
                      </a:pPr>
                      <a:r>
                        <a:rPr b="1" lang="en" sz="700" u="none" cap="none" strike="noStrike">
                          <a:solidFill>
                            <a:schemeClr val="dk1"/>
                          </a:solidFill>
                        </a:rPr>
                        <a:t>Make it ACCURATE &amp; RELIABLE</a:t>
                      </a:r>
                      <a:endParaRPr sz="7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800"/>
                        <a:buFont typeface="Arial"/>
                        <a:buNone/>
                      </a:pPr>
                      <a:r>
                        <a:rPr b="1" lang="en" sz="700" u="none" cap="none" strike="noStrike">
                          <a:solidFill>
                            <a:schemeClr val="dk1"/>
                          </a:solidFill>
                        </a:rPr>
                        <a:t>Make it REPRESENTATIVE</a:t>
                      </a:r>
                      <a:endParaRPr sz="7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1554500">
                <a:tc>
                  <a:txBody>
                    <a:bodyPr/>
                    <a:lstStyle/>
                    <a:p>
                      <a:pPr indent="-165100" lvl="0" marL="171450" marR="0" rtl="0" algn="l">
                        <a:lnSpc>
                          <a:spcPct val="100000"/>
                        </a:lnSpc>
                        <a:spcBef>
                          <a:spcPts val="0"/>
                        </a:spcBef>
                        <a:spcAft>
                          <a:spcPts val="0"/>
                        </a:spcAft>
                        <a:buClr>
                          <a:schemeClr val="dk1"/>
                        </a:buClr>
                        <a:buSzPts val="700"/>
                        <a:buFont typeface="Arial"/>
                        <a:buChar char="•"/>
                      </a:pPr>
                      <a:r>
                        <a:rPr lang="en" sz="700" u="none" cap="none" strike="noStrike">
                          <a:solidFill>
                            <a:schemeClr val="dk1"/>
                          </a:solidFill>
                        </a:rPr>
                        <a:t>Collect more data and generate an average – reduce the risk of anomalies.</a:t>
                      </a:r>
                      <a:endParaRPr sz="700" u="none" cap="none" strike="noStrike">
                        <a:solidFill>
                          <a:schemeClr val="dk1"/>
                        </a:solidFill>
                      </a:endParaRPr>
                    </a:p>
                    <a:p>
                      <a:pPr indent="-165100" lvl="0" marL="171450" marR="0" rtl="0" algn="l">
                        <a:lnSpc>
                          <a:spcPct val="100000"/>
                        </a:lnSpc>
                        <a:spcBef>
                          <a:spcPts val="0"/>
                        </a:spcBef>
                        <a:spcAft>
                          <a:spcPts val="0"/>
                        </a:spcAft>
                        <a:buClr>
                          <a:schemeClr val="dk1"/>
                        </a:buClr>
                        <a:buSzPts val="700"/>
                        <a:buFont typeface="Arial"/>
                        <a:buChar char="•"/>
                      </a:pPr>
                      <a:r>
                        <a:rPr lang="en" sz="700" u="none" cap="none" strike="noStrike">
                          <a:solidFill>
                            <a:schemeClr val="dk1"/>
                          </a:solidFill>
                        </a:rPr>
                        <a:t>Ask a wider variety of questions on a questionnaire.</a:t>
                      </a:r>
                      <a:endParaRPr sz="700" u="none" cap="none" strike="noStrike">
                        <a:solidFill>
                          <a:schemeClr val="dk1"/>
                        </a:solidFill>
                      </a:endParaRPr>
                    </a:p>
                    <a:p>
                      <a:pPr indent="-165100" lvl="0" marL="171450" marR="0" rtl="0" algn="l">
                        <a:lnSpc>
                          <a:spcPct val="100000"/>
                        </a:lnSpc>
                        <a:spcBef>
                          <a:spcPts val="0"/>
                        </a:spcBef>
                        <a:spcAft>
                          <a:spcPts val="0"/>
                        </a:spcAft>
                        <a:buClr>
                          <a:schemeClr val="dk1"/>
                        </a:buClr>
                        <a:buSzPts val="700"/>
                        <a:buFont typeface="Arial"/>
                        <a:buChar char="•"/>
                      </a:pPr>
                      <a:r>
                        <a:rPr lang="en" sz="700" u="none" cap="none" strike="noStrike">
                          <a:solidFill>
                            <a:schemeClr val="dk1"/>
                          </a:solidFill>
                        </a:rPr>
                        <a:t>If something is opinion based, consulting with other people to reduce bias.</a:t>
                      </a:r>
                      <a:endParaRPr sz="700" u="none" cap="none" strike="noStrike">
                        <a:solidFill>
                          <a:schemeClr val="dk1"/>
                        </a:solidFill>
                      </a:endParaRPr>
                    </a:p>
                    <a:p>
                      <a:pPr indent="-165100" lvl="0" marL="171450" marR="0" rtl="0" algn="l">
                        <a:lnSpc>
                          <a:spcPct val="100000"/>
                        </a:lnSpc>
                        <a:spcBef>
                          <a:spcPts val="0"/>
                        </a:spcBef>
                        <a:spcAft>
                          <a:spcPts val="0"/>
                        </a:spcAft>
                        <a:buClr>
                          <a:schemeClr val="dk1"/>
                        </a:buClr>
                        <a:buSzPts val="700"/>
                        <a:buFont typeface="Arial"/>
                        <a:buChar char="•"/>
                      </a:pPr>
                      <a:r>
                        <a:rPr lang="en" sz="700" u="none" cap="none" strike="noStrike">
                          <a:solidFill>
                            <a:schemeClr val="dk1"/>
                          </a:solidFill>
                        </a:rPr>
                        <a:t>Collect data at different times of day / year / weather conditions.</a:t>
                      </a:r>
                      <a:endParaRPr sz="7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165100" lvl="0" marL="171450" marR="0" rtl="0" algn="l">
                        <a:lnSpc>
                          <a:spcPct val="100000"/>
                        </a:lnSpc>
                        <a:spcBef>
                          <a:spcPts val="0"/>
                        </a:spcBef>
                        <a:spcAft>
                          <a:spcPts val="0"/>
                        </a:spcAft>
                        <a:buClr>
                          <a:schemeClr val="dk1"/>
                        </a:buClr>
                        <a:buSzPts val="700"/>
                        <a:buFont typeface="Arial"/>
                        <a:buChar char="•"/>
                      </a:pPr>
                      <a:r>
                        <a:rPr lang="en" sz="700" u="none" cap="none" strike="noStrike">
                          <a:solidFill>
                            <a:schemeClr val="dk1"/>
                          </a:solidFill>
                        </a:rPr>
                        <a:t>Collect data at more sites to cover a larger area – reduces the risk of anomalies.</a:t>
                      </a:r>
                      <a:endParaRPr sz="700" u="none" cap="none" strike="noStrike">
                        <a:solidFill>
                          <a:schemeClr val="dk1"/>
                        </a:solidFill>
                      </a:endParaRPr>
                    </a:p>
                    <a:p>
                      <a:pPr indent="-165100" lvl="0" marL="171450" marR="0" rtl="0" algn="l">
                        <a:lnSpc>
                          <a:spcPct val="100000"/>
                        </a:lnSpc>
                        <a:spcBef>
                          <a:spcPts val="0"/>
                        </a:spcBef>
                        <a:spcAft>
                          <a:spcPts val="0"/>
                        </a:spcAft>
                        <a:buClr>
                          <a:schemeClr val="dk1"/>
                        </a:buClr>
                        <a:buSzPts val="700"/>
                        <a:buFont typeface="Arial"/>
                        <a:buChar char="•"/>
                      </a:pPr>
                      <a:r>
                        <a:rPr lang="en" sz="700" u="none" cap="none" strike="noStrike">
                          <a:solidFill>
                            <a:schemeClr val="dk1"/>
                          </a:solidFill>
                        </a:rPr>
                        <a:t>Ask a lots of different people for a questionnaire to cover all ages / genders / ethnicities etc.</a:t>
                      </a:r>
                      <a:endParaRPr sz="700" u="none" cap="none" strike="noStrike">
                        <a:solidFill>
                          <a:schemeClr val="dk1"/>
                        </a:solidFill>
                      </a:endParaRPr>
                    </a:p>
                    <a:p>
                      <a:pPr indent="-165100" lvl="0" marL="171450" marR="0" rtl="0" algn="l">
                        <a:lnSpc>
                          <a:spcPct val="100000"/>
                        </a:lnSpc>
                        <a:spcBef>
                          <a:spcPts val="0"/>
                        </a:spcBef>
                        <a:spcAft>
                          <a:spcPts val="0"/>
                        </a:spcAft>
                        <a:buClr>
                          <a:schemeClr val="dk1"/>
                        </a:buClr>
                        <a:buSzPts val="700"/>
                        <a:buFont typeface="Arial"/>
                        <a:buChar char="•"/>
                      </a:pPr>
                      <a:r>
                        <a:rPr lang="en" sz="700" u="none" cap="none" strike="noStrike">
                          <a:solidFill>
                            <a:schemeClr val="dk1"/>
                          </a:solidFill>
                        </a:rPr>
                        <a:t>Collect data at different times of day / year / weather conditions. </a:t>
                      </a:r>
                      <a:endParaRPr sz="700" u="none" cap="none" strike="noStrike">
                        <a:solidFill>
                          <a:schemeClr val="dk1"/>
                        </a:solidFill>
                      </a:endParaRPr>
                    </a:p>
                    <a:p>
                      <a:pPr indent="-120650" lvl="0" marL="171450" marR="0" rtl="0" algn="l">
                        <a:lnSpc>
                          <a:spcPct val="100000"/>
                        </a:lnSpc>
                        <a:spcBef>
                          <a:spcPts val="0"/>
                        </a:spcBef>
                        <a:spcAft>
                          <a:spcPts val="0"/>
                        </a:spcAft>
                        <a:buClr>
                          <a:srgbClr val="000000"/>
                        </a:buClr>
                        <a:buSzPts val="800"/>
                        <a:buFont typeface="Arial"/>
                        <a:buNone/>
                      </a:pPr>
                      <a:r>
                        <a:t/>
                      </a:r>
                      <a:endParaRPr sz="7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bl>
          </a:graphicData>
        </a:graphic>
      </p:graphicFrame>
      <p:graphicFrame>
        <p:nvGraphicFramePr>
          <p:cNvPr id="59" name="Google Shape;59;p13"/>
          <p:cNvGraphicFramePr/>
          <p:nvPr/>
        </p:nvGraphicFramePr>
        <p:xfrm>
          <a:off x="2896100" y="2919675"/>
          <a:ext cx="3000000" cy="3000000"/>
        </p:xfrm>
        <a:graphic>
          <a:graphicData uri="http://schemas.openxmlformats.org/drawingml/2006/table">
            <a:tbl>
              <a:tblPr bandRow="1" firstRow="1">
                <a:noFill/>
                <a:tableStyleId>{721C10F1-E948-441E-9B59-66681AA0A3C8}</a:tableStyleId>
              </a:tblPr>
              <a:tblGrid>
                <a:gridCol w="592550"/>
                <a:gridCol w="2860750"/>
              </a:tblGrid>
              <a:tr h="235400">
                <a:tc gridSpan="2">
                  <a:txBody>
                    <a:bodyPr/>
                    <a:lstStyle/>
                    <a:p>
                      <a:pPr indent="0" lvl="0" marL="0" marR="0" rtl="0" algn="ctr">
                        <a:lnSpc>
                          <a:spcPct val="100000"/>
                        </a:lnSpc>
                        <a:spcBef>
                          <a:spcPts val="0"/>
                        </a:spcBef>
                        <a:spcAft>
                          <a:spcPts val="0"/>
                        </a:spcAft>
                        <a:buClr>
                          <a:srgbClr val="000000"/>
                        </a:buClr>
                        <a:buSzPts val="800"/>
                        <a:buFont typeface="Arial"/>
                        <a:buNone/>
                      </a:pPr>
                      <a:r>
                        <a:rPr lang="en" sz="800" u="none" cap="none" strike="noStrike">
                          <a:solidFill>
                            <a:schemeClr val="dk1"/>
                          </a:solidFill>
                        </a:rPr>
                        <a:t>ANALYSING DATA</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hMerge="1"/>
              </a:tr>
              <a:tr h="369900">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t>Mean </a:t>
                      </a:r>
                      <a:endParaRPr sz="800" u="none" cap="none" strike="noStrike"/>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just">
                        <a:lnSpc>
                          <a:spcPct val="100000"/>
                        </a:lnSpc>
                        <a:spcBef>
                          <a:spcPts val="0"/>
                        </a:spcBef>
                        <a:spcAft>
                          <a:spcPts val="0"/>
                        </a:spcAft>
                        <a:buClr>
                          <a:srgbClr val="000000"/>
                        </a:buClr>
                        <a:buSzPts val="800"/>
                        <a:buFont typeface="Arial"/>
                        <a:buNone/>
                      </a:pPr>
                      <a:r>
                        <a:rPr lang="en" sz="800" u="none" cap="none" strike="noStrike">
                          <a:solidFill>
                            <a:schemeClr val="dk1"/>
                          </a:solidFill>
                        </a:rPr>
                        <a:t>Add all data together and divide by the number of values.</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369900">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t>Median</a:t>
                      </a:r>
                      <a:endParaRPr sz="800" u="none" cap="none" strike="noStrike"/>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just">
                        <a:lnSpc>
                          <a:spcPct val="100000"/>
                        </a:lnSpc>
                        <a:spcBef>
                          <a:spcPts val="0"/>
                        </a:spcBef>
                        <a:spcAft>
                          <a:spcPts val="0"/>
                        </a:spcAft>
                        <a:buClr>
                          <a:srgbClr val="000000"/>
                        </a:buClr>
                        <a:buSzPts val="800"/>
                        <a:buFont typeface="Arial"/>
                        <a:buNone/>
                      </a:pPr>
                      <a:r>
                        <a:rPr b="0" lang="en" sz="800" u="none" cap="none" strike="noStrike">
                          <a:solidFill>
                            <a:schemeClr val="dk1"/>
                          </a:solidFill>
                        </a:rPr>
                        <a:t>Put the data in numerical order and find the middle number.</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278475">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t>Mode</a:t>
                      </a:r>
                      <a:endParaRPr sz="800" u="none" cap="none" strike="noStrike"/>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just">
                        <a:lnSpc>
                          <a:spcPct val="100000"/>
                        </a:lnSpc>
                        <a:spcBef>
                          <a:spcPts val="0"/>
                        </a:spcBef>
                        <a:spcAft>
                          <a:spcPts val="0"/>
                        </a:spcAft>
                        <a:buClr>
                          <a:srgbClr val="000000"/>
                        </a:buClr>
                        <a:buSzPts val="800"/>
                        <a:buFont typeface="Arial"/>
                        <a:buNone/>
                      </a:pPr>
                      <a:r>
                        <a:rPr lang="en" sz="800" u="none" cap="none" strike="noStrike">
                          <a:solidFill>
                            <a:schemeClr val="dk1"/>
                          </a:solidFill>
                        </a:rPr>
                        <a:t>Most common number.</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274975">
                <a:tc>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t>Range</a:t>
                      </a:r>
                      <a:endParaRPr sz="800" u="none" cap="none" strike="noStrike"/>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a:txBody>
                    <a:bodyPr/>
                    <a:lstStyle/>
                    <a:p>
                      <a:pPr indent="0" lvl="0" marL="0" marR="0" rtl="0" algn="just">
                        <a:lnSpc>
                          <a:spcPct val="100000"/>
                        </a:lnSpc>
                        <a:spcBef>
                          <a:spcPts val="0"/>
                        </a:spcBef>
                        <a:spcAft>
                          <a:spcPts val="0"/>
                        </a:spcAft>
                        <a:buClr>
                          <a:srgbClr val="000000"/>
                        </a:buClr>
                        <a:buSzPts val="800"/>
                        <a:buFont typeface="Arial"/>
                        <a:buNone/>
                      </a:pPr>
                      <a:r>
                        <a:rPr lang="en" sz="800" u="none" cap="none" strike="noStrike">
                          <a:solidFill>
                            <a:schemeClr val="dk1"/>
                          </a:solidFill>
                        </a:rPr>
                        <a:t>Highest number minus the smallest number.</a:t>
                      </a:r>
                      <a:endParaRPr sz="800" u="none" cap="none" strike="noStrike">
                        <a:solidFill>
                          <a:schemeClr val="dk1"/>
                        </a:solidFill>
                      </a:endParaRPr>
                    </a:p>
                  </a:txBody>
                  <a:tcPr marT="45725" marB="45725" marR="91450" marL="9145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r>
              <a:tr h="638900">
                <a:tc gridSpan="2">
                  <a:txBody>
                    <a:bodyPr/>
                    <a:lstStyle/>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WHY?</a:t>
                      </a:r>
                      <a:endParaRPr sz="800" u="none" cap="none" strike="noStrike">
                        <a:solidFill>
                          <a:schemeClr val="dk1"/>
                        </a:solidFill>
                      </a:endParaRPr>
                    </a:p>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 Averages can remove the risk of anomalies skewing the data.</a:t>
                      </a:r>
                      <a:endParaRPr sz="800" u="none" cap="none" strike="noStrike">
                        <a:solidFill>
                          <a:schemeClr val="dk1"/>
                        </a:solidFill>
                      </a:endParaRPr>
                    </a:p>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 Easily see a general trend / what is most common in the data. </a:t>
                      </a:r>
                      <a:endParaRPr sz="800" u="none" cap="none" strike="noStrike">
                        <a:solidFill>
                          <a:schemeClr val="dk1"/>
                        </a:solidFill>
                      </a:endParaRPr>
                    </a:p>
                    <a:p>
                      <a:pPr indent="0" lvl="0" marL="0" marR="0" rtl="0" algn="l">
                        <a:lnSpc>
                          <a:spcPct val="100000"/>
                        </a:lnSpc>
                        <a:spcBef>
                          <a:spcPts val="0"/>
                        </a:spcBef>
                        <a:spcAft>
                          <a:spcPts val="0"/>
                        </a:spcAft>
                        <a:buClr>
                          <a:srgbClr val="000000"/>
                        </a:buClr>
                        <a:buSzPts val="800"/>
                        <a:buFont typeface="Arial"/>
                        <a:buNone/>
                      </a:pPr>
                      <a:r>
                        <a:rPr b="1" lang="en" sz="800" u="none" cap="none" strike="noStrike">
                          <a:solidFill>
                            <a:schemeClr val="dk1"/>
                          </a:solidFill>
                        </a:rPr>
                        <a:t>+ Easily compare changes between areas.</a:t>
                      </a:r>
                      <a:endParaRPr sz="800" u="none" cap="none" strike="noStrike">
                        <a:solidFill>
                          <a:schemeClr val="dk1"/>
                        </a:solidFill>
                      </a:endParaRPr>
                    </a:p>
                  </a:txBody>
                  <a:tcPr marT="45725" marB="45725" marR="91450" marL="9145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1"/>
                    </a:solidFill>
                  </a:tcPr>
                </a:tc>
                <a:tc hMerge="1"/>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2A4A55472C344C950E4EEA7993E1ED" ma:contentTypeVersion="13" ma:contentTypeDescription="Create a new document." ma:contentTypeScope="" ma:versionID="5c60bb9143a1142e5043ba544926db03">
  <xsd:schema xmlns:xsd="http://www.w3.org/2001/XMLSchema" xmlns:xs="http://www.w3.org/2001/XMLSchema" xmlns:p="http://schemas.microsoft.com/office/2006/metadata/properties" xmlns:ns2="53038477-11b9-4b50-bb37-4d087f9619fe" xmlns:ns3="67e4d28b-84d4-496d-83de-d60e9caa6883" targetNamespace="http://schemas.microsoft.com/office/2006/metadata/properties" ma:root="true" ma:fieldsID="acb21d413a0d17cd82933749e58e0ab6" ns2:_="" ns3:_="">
    <xsd:import namespace="53038477-11b9-4b50-bb37-4d087f9619fe"/>
    <xsd:import namespace="67e4d28b-84d4-496d-83de-d60e9caa688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38477-11b9-4b50-bb37-4d087f961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7e4d28b-84d4-496d-83de-d60e9caa68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EE6F962-2D2B-4869-8D83-BD3037A6B7BD}"/>
</file>

<file path=customXml/itemProps2.xml><?xml version="1.0" encoding="utf-8"?>
<ds:datastoreItem xmlns:ds="http://schemas.openxmlformats.org/officeDocument/2006/customXml" ds:itemID="{A72F4CE6-46BA-407F-B804-C484BD91D404}"/>
</file>

<file path=customXml/itemProps3.xml><?xml version="1.0" encoding="utf-8"?>
<ds:datastoreItem xmlns:ds="http://schemas.openxmlformats.org/officeDocument/2006/customXml" ds:itemID="{38EA0B28-F054-443C-BCA1-B86959739875}"/>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0x010100192A4A55472C344C950E4EEA7993E1ED</vt:lpwstr>
  </property>
</Properties>
</file>