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9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0" autoAdjust="0"/>
    <p:restoredTop sz="94660"/>
  </p:normalViewPr>
  <p:slideViewPr>
    <p:cSldViewPr snapToGrid="0">
      <p:cViewPr varScale="1">
        <p:scale>
          <a:sx n="70" d="100"/>
          <a:sy n="70" d="100"/>
        </p:scale>
        <p:origin x="424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A1A8-EBDA-416A-9479-7D9453823D05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8836-B1C7-4E84-AB4F-C120346618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318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A1A8-EBDA-416A-9479-7D9453823D05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8836-B1C7-4E84-AB4F-C120346618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850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A1A8-EBDA-416A-9479-7D9453823D05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8836-B1C7-4E84-AB4F-C120346618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204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A1A8-EBDA-416A-9479-7D9453823D05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8836-B1C7-4E84-AB4F-C120346618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190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A1A8-EBDA-416A-9479-7D9453823D05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8836-B1C7-4E84-AB4F-C120346618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913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A1A8-EBDA-416A-9479-7D9453823D05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8836-B1C7-4E84-AB4F-C120346618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086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A1A8-EBDA-416A-9479-7D9453823D05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8836-B1C7-4E84-AB4F-C120346618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865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A1A8-EBDA-416A-9479-7D9453823D05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8836-B1C7-4E84-AB4F-C120346618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455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A1A8-EBDA-416A-9479-7D9453823D05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8836-B1C7-4E84-AB4F-C120346618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378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A1A8-EBDA-416A-9479-7D9453823D05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8836-B1C7-4E84-AB4F-C120346618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151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A1A8-EBDA-416A-9479-7D9453823D05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78836-B1C7-4E84-AB4F-C120346618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689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3A1A8-EBDA-416A-9479-7D9453823D05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78836-B1C7-4E84-AB4F-C120346618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211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104" y="0"/>
            <a:ext cx="8589264" cy="794195"/>
          </a:xfrm>
          <a:solidFill>
            <a:srgbClr val="CC66FF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Year 7 Development 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70104" y="794195"/>
            <a:ext cx="8589264" cy="19389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GB" sz="1200" b="1" dirty="0"/>
              <a:t>Development</a:t>
            </a:r>
            <a:r>
              <a:rPr lang="en-GB" sz="1200" dirty="0"/>
              <a:t> is any improvement in the standard of living of the people living in a country. </a:t>
            </a:r>
          </a:p>
          <a:p>
            <a:endParaRPr lang="en-GB" sz="1200" dirty="0"/>
          </a:p>
          <a:p>
            <a:r>
              <a:rPr lang="en-GB" sz="1200" b="1" dirty="0"/>
              <a:t>How do we measure development?</a:t>
            </a:r>
          </a:p>
          <a:p>
            <a:endParaRPr lang="en-GB" sz="1200" dirty="0"/>
          </a:p>
          <a:p>
            <a:r>
              <a:rPr lang="en-GB" sz="1200" dirty="0"/>
              <a:t>By using </a:t>
            </a:r>
            <a:r>
              <a:rPr lang="en-GB" sz="1200" b="1" dirty="0"/>
              <a:t>development indicators</a:t>
            </a:r>
            <a:r>
              <a:rPr lang="en-GB" sz="1200" dirty="0"/>
              <a:t>.</a:t>
            </a:r>
          </a:p>
          <a:p>
            <a:endParaRPr lang="en-GB" sz="1200" dirty="0"/>
          </a:p>
          <a:p>
            <a:r>
              <a:rPr lang="en-GB" sz="1200" b="1" dirty="0"/>
              <a:t>Economic indicators </a:t>
            </a:r>
            <a:r>
              <a:rPr lang="en-GB" sz="1200" dirty="0"/>
              <a:t>measure the wealth and industrialisation of a country. An example of a common economic indicator is GNP/capita ($).</a:t>
            </a:r>
          </a:p>
          <a:p>
            <a:r>
              <a:rPr lang="en-GB" sz="1200" b="1" dirty="0"/>
              <a:t>Social indicators </a:t>
            </a:r>
            <a:r>
              <a:rPr lang="en-GB" sz="1200" dirty="0"/>
              <a:t>show how a country uses its wealth to try and improve the quality of life of its people. Social indicators can measure different things like health (doctors /100,000), diet (calories/person/day) and education (% adult literacy).</a:t>
            </a:r>
            <a:endParaRPr lang="en-GB" sz="1200" dirty="0"/>
          </a:p>
        </p:txBody>
      </p:sp>
      <p:sp>
        <p:nvSpPr>
          <p:cNvPr id="5" name="Rectangle 4"/>
          <p:cNvSpPr/>
          <p:nvPr/>
        </p:nvSpPr>
        <p:spPr>
          <a:xfrm>
            <a:off x="70104" y="2747397"/>
            <a:ext cx="6002072" cy="769441"/>
          </a:xfrm>
          <a:prstGeom prst="rect">
            <a:avLst/>
          </a:prstGeom>
          <a:solidFill>
            <a:srgbClr val="9999FF"/>
          </a:solidFill>
        </p:spPr>
        <p:txBody>
          <a:bodyPr wrap="square">
            <a:spAutoFit/>
          </a:bodyPr>
          <a:lstStyle/>
          <a:p>
            <a:r>
              <a:rPr lang="en-GB" sz="1400" dirty="0"/>
              <a:t>Developed countries High Income Countries (HIC)</a:t>
            </a:r>
          </a:p>
          <a:p>
            <a:r>
              <a:rPr lang="en-GB" sz="1400" dirty="0"/>
              <a:t>Developing countries Low Income Countries (LIC)</a:t>
            </a:r>
          </a:p>
          <a:p>
            <a:r>
              <a:rPr lang="en-GB" sz="1400" dirty="0"/>
              <a:t>Newly Emerging Economies  becoming developed (NEE</a:t>
            </a:r>
            <a:r>
              <a:rPr lang="en-GB" sz="1600" dirty="0"/>
              <a:t>)</a:t>
            </a:r>
            <a:endParaRPr lang="en-GB" sz="1600" dirty="0"/>
          </a:p>
        </p:txBody>
      </p:sp>
      <p:sp>
        <p:nvSpPr>
          <p:cNvPr id="6" name="Google Shape;235;p34"/>
          <p:cNvSpPr txBox="1"/>
          <p:nvPr/>
        </p:nvSpPr>
        <p:spPr>
          <a:xfrm>
            <a:off x="-5768" y="4575736"/>
            <a:ext cx="3038973" cy="589263"/>
          </a:xfrm>
          <a:prstGeom prst="rect">
            <a:avLst/>
          </a:prstGeom>
          <a:solidFill>
            <a:srgbClr val="CCFFFF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Because they 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are girls</a:t>
            </a:r>
            <a:endParaRPr dirty="0"/>
          </a:p>
        </p:txBody>
      </p:sp>
      <p:sp>
        <p:nvSpPr>
          <p:cNvPr id="7" name="Google Shape;236;p34"/>
          <p:cNvSpPr txBox="1"/>
          <p:nvPr/>
        </p:nvSpPr>
        <p:spPr>
          <a:xfrm>
            <a:off x="3033204" y="5761522"/>
            <a:ext cx="3038973" cy="589263"/>
          </a:xfrm>
          <a:prstGeom prst="rect">
            <a:avLst/>
          </a:prstGeom>
          <a:solidFill>
            <a:srgbClr val="CCFF99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Disability</a:t>
            </a:r>
            <a:endParaRPr/>
          </a:p>
        </p:txBody>
      </p:sp>
      <p:sp>
        <p:nvSpPr>
          <p:cNvPr id="8" name="Google Shape;237;p34"/>
          <p:cNvSpPr txBox="1"/>
          <p:nvPr/>
        </p:nvSpPr>
        <p:spPr>
          <a:xfrm>
            <a:off x="0" y="5164999"/>
            <a:ext cx="3038973" cy="589263"/>
          </a:xfrm>
          <a:prstGeom prst="rect">
            <a:avLst/>
          </a:prstGeom>
          <a:solidFill>
            <a:srgbClr val="CCFF99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 enough 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schools</a:t>
            </a:r>
            <a:endParaRPr dirty="0"/>
          </a:p>
        </p:txBody>
      </p:sp>
      <p:sp>
        <p:nvSpPr>
          <p:cNvPr id="9" name="Google Shape;238;p34"/>
          <p:cNvSpPr txBox="1"/>
          <p:nvPr/>
        </p:nvSpPr>
        <p:spPr>
          <a:xfrm>
            <a:off x="804461" y="6357735"/>
            <a:ext cx="4480560" cy="500265"/>
          </a:xfrm>
          <a:prstGeom prst="rect">
            <a:avLst/>
          </a:prstGeom>
          <a:solidFill>
            <a:srgbClr val="CCFF99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Lack of school </a:t>
            </a:r>
            <a:r>
              <a:rPr lang="en-US" sz="24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resources</a:t>
            </a:r>
            <a:endParaRPr dirty="0"/>
          </a:p>
        </p:txBody>
      </p:sp>
      <p:sp>
        <p:nvSpPr>
          <p:cNvPr id="10" name="Google Shape;239;p34"/>
          <p:cNvSpPr txBox="1"/>
          <p:nvPr/>
        </p:nvSpPr>
        <p:spPr>
          <a:xfrm>
            <a:off x="3033205" y="3979213"/>
            <a:ext cx="3038973" cy="589263"/>
          </a:xfrm>
          <a:prstGeom prst="rect">
            <a:avLst/>
          </a:prstGeom>
          <a:solidFill>
            <a:srgbClr val="CCFFFF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Early marriage 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(as young as 12)</a:t>
            </a:r>
            <a:endParaRPr dirty="0"/>
          </a:p>
        </p:txBody>
      </p:sp>
      <p:sp>
        <p:nvSpPr>
          <p:cNvPr id="11" name="Google Shape;241;p34"/>
          <p:cNvSpPr txBox="1"/>
          <p:nvPr/>
        </p:nvSpPr>
        <p:spPr>
          <a:xfrm>
            <a:off x="0" y="5747002"/>
            <a:ext cx="3038973" cy="589263"/>
          </a:xfrm>
          <a:prstGeom prst="rect">
            <a:avLst/>
          </a:prstGeom>
          <a:solidFill>
            <a:srgbClr val="CCFFFF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Cant afford the 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school fees</a:t>
            </a:r>
            <a:endParaRPr dirty="0"/>
          </a:p>
        </p:txBody>
      </p:sp>
      <p:sp>
        <p:nvSpPr>
          <p:cNvPr id="12" name="Google Shape;242;p34"/>
          <p:cNvSpPr txBox="1"/>
          <p:nvPr/>
        </p:nvSpPr>
        <p:spPr>
          <a:xfrm>
            <a:off x="3044741" y="4590256"/>
            <a:ext cx="3038973" cy="589263"/>
          </a:xfrm>
          <a:prstGeom prst="rect">
            <a:avLst/>
          </a:prstGeom>
          <a:solidFill>
            <a:srgbClr val="CCFF99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Need to work 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 farms</a:t>
            </a:r>
            <a:endParaRPr dirty="0"/>
          </a:p>
        </p:txBody>
      </p:sp>
      <p:sp>
        <p:nvSpPr>
          <p:cNvPr id="13" name="Google Shape;233;p34"/>
          <p:cNvSpPr txBox="1"/>
          <p:nvPr/>
        </p:nvSpPr>
        <p:spPr>
          <a:xfrm>
            <a:off x="0" y="3986783"/>
            <a:ext cx="3038973" cy="589263"/>
          </a:xfrm>
          <a:prstGeom prst="rect">
            <a:avLst/>
          </a:prstGeom>
          <a:solidFill>
            <a:srgbClr val="CCFF99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Conflict</a:t>
            </a:r>
            <a:endParaRPr/>
          </a:p>
        </p:txBody>
      </p:sp>
      <p:sp>
        <p:nvSpPr>
          <p:cNvPr id="14" name="Google Shape;234;p34"/>
          <p:cNvSpPr txBox="1"/>
          <p:nvPr/>
        </p:nvSpPr>
        <p:spPr>
          <a:xfrm>
            <a:off x="3033203" y="5186469"/>
            <a:ext cx="3038973" cy="589263"/>
          </a:xfrm>
          <a:prstGeom prst="rect">
            <a:avLst/>
          </a:prstGeom>
          <a:solidFill>
            <a:srgbClr val="CCFFFF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AIDS and HIV</a:t>
            </a:r>
            <a:endParaRPr dirty="0"/>
          </a:p>
        </p:txBody>
      </p:sp>
      <p:sp>
        <p:nvSpPr>
          <p:cNvPr id="15" name="Rectangle 14"/>
          <p:cNvSpPr/>
          <p:nvPr/>
        </p:nvSpPr>
        <p:spPr>
          <a:xfrm>
            <a:off x="0" y="3527382"/>
            <a:ext cx="6083714" cy="4518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Barriers to Education</a:t>
            </a:r>
            <a:endParaRPr lang="en-GB" sz="2400" b="1" dirty="0">
              <a:solidFill>
                <a:schemeClr val="tx1"/>
              </a:solidFill>
            </a:endParaRPr>
          </a:p>
        </p:txBody>
      </p:sp>
      <p:sp>
        <p:nvSpPr>
          <p:cNvPr id="16" name="Google Shape;174;p26"/>
          <p:cNvSpPr txBox="1"/>
          <p:nvPr/>
        </p:nvSpPr>
        <p:spPr>
          <a:xfrm>
            <a:off x="6072176" y="2740998"/>
            <a:ext cx="2587192" cy="12887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GB" sz="1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Development Gap </a:t>
            </a:r>
            <a:r>
              <a:rPr lang="en-GB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refers to the widening difference in levels of development between the world's richest and poorest countries. </a:t>
            </a:r>
            <a:endParaRPr sz="1050" dirty="0"/>
          </a:p>
        </p:txBody>
      </p:sp>
      <p:pic>
        <p:nvPicPr>
          <p:cNvPr id="17" name="Google Shape;245;p35"/>
          <p:cNvPicPr preferRelativeResize="0"/>
          <p:nvPr/>
        </p:nvPicPr>
        <p:blipFill rotWithShape="1">
          <a:blip r:embed="rId2">
            <a:alphaModFix/>
          </a:blip>
          <a:srcRect l="25632" t="27714" r="26895" b="27056"/>
          <a:stretch/>
        </p:blipFill>
        <p:spPr>
          <a:xfrm>
            <a:off x="6077944" y="4043933"/>
            <a:ext cx="6114056" cy="28140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8263" y="1969960"/>
            <a:ext cx="3483737" cy="2064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ee the source 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8263" y="58884"/>
            <a:ext cx="3483737" cy="1911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876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2A4A55472C344C950E4EEA7993E1ED" ma:contentTypeVersion="13" ma:contentTypeDescription="Create a new document." ma:contentTypeScope="" ma:versionID="5c60bb9143a1142e5043ba544926db03">
  <xsd:schema xmlns:xsd="http://www.w3.org/2001/XMLSchema" xmlns:xs="http://www.w3.org/2001/XMLSchema" xmlns:p="http://schemas.microsoft.com/office/2006/metadata/properties" xmlns:ns2="53038477-11b9-4b50-bb37-4d087f9619fe" xmlns:ns3="67e4d28b-84d4-496d-83de-d60e9caa6883" targetNamespace="http://schemas.microsoft.com/office/2006/metadata/properties" ma:root="true" ma:fieldsID="acb21d413a0d17cd82933749e58e0ab6" ns2:_="" ns3:_="">
    <xsd:import namespace="53038477-11b9-4b50-bb37-4d087f9619fe"/>
    <xsd:import namespace="67e4d28b-84d4-496d-83de-d60e9caa688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038477-11b9-4b50-bb37-4d087f9619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4d28b-84d4-496d-83de-d60e9caa68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A379A74-7D51-4E6A-90B7-9725377F0AA7}"/>
</file>

<file path=customXml/itemProps2.xml><?xml version="1.0" encoding="utf-8"?>
<ds:datastoreItem xmlns:ds="http://schemas.openxmlformats.org/officeDocument/2006/customXml" ds:itemID="{6D19B953-9751-44BA-A18F-47BC027E183C}"/>
</file>

<file path=customXml/itemProps3.xml><?xml version="1.0" encoding="utf-8"?>
<ds:datastoreItem xmlns:ds="http://schemas.openxmlformats.org/officeDocument/2006/customXml" ds:itemID="{7E96022D-79B7-4414-8021-0602E0E54CA9}"/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177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Year 7 Development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7 Development </dc:title>
  <dc:creator>Jessica Boulton</dc:creator>
  <cp:lastModifiedBy>Jessica Boulton</cp:lastModifiedBy>
  <cp:revision>2</cp:revision>
  <dcterms:created xsi:type="dcterms:W3CDTF">2022-06-08T10:45:47Z</dcterms:created>
  <dcterms:modified xsi:type="dcterms:W3CDTF">2022-06-08T10:58:36Z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0x010100192A4A55472C344C950E4EEA7993E1ED</vt:lpwstr>
  </property>
</Properties>
</file>