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72C"/>
    <a:srgbClr val="ECC7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0"/>
    <p:restoredTop sz="94687"/>
  </p:normalViewPr>
  <p:slideViewPr>
    <p:cSldViewPr snapToGrid="0" snapToObjects="1">
      <p:cViewPr varScale="1">
        <p:scale>
          <a:sx n="60" d="100"/>
          <a:sy n="60" d="100"/>
        </p:scale>
        <p:origin x="1076"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B6BC82-145E-4D85-8E98-10774CCEBD90}" type="datetimeFigureOut">
              <a:rPr lang="en-GB" smtClean="0"/>
              <a:t>02/02/2020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F91481-219C-4D83-BD29-823A9A09A988}" type="slidenum">
              <a:rPr lang="en-GB" smtClean="0"/>
              <a:t>‹#›</a:t>
            </a:fld>
            <a:endParaRPr lang="en-GB"/>
          </a:p>
        </p:txBody>
      </p:sp>
    </p:spTree>
    <p:extLst>
      <p:ext uri="{BB962C8B-B14F-4D97-AF65-F5344CB8AC3E}">
        <p14:creationId xmlns:p14="http://schemas.microsoft.com/office/powerpoint/2010/main" val="831755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6F91481-219C-4D83-BD29-823A9A09A988}" type="slidenum">
              <a:rPr lang="en-GB" smtClean="0"/>
              <a:t>1</a:t>
            </a:fld>
            <a:endParaRPr lang="en-GB"/>
          </a:p>
        </p:txBody>
      </p:sp>
    </p:spTree>
    <p:extLst>
      <p:ext uri="{BB962C8B-B14F-4D97-AF65-F5344CB8AC3E}">
        <p14:creationId xmlns:p14="http://schemas.microsoft.com/office/powerpoint/2010/main" val="806289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7E98A2-4018-4B40-8DD0-ECBF78B32764}"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516969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E98A2-4018-4B40-8DD0-ECBF78B32764}"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240711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E98A2-4018-4B40-8DD0-ECBF78B32764}"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19245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7E98A2-4018-4B40-8DD0-ECBF78B32764}"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2142799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7E98A2-4018-4B40-8DD0-ECBF78B32764}"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725713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7E98A2-4018-4B40-8DD0-ECBF78B32764}"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1507885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7E98A2-4018-4B40-8DD0-ECBF78B32764}" type="datetimeFigureOut">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58360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7E98A2-4018-4B40-8DD0-ECBF78B32764}" type="datetimeFigureOut">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103039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E98A2-4018-4B40-8DD0-ECBF78B32764}" type="datetimeFigureOut">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50591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E98A2-4018-4B40-8DD0-ECBF78B32764}"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980771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7E98A2-4018-4B40-8DD0-ECBF78B32764}"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DB55E-1E48-7F4E-BF7C-9F93A0462B7E}" type="slidenum">
              <a:rPr lang="en-US" smtClean="0"/>
              <a:t>‹#›</a:t>
            </a:fld>
            <a:endParaRPr lang="en-US"/>
          </a:p>
        </p:txBody>
      </p:sp>
    </p:spTree>
    <p:extLst>
      <p:ext uri="{BB962C8B-B14F-4D97-AF65-F5344CB8AC3E}">
        <p14:creationId xmlns:p14="http://schemas.microsoft.com/office/powerpoint/2010/main" val="1895273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E98A2-4018-4B40-8DD0-ECBF78B32764}" type="datetimeFigureOut">
              <a:rPr lang="en-US" smtClean="0"/>
              <a:t>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DB55E-1E48-7F4E-BF7C-9F93A0462B7E}" type="slidenum">
              <a:rPr lang="en-US" smtClean="0"/>
              <a:t>‹#›</a:t>
            </a:fld>
            <a:endParaRPr lang="en-US"/>
          </a:p>
        </p:txBody>
      </p:sp>
    </p:spTree>
    <p:extLst>
      <p:ext uri="{BB962C8B-B14F-4D97-AF65-F5344CB8AC3E}">
        <p14:creationId xmlns:p14="http://schemas.microsoft.com/office/powerpoint/2010/main" val="1764961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lated image"/>
          <p:cNvPicPr/>
          <p:nvPr/>
        </p:nvPicPr>
        <p:blipFill rotWithShape="1">
          <a:blip r:embed="rId3">
            <a:extLst>
              <a:ext uri="{28A0092B-C50C-407E-A947-70E740481C1C}">
                <a14:useLocalDpi xmlns:a14="http://schemas.microsoft.com/office/drawing/2010/main" val="0"/>
              </a:ext>
            </a:extLst>
          </a:blip>
          <a:srcRect t="16725" b="14277"/>
          <a:stretch/>
        </p:blipFill>
        <p:spPr bwMode="auto">
          <a:xfrm>
            <a:off x="11032946" y="33585"/>
            <a:ext cx="982935" cy="728776"/>
          </a:xfrm>
          <a:prstGeom prst="rect">
            <a:avLst/>
          </a:prstGeom>
          <a:noFill/>
          <a:ln>
            <a:noFill/>
          </a:ln>
          <a:extLst>
            <a:ext uri="{53640926-AAD7-44D8-BBD7-CCE9431645EC}">
              <a14:shadowObscured xmlns:a14="http://schemas.microsoft.com/office/drawing/2010/main"/>
            </a:ext>
          </a:extLst>
        </p:spPr>
      </p:pic>
      <p:sp>
        <p:nvSpPr>
          <p:cNvPr id="3" name="TextBox 2"/>
          <p:cNvSpPr txBox="1"/>
          <p:nvPr/>
        </p:nvSpPr>
        <p:spPr>
          <a:xfrm>
            <a:off x="700714" y="177240"/>
            <a:ext cx="9940835" cy="523220"/>
          </a:xfrm>
          <a:prstGeom prst="rect">
            <a:avLst/>
          </a:prstGeom>
          <a:noFill/>
          <a:ln w="38100">
            <a:solidFill>
              <a:schemeClr val="tx1"/>
            </a:solidFill>
          </a:ln>
        </p:spPr>
        <p:txBody>
          <a:bodyPr wrap="square" rtlCol="0">
            <a:spAutoFit/>
          </a:bodyPr>
          <a:lstStyle/>
          <a:p>
            <a:pPr algn="ctr"/>
            <a:r>
              <a:rPr lang="en-US" sz="2800" b="1" u="sng" dirty="0" smtClean="0">
                <a:latin typeface="Comic Sans MS" panose="030F0702030302020204" pitchFamily="66" charset="0"/>
              </a:rPr>
              <a:t>Year 7 Term </a:t>
            </a:r>
            <a:r>
              <a:rPr lang="en-US" sz="2800" b="1" u="sng" smtClean="0">
                <a:latin typeface="Comic Sans MS" panose="030F0702030302020204" pitchFamily="66" charset="0"/>
              </a:rPr>
              <a:t>2 and 3:The </a:t>
            </a:r>
            <a:r>
              <a:rPr lang="en-US" sz="2800" b="1" u="sng" dirty="0" smtClean="0">
                <a:latin typeface="Comic Sans MS" panose="030F0702030302020204" pitchFamily="66" charset="0"/>
              </a:rPr>
              <a:t>Structure of the Earth</a:t>
            </a:r>
            <a:endParaRPr lang="en-US" sz="2800" i="1" dirty="0">
              <a:solidFill>
                <a:srgbClr val="00B050"/>
              </a:solidFill>
              <a:latin typeface="Comic Sans MS" panose="030F0702030302020204" pitchFamily="66" charset="0"/>
            </a:endParaRPr>
          </a:p>
        </p:txBody>
      </p:sp>
      <p:sp>
        <p:nvSpPr>
          <p:cNvPr id="39" name="TextBox 38"/>
          <p:cNvSpPr txBox="1"/>
          <p:nvPr/>
        </p:nvSpPr>
        <p:spPr>
          <a:xfrm>
            <a:off x="81357" y="2439823"/>
            <a:ext cx="5396200" cy="4585871"/>
          </a:xfrm>
          <a:prstGeom prst="rect">
            <a:avLst/>
          </a:prstGeom>
          <a:noFill/>
        </p:spPr>
        <p:txBody>
          <a:bodyPr wrap="square" rtlCol="0">
            <a:spAutoFit/>
          </a:bodyPr>
          <a:lstStyle/>
          <a:p>
            <a:pPr algn="ctr"/>
            <a:r>
              <a:rPr lang="en-US" sz="1400" b="1" u="sng" dirty="0" smtClean="0">
                <a:solidFill>
                  <a:srgbClr val="0070C0"/>
                </a:solidFill>
                <a:latin typeface="Comic Sans MS" panose="030F0702030302020204" pitchFamily="66" charset="0"/>
              </a:rPr>
              <a:t>Key terms </a:t>
            </a:r>
          </a:p>
          <a:p>
            <a:pPr algn="ctr"/>
            <a:endParaRPr lang="en-US" sz="8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Earth’s Structure- How the Earth is made up beyond what we see. </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Plate Tectonics- Understanding how the Earth’s surface is divided up into sections. </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Inner Core- The central part of the Earth; made of solid iron. </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Outer Core- Surrounds the inner core of the Earth and has liquid properties. </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Mantle- Middle layer of the Earth that is made of rock. </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Crust- Outer layer of the Earth and is divided in tectonic plates.</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Destructive Plate Boundary </a:t>
            </a:r>
            <a:r>
              <a:rPr lang="en-GB" sz="900" dirty="0">
                <a:solidFill>
                  <a:schemeClr val="accent1"/>
                </a:solidFill>
                <a:latin typeface="Comic Sans MS" panose="030F0702030302020204" pitchFamily="66" charset="0"/>
              </a:rPr>
              <a:t>A destructive plate boundary is where two plates push against each other causing violent earthquakes, volcanoes and mountain ranges to be formed.</a:t>
            </a:r>
          </a:p>
          <a:p>
            <a:pPr algn="ctr"/>
            <a:endParaRPr lang="en-US"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Constructive Plate Boundaries- </a:t>
            </a:r>
            <a:r>
              <a:rPr lang="en-GB" sz="900" dirty="0">
                <a:solidFill>
                  <a:schemeClr val="accent1"/>
                </a:solidFill>
                <a:latin typeface="Comic Sans MS" panose="030F0702030302020204" pitchFamily="66" charset="0"/>
              </a:rPr>
              <a:t>Two plates move away from each other.</a:t>
            </a:r>
            <a:br>
              <a:rPr lang="en-GB" sz="900" dirty="0">
                <a:solidFill>
                  <a:schemeClr val="accent1"/>
                </a:solidFill>
                <a:latin typeface="Comic Sans MS" panose="030F0702030302020204" pitchFamily="66" charset="0"/>
              </a:rPr>
            </a:br>
            <a:r>
              <a:rPr lang="en-GB" sz="900" dirty="0">
                <a:solidFill>
                  <a:schemeClr val="accent1"/>
                </a:solidFill>
                <a:latin typeface="Comic Sans MS" panose="030F0702030302020204" pitchFamily="66" charset="0"/>
              </a:rPr>
              <a:t>Molten rock (magma) rises from the mantle to fill the gap between the two plates.</a:t>
            </a:r>
            <a:br>
              <a:rPr lang="en-GB" sz="900" dirty="0">
                <a:solidFill>
                  <a:schemeClr val="accent1"/>
                </a:solidFill>
                <a:latin typeface="Comic Sans MS" panose="030F0702030302020204" pitchFamily="66" charset="0"/>
              </a:rPr>
            </a:br>
            <a:r>
              <a:rPr lang="en-GB" sz="900" dirty="0">
                <a:solidFill>
                  <a:schemeClr val="accent1"/>
                </a:solidFill>
                <a:latin typeface="Comic Sans MS" panose="030F0702030302020204" pitchFamily="66" charset="0"/>
              </a:rPr>
              <a:t>Causes volcanoes and earthquakes but also forms mid-ocean ridges that develop into islands.</a:t>
            </a:r>
          </a:p>
          <a:p>
            <a:pPr algn="ctr"/>
            <a:endParaRPr lang="en-US" sz="900" dirty="0">
              <a:solidFill>
                <a:schemeClr val="accent1"/>
              </a:solidFill>
              <a:latin typeface="Comic Sans MS" panose="030F0702030302020204" pitchFamily="66" charset="0"/>
            </a:endParaRPr>
          </a:p>
          <a:p>
            <a:pPr algn="ctr"/>
            <a:r>
              <a:rPr lang="en-GB" sz="900" dirty="0">
                <a:solidFill>
                  <a:schemeClr val="accent1"/>
                </a:solidFill>
                <a:latin typeface="Comic Sans MS" panose="030F0702030302020204" pitchFamily="66" charset="0"/>
              </a:rPr>
              <a:t>Conservative Plate Boundary- Two plates slide past each other, without creating or destroying any land. Causes earthquakes, which can be fairly violent and frequent.</a:t>
            </a:r>
          </a:p>
          <a:p>
            <a:pPr algn="ctr"/>
            <a:endParaRPr lang="en-GB"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Shield volcanoes - gently sloping sides and runny lava that covers a wide area. Gases escape very easily from shield volcanoes.</a:t>
            </a:r>
          </a:p>
          <a:p>
            <a:pPr algn="ctr"/>
            <a:endParaRPr lang="en-GB" sz="900" dirty="0">
              <a:solidFill>
                <a:schemeClr val="accent1"/>
              </a:solidFill>
              <a:latin typeface="Comic Sans MS" panose="030F0702030302020204" pitchFamily="66" charset="0"/>
            </a:endParaRPr>
          </a:p>
          <a:p>
            <a:pPr algn="ctr"/>
            <a:r>
              <a:rPr lang="en-US" sz="900" dirty="0">
                <a:solidFill>
                  <a:schemeClr val="accent1"/>
                </a:solidFill>
                <a:latin typeface="Comic Sans MS" panose="030F0702030302020204" pitchFamily="66" charset="0"/>
              </a:rPr>
              <a:t>Composite volcanoes -steep-sided and cone-shaped, made up of layers of ash and lava and containing sticky lava which doesn't flow very far.</a:t>
            </a:r>
          </a:p>
          <a:p>
            <a:pPr algn="ctr"/>
            <a:endParaRPr lang="en-US" sz="900" b="1" u="sng" dirty="0" smtClean="0">
              <a:solidFill>
                <a:srgbClr val="0070C0"/>
              </a:solidFill>
              <a:latin typeface="Comic Sans MS" panose="030F0702030302020204" pitchFamily="66" charset="0"/>
            </a:endParaRPr>
          </a:p>
          <a:p>
            <a:pPr algn="ctr"/>
            <a:endParaRPr lang="en-US" sz="900" b="1" u="sng" dirty="0">
              <a:solidFill>
                <a:srgbClr val="0070C0"/>
              </a:solidFill>
              <a:latin typeface="Comic Sans MS" panose="030F0702030302020204" pitchFamily="66" charset="0"/>
            </a:endParaRPr>
          </a:p>
          <a:p>
            <a:pPr algn="ctr"/>
            <a:endParaRPr lang="en-US" sz="900" b="1" u="sng" dirty="0" smtClean="0">
              <a:solidFill>
                <a:srgbClr val="0070C0"/>
              </a:solidFill>
              <a:latin typeface="Comic Sans MS" panose="030F0702030302020204" pitchFamily="66" charset="0"/>
            </a:endParaRPr>
          </a:p>
        </p:txBody>
      </p:sp>
      <p:sp>
        <p:nvSpPr>
          <p:cNvPr id="55" name="Rounded Rectangle 54"/>
          <p:cNvSpPr/>
          <p:nvPr/>
        </p:nvSpPr>
        <p:spPr>
          <a:xfrm>
            <a:off x="109244" y="2460748"/>
            <a:ext cx="5373202" cy="4397252"/>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atin typeface="Candara" charset="0"/>
              <a:ea typeface="Candara" charset="0"/>
              <a:cs typeface="Candara" charset="0"/>
            </a:endParaRPr>
          </a:p>
        </p:txBody>
      </p:sp>
      <p:sp>
        <p:nvSpPr>
          <p:cNvPr id="57" name="Rounded Rectangle 56"/>
          <p:cNvSpPr/>
          <p:nvPr/>
        </p:nvSpPr>
        <p:spPr>
          <a:xfrm>
            <a:off x="9163731" y="779220"/>
            <a:ext cx="2955636" cy="5937205"/>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grpSp>
        <p:nvGrpSpPr>
          <p:cNvPr id="69" name="Group 68"/>
          <p:cNvGrpSpPr/>
          <p:nvPr/>
        </p:nvGrpSpPr>
        <p:grpSpPr>
          <a:xfrm>
            <a:off x="5648307" y="2693977"/>
            <a:ext cx="3394404" cy="4152025"/>
            <a:chOff x="3448099" y="871176"/>
            <a:chExt cx="5591390" cy="3838535"/>
          </a:xfrm>
        </p:grpSpPr>
        <p:sp>
          <p:nvSpPr>
            <p:cNvPr id="19" name="Content Placeholder 2"/>
            <p:cNvSpPr txBox="1">
              <a:spLocks/>
            </p:cNvSpPr>
            <p:nvPr/>
          </p:nvSpPr>
          <p:spPr>
            <a:xfrm>
              <a:off x="5916489" y="3575628"/>
              <a:ext cx="1401735" cy="726908"/>
            </a:xfrm>
            <a:prstGeom prst="rect">
              <a:avLst/>
            </a:prstGeom>
          </p:spPr>
          <p:txBody>
            <a:bodyPr>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gn="ctr">
                <a:buFont typeface="Arial"/>
                <a:buNone/>
              </a:pPr>
              <a:endParaRPr lang="en-GB" sz="1300" dirty="0">
                <a:latin typeface="Candara" charset="0"/>
                <a:ea typeface="Candara" charset="0"/>
                <a:cs typeface="Candara" charset="0"/>
              </a:endParaRPr>
            </a:p>
          </p:txBody>
        </p:sp>
        <p:sp>
          <p:nvSpPr>
            <p:cNvPr id="21" name="Content Placeholder 2"/>
            <p:cNvSpPr txBox="1">
              <a:spLocks/>
            </p:cNvSpPr>
            <p:nvPr/>
          </p:nvSpPr>
          <p:spPr>
            <a:xfrm>
              <a:off x="3448099" y="1792352"/>
              <a:ext cx="1430752" cy="7009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sz="2100" dirty="0" smtClean="0">
                <a:latin typeface="Candara" charset="0"/>
                <a:ea typeface="Candara" charset="0"/>
                <a:cs typeface="Candara" charset="0"/>
              </a:endParaRPr>
            </a:p>
          </p:txBody>
        </p:sp>
        <p:sp>
          <p:nvSpPr>
            <p:cNvPr id="22" name="Content Placeholder 2"/>
            <p:cNvSpPr txBox="1">
              <a:spLocks/>
            </p:cNvSpPr>
            <p:nvPr/>
          </p:nvSpPr>
          <p:spPr>
            <a:xfrm>
              <a:off x="5752032" y="1363941"/>
              <a:ext cx="1442074" cy="6225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GB" sz="1700" dirty="0">
                <a:latin typeface="Candara" charset="0"/>
                <a:ea typeface="Candara" charset="0"/>
                <a:cs typeface="Candara" charset="0"/>
              </a:endParaRPr>
            </a:p>
          </p:txBody>
        </p:sp>
        <p:sp>
          <p:nvSpPr>
            <p:cNvPr id="34" name="TextBox 33"/>
            <p:cNvSpPr txBox="1"/>
            <p:nvPr/>
          </p:nvSpPr>
          <p:spPr>
            <a:xfrm>
              <a:off x="3517557" y="1009536"/>
              <a:ext cx="1853376" cy="355580"/>
            </a:xfrm>
            <a:prstGeom prst="rect">
              <a:avLst/>
            </a:prstGeom>
            <a:noFill/>
          </p:spPr>
          <p:txBody>
            <a:bodyPr wrap="square" rtlCol="0">
              <a:spAutoFit/>
            </a:bodyPr>
            <a:lstStyle/>
            <a:p>
              <a:pPr algn="ctr"/>
              <a:endParaRPr lang="en-US" sz="1400" b="1" i="1" dirty="0">
                <a:solidFill>
                  <a:srgbClr val="FF0000"/>
                </a:solidFill>
                <a:latin typeface="Candara" charset="0"/>
                <a:ea typeface="Candara" charset="0"/>
                <a:cs typeface="Candara" charset="0"/>
              </a:endParaRPr>
            </a:p>
          </p:txBody>
        </p:sp>
        <p:sp>
          <p:nvSpPr>
            <p:cNvPr id="36" name="Rectangle 35"/>
            <p:cNvSpPr/>
            <p:nvPr/>
          </p:nvSpPr>
          <p:spPr>
            <a:xfrm>
              <a:off x="7126516" y="1051952"/>
              <a:ext cx="1620835" cy="355580"/>
            </a:xfrm>
            <a:prstGeom prst="rect">
              <a:avLst/>
            </a:prstGeom>
          </p:spPr>
          <p:txBody>
            <a:bodyPr wrap="square">
              <a:spAutoFit/>
            </a:bodyPr>
            <a:lstStyle/>
            <a:p>
              <a:pPr algn="ctr"/>
              <a:endParaRPr lang="en-US" sz="1400" b="1" i="1" dirty="0">
                <a:solidFill>
                  <a:srgbClr val="7030A0"/>
                </a:solidFill>
                <a:latin typeface="Candara" charset="0"/>
                <a:ea typeface="Candara" charset="0"/>
                <a:cs typeface="Candara" charset="0"/>
              </a:endParaRPr>
            </a:p>
          </p:txBody>
        </p:sp>
        <p:sp>
          <p:nvSpPr>
            <p:cNvPr id="35" name="TextBox 34"/>
            <p:cNvSpPr txBox="1"/>
            <p:nvPr/>
          </p:nvSpPr>
          <p:spPr>
            <a:xfrm>
              <a:off x="6345538" y="4186393"/>
              <a:ext cx="1833318" cy="355580"/>
            </a:xfrm>
            <a:prstGeom prst="rect">
              <a:avLst/>
            </a:prstGeom>
            <a:noFill/>
          </p:spPr>
          <p:txBody>
            <a:bodyPr wrap="square" rtlCol="0">
              <a:spAutoFit/>
            </a:bodyPr>
            <a:lstStyle/>
            <a:p>
              <a:pPr algn="ctr"/>
              <a:endParaRPr lang="en-US" sz="1400" b="1" i="1" dirty="0">
                <a:solidFill>
                  <a:srgbClr val="00B0F0"/>
                </a:solidFill>
                <a:latin typeface="Candara" charset="0"/>
                <a:ea typeface="Candara" charset="0"/>
                <a:cs typeface="Candara" charset="0"/>
              </a:endParaRPr>
            </a:p>
          </p:txBody>
        </p:sp>
        <p:sp>
          <p:nvSpPr>
            <p:cNvPr id="60" name="Rounded Rectangle 59"/>
            <p:cNvSpPr/>
            <p:nvPr/>
          </p:nvSpPr>
          <p:spPr>
            <a:xfrm>
              <a:off x="3460550" y="871176"/>
              <a:ext cx="5578939" cy="3838535"/>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atin typeface="Candara" charset="0"/>
                <a:ea typeface="Candara" charset="0"/>
                <a:cs typeface="Candara" charset="0"/>
              </a:endParaRPr>
            </a:p>
          </p:txBody>
        </p:sp>
      </p:grpSp>
      <p:grpSp>
        <p:nvGrpSpPr>
          <p:cNvPr id="67" name="Group 66"/>
          <p:cNvGrpSpPr/>
          <p:nvPr/>
        </p:nvGrpSpPr>
        <p:grpSpPr>
          <a:xfrm>
            <a:off x="201041" y="827183"/>
            <a:ext cx="8895245" cy="1972490"/>
            <a:chOff x="7083664" y="4855355"/>
            <a:chExt cx="5056521" cy="2530872"/>
          </a:xfrm>
        </p:grpSpPr>
        <p:sp>
          <p:nvSpPr>
            <p:cNvPr id="65" name="TextBox 64"/>
            <p:cNvSpPr txBox="1"/>
            <p:nvPr/>
          </p:nvSpPr>
          <p:spPr>
            <a:xfrm>
              <a:off x="7135100" y="4918080"/>
              <a:ext cx="5005085" cy="2468147"/>
            </a:xfrm>
            <a:prstGeom prst="rect">
              <a:avLst/>
            </a:prstGeom>
            <a:noFill/>
          </p:spPr>
          <p:txBody>
            <a:bodyPr wrap="square" rtlCol="0">
              <a:spAutoFit/>
            </a:bodyPr>
            <a:lstStyle/>
            <a:p>
              <a:pPr algn="ctr"/>
              <a:r>
                <a:rPr lang="en-US" sz="1700" dirty="0" smtClean="0">
                  <a:latin typeface="Comic Sans MS" panose="030F0702030302020204" pitchFamily="66" charset="0"/>
                  <a:ea typeface="Candara" charset="0"/>
                  <a:cs typeface="Candara" charset="0"/>
                </a:rPr>
                <a:t>This term we are focusing on how the Earth is structured and the impact that has on the world we  live in. </a:t>
              </a:r>
            </a:p>
            <a:p>
              <a:pPr algn="ctr"/>
              <a:r>
                <a:rPr lang="en-US" sz="1700" dirty="0" smtClean="0">
                  <a:latin typeface="Comic Sans MS" panose="030F0702030302020204" pitchFamily="66" charset="0"/>
                  <a:ea typeface="Candara" charset="0"/>
                  <a:cs typeface="Candara" charset="0"/>
                </a:rPr>
                <a:t>We will learn how the Earth is structured and what the different elements are like. We will also then consider the physical geography of plate tectonics and how they move. This leads on to how humans are affected by volcanoes and earthquakes. </a:t>
              </a:r>
            </a:p>
            <a:p>
              <a:pPr algn="ctr"/>
              <a:r>
                <a:rPr lang="en-US" sz="1700" dirty="0" smtClean="0">
                  <a:latin typeface="Comic Sans MS" panose="030F0702030302020204" pitchFamily="66" charset="0"/>
                  <a:ea typeface="Candara" charset="0"/>
                  <a:cs typeface="Candara" charset="0"/>
                </a:rPr>
                <a:t>We will also consider the environmental impact of natural disasters</a:t>
              </a:r>
            </a:p>
            <a:p>
              <a:pPr algn="ctr"/>
              <a:endParaRPr lang="en-GB" sz="1700" dirty="0">
                <a:latin typeface="Comic Sans MS" panose="030F0702030302020204" pitchFamily="66" charset="0"/>
                <a:ea typeface="Candara" charset="0"/>
                <a:cs typeface="Candara" charset="0"/>
              </a:endParaRPr>
            </a:p>
          </p:txBody>
        </p:sp>
        <p:sp>
          <p:nvSpPr>
            <p:cNvPr id="66" name="Rounded Rectangle 65"/>
            <p:cNvSpPr/>
            <p:nvPr/>
          </p:nvSpPr>
          <p:spPr>
            <a:xfrm>
              <a:off x="7083664" y="4855355"/>
              <a:ext cx="5012542" cy="2033278"/>
            </a:xfrm>
            <a:prstGeom prst="round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sz="1700">
                <a:latin typeface="Candara" charset="0"/>
                <a:ea typeface="Candara" charset="0"/>
                <a:cs typeface="Candara" charset="0"/>
              </a:endParaRPr>
            </a:p>
          </p:txBody>
        </p:sp>
      </p:grpSp>
      <p:sp>
        <p:nvSpPr>
          <p:cNvPr id="5" name="TextBox 4"/>
          <p:cNvSpPr txBox="1"/>
          <p:nvPr/>
        </p:nvSpPr>
        <p:spPr>
          <a:xfrm>
            <a:off x="9490509" y="1135781"/>
            <a:ext cx="2415942" cy="7232749"/>
          </a:xfrm>
          <a:prstGeom prst="rect">
            <a:avLst/>
          </a:prstGeom>
          <a:noFill/>
        </p:spPr>
        <p:txBody>
          <a:bodyPr wrap="square" rtlCol="0">
            <a:spAutoFit/>
          </a:bodyPr>
          <a:lstStyle/>
          <a:p>
            <a:endParaRPr lang="en-US" sz="1100" dirty="0" smtClean="0">
              <a:latin typeface="Comic Sans MS" panose="030F0702030302020204" pitchFamily="66" charset="0"/>
            </a:endParaRPr>
          </a:p>
          <a:p>
            <a:endParaRPr lang="en-US" sz="1100" dirty="0">
              <a:latin typeface="Comic Sans MS" panose="030F0702030302020204" pitchFamily="66" charset="0"/>
            </a:endParaRPr>
          </a:p>
          <a:p>
            <a:r>
              <a:rPr lang="en-US" sz="1100" dirty="0" smtClean="0">
                <a:latin typeface="Comic Sans MS" panose="030F0702030302020204" pitchFamily="66" charset="0"/>
              </a:rPr>
              <a:t>What is the structure of the Earth? </a:t>
            </a:r>
          </a:p>
          <a:p>
            <a:endParaRPr lang="en-US" sz="1100" dirty="0" smtClean="0">
              <a:latin typeface="Comic Sans MS" panose="030F0702030302020204" pitchFamily="66" charset="0"/>
            </a:endParaRPr>
          </a:p>
          <a:p>
            <a:endParaRPr lang="en-US" sz="1100" dirty="0" smtClean="0">
              <a:latin typeface="Comic Sans MS" panose="030F0702030302020204" pitchFamily="66" charset="0"/>
            </a:endParaRPr>
          </a:p>
          <a:p>
            <a:endParaRPr lang="en-US" sz="1100" dirty="0">
              <a:latin typeface="Comic Sans MS" panose="030F0702030302020204" pitchFamily="66" charset="0"/>
            </a:endParaRPr>
          </a:p>
          <a:p>
            <a:r>
              <a:rPr lang="en-US" sz="1100" dirty="0" smtClean="0">
                <a:latin typeface="Comic Sans MS" panose="030F0702030302020204" pitchFamily="66" charset="0"/>
              </a:rPr>
              <a:t>What are Plate Tectonics? </a:t>
            </a:r>
          </a:p>
          <a:p>
            <a:endParaRPr lang="en-US" sz="1100" dirty="0" smtClean="0">
              <a:latin typeface="Comic Sans MS" panose="030F0702030302020204" pitchFamily="66" charset="0"/>
            </a:endParaRPr>
          </a:p>
          <a:p>
            <a:r>
              <a:rPr lang="en-US" sz="1100" dirty="0" smtClean="0">
                <a:latin typeface="Comic Sans MS" panose="030F0702030302020204" pitchFamily="66" charset="0"/>
              </a:rPr>
              <a:t>What causes Volcanoes? </a:t>
            </a:r>
          </a:p>
          <a:p>
            <a:endParaRPr lang="en-US" sz="1100" dirty="0">
              <a:latin typeface="Comic Sans MS" panose="030F0702030302020204" pitchFamily="66" charset="0"/>
            </a:endParaRPr>
          </a:p>
          <a:p>
            <a:endParaRPr lang="en-US" sz="1100" dirty="0" smtClean="0">
              <a:latin typeface="Comic Sans MS" panose="030F0702030302020204" pitchFamily="66" charset="0"/>
            </a:endParaRPr>
          </a:p>
          <a:p>
            <a:endParaRPr lang="en-US" sz="1100" dirty="0">
              <a:latin typeface="Comic Sans MS" panose="030F0702030302020204" pitchFamily="66" charset="0"/>
            </a:endParaRPr>
          </a:p>
          <a:p>
            <a:endParaRPr lang="en-US" sz="1100" dirty="0" smtClean="0">
              <a:latin typeface="Comic Sans MS" panose="030F0702030302020204" pitchFamily="66" charset="0"/>
            </a:endParaRPr>
          </a:p>
          <a:p>
            <a:r>
              <a:rPr lang="en-US" sz="1100" dirty="0" smtClean="0">
                <a:latin typeface="Comic Sans MS" panose="030F0702030302020204" pitchFamily="66" charset="0"/>
              </a:rPr>
              <a:t>What happened at </a:t>
            </a:r>
            <a:r>
              <a:rPr lang="en-US" sz="1100" dirty="0" err="1" smtClean="0">
                <a:latin typeface="Comic Sans MS" panose="030F0702030302020204" pitchFamily="66" charset="0"/>
              </a:rPr>
              <a:t>Mountserrat</a:t>
            </a:r>
            <a:r>
              <a:rPr lang="en-US" sz="1100" dirty="0" smtClean="0">
                <a:latin typeface="Comic Sans MS" panose="030F0702030302020204" pitchFamily="66" charset="0"/>
              </a:rPr>
              <a:t>? </a:t>
            </a:r>
          </a:p>
          <a:p>
            <a:endParaRPr lang="en-US" sz="1100" dirty="0">
              <a:latin typeface="Comic Sans MS" panose="030F0702030302020204" pitchFamily="66" charset="0"/>
            </a:endParaRPr>
          </a:p>
          <a:p>
            <a:r>
              <a:rPr lang="en-US" sz="1100" dirty="0" smtClean="0">
                <a:latin typeface="Comic Sans MS" panose="030F0702030302020204" pitchFamily="66" charset="0"/>
              </a:rPr>
              <a:t>Independent Case Study.</a:t>
            </a:r>
          </a:p>
          <a:p>
            <a:endParaRPr lang="en-US" sz="1100" dirty="0">
              <a:latin typeface="Comic Sans MS" panose="030F0702030302020204" pitchFamily="66" charset="0"/>
            </a:endParaRPr>
          </a:p>
          <a:p>
            <a:r>
              <a:rPr lang="en-US" sz="1100" dirty="0" smtClean="0">
                <a:latin typeface="Comic Sans MS" panose="030F0702030302020204" pitchFamily="66" charset="0"/>
              </a:rPr>
              <a:t>What causes Earthquakes? </a:t>
            </a:r>
          </a:p>
          <a:p>
            <a:endParaRPr lang="en-US" sz="1100" dirty="0">
              <a:latin typeface="Comic Sans MS" panose="030F0702030302020204" pitchFamily="66" charset="0"/>
            </a:endParaRPr>
          </a:p>
          <a:p>
            <a:r>
              <a:rPr lang="en-US" sz="1100" dirty="0" smtClean="0">
                <a:latin typeface="Comic Sans MS" panose="030F0702030302020204" pitchFamily="66" charset="0"/>
              </a:rPr>
              <a:t>What happens when an Earthquake occurs? </a:t>
            </a:r>
          </a:p>
          <a:p>
            <a:endParaRPr lang="en-US" sz="1100" dirty="0">
              <a:latin typeface="Comic Sans MS" panose="030F0702030302020204" pitchFamily="66" charset="0"/>
            </a:endParaRPr>
          </a:p>
          <a:p>
            <a:endParaRPr lang="en-US" sz="1100" dirty="0" smtClean="0">
              <a:latin typeface="Comic Sans MS" panose="030F0702030302020204" pitchFamily="66" charset="0"/>
            </a:endParaRPr>
          </a:p>
          <a:p>
            <a:endParaRPr lang="en-US" sz="1100" dirty="0" smtClean="0">
              <a:latin typeface="Comic Sans MS" panose="030F0702030302020204" pitchFamily="66" charset="0"/>
            </a:endParaRPr>
          </a:p>
          <a:p>
            <a:endParaRPr lang="en-US" sz="1100" dirty="0">
              <a:latin typeface="Comic Sans MS" panose="030F0702030302020204" pitchFamily="66" charset="0"/>
            </a:endParaRPr>
          </a:p>
          <a:p>
            <a:endParaRPr lang="en-US" sz="1100" dirty="0">
              <a:latin typeface="Comic Sans MS" panose="030F0702030302020204" pitchFamily="66" charset="0"/>
            </a:endParaRPr>
          </a:p>
          <a:p>
            <a:r>
              <a:rPr lang="en-US" sz="1100" dirty="0" smtClean="0">
                <a:latin typeface="Comic Sans MS" panose="030F0702030302020204" pitchFamily="66" charset="0"/>
              </a:rPr>
              <a:t>How can we plan for the future? </a:t>
            </a:r>
          </a:p>
          <a:p>
            <a:endParaRPr lang="en-US" sz="1100" dirty="0">
              <a:latin typeface="Comic Sans MS" panose="030F0702030302020204" pitchFamily="66" charset="0"/>
            </a:endParaRPr>
          </a:p>
          <a:p>
            <a:r>
              <a:rPr lang="en-US" sz="1100" dirty="0" smtClean="0">
                <a:latin typeface="Comic Sans MS" panose="030F0702030302020204" pitchFamily="66" charset="0"/>
              </a:rPr>
              <a:t>What causes a Tsunami? </a:t>
            </a:r>
          </a:p>
          <a:p>
            <a:endParaRPr lang="en-US" sz="1100" dirty="0">
              <a:latin typeface="Comic Sans MS" panose="030F0702030302020204" pitchFamily="66" charset="0"/>
            </a:endParaRPr>
          </a:p>
          <a:p>
            <a:r>
              <a:rPr lang="en-US" sz="1100" dirty="0" smtClean="0">
                <a:latin typeface="Comic Sans MS" panose="030F0702030302020204" pitchFamily="66" charset="0"/>
              </a:rPr>
              <a:t>What happened on December 26</a:t>
            </a:r>
            <a:r>
              <a:rPr lang="en-US" sz="1100" baseline="30000" dirty="0" smtClean="0">
                <a:latin typeface="Comic Sans MS" panose="030F0702030302020204" pitchFamily="66" charset="0"/>
              </a:rPr>
              <a:t>th</a:t>
            </a:r>
            <a:r>
              <a:rPr lang="en-US" sz="1100" dirty="0" smtClean="0">
                <a:latin typeface="Comic Sans MS" panose="030F0702030302020204" pitchFamily="66" charset="0"/>
              </a:rPr>
              <a:t> 2004? </a:t>
            </a:r>
            <a:endParaRPr lang="en-US" sz="1100" dirty="0">
              <a:latin typeface="Comic Sans MS" panose="030F0702030302020204" pitchFamily="66" charset="0"/>
            </a:endParaRPr>
          </a:p>
          <a:p>
            <a:endParaRPr lang="en-US" sz="1100" dirty="0">
              <a:latin typeface="Comic Sans MS" panose="030F0702030302020204" pitchFamily="66" charset="0"/>
            </a:endParaRPr>
          </a:p>
          <a:p>
            <a:endParaRPr lang="en-US" sz="1100" dirty="0" smtClean="0">
              <a:latin typeface="Comic Sans MS" panose="030F0702030302020204" pitchFamily="66" charset="0"/>
            </a:endParaRPr>
          </a:p>
          <a:p>
            <a:endParaRPr lang="en-US" sz="1100" dirty="0">
              <a:latin typeface="Comic Sans MS" panose="030F0702030302020204" pitchFamily="66" charset="0"/>
            </a:endParaRPr>
          </a:p>
          <a:p>
            <a:endParaRPr lang="en-US" sz="1100" dirty="0" smtClean="0">
              <a:latin typeface="Comic Sans MS" panose="030F0702030302020204" pitchFamily="66" charset="0"/>
            </a:endParaRPr>
          </a:p>
          <a:p>
            <a:endParaRPr lang="en-US" sz="1100" dirty="0">
              <a:latin typeface="Comic Sans MS" panose="030F0702030302020204" pitchFamily="66" charset="0"/>
            </a:endParaRPr>
          </a:p>
          <a:p>
            <a:endParaRPr lang="en-US" sz="1400" dirty="0">
              <a:latin typeface="Comic Sans MS" panose="030F0702030302020204" pitchFamily="66" charset="0"/>
            </a:endParaRPr>
          </a:p>
          <a:p>
            <a:endParaRPr lang="en-US" sz="1400" dirty="0" smtClean="0">
              <a:latin typeface="Comic Sans MS" panose="030F0702030302020204" pitchFamily="66" charset="0"/>
            </a:endParaRPr>
          </a:p>
          <a:p>
            <a:endParaRPr lang="en-US" dirty="0"/>
          </a:p>
        </p:txBody>
      </p:sp>
      <p:sp>
        <p:nvSpPr>
          <p:cNvPr id="30" name="Rectangle 29"/>
          <p:cNvSpPr/>
          <p:nvPr/>
        </p:nvSpPr>
        <p:spPr>
          <a:xfrm>
            <a:off x="5737598" y="4245448"/>
            <a:ext cx="1309374" cy="397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Dormant</a:t>
            </a:r>
            <a:r>
              <a:rPr lang="en-US" dirty="0" smtClean="0"/>
              <a:t> </a:t>
            </a:r>
            <a:endParaRPr lang="en-GB" dirty="0"/>
          </a:p>
        </p:txBody>
      </p:sp>
      <p:sp>
        <p:nvSpPr>
          <p:cNvPr id="37" name="Rectangle 36"/>
          <p:cNvSpPr/>
          <p:nvPr/>
        </p:nvSpPr>
        <p:spPr>
          <a:xfrm>
            <a:off x="7309403" y="3790074"/>
            <a:ext cx="1116531" cy="402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Effect </a:t>
            </a:r>
            <a:endParaRPr lang="en-GB" dirty="0">
              <a:latin typeface="Comic Sans MS" panose="030F0702030302020204" pitchFamily="66" charset="0"/>
            </a:endParaRPr>
          </a:p>
        </p:txBody>
      </p:sp>
      <p:sp>
        <p:nvSpPr>
          <p:cNvPr id="40" name="Rectangle 39"/>
          <p:cNvSpPr/>
          <p:nvPr/>
        </p:nvSpPr>
        <p:spPr>
          <a:xfrm>
            <a:off x="7562516" y="5775824"/>
            <a:ext cx="1116531" cy="3088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Human </a:t>
            </a:r>
            <a:endParaRPr lang="en-GB" dirty="0">
              <a:latin typeface="Comic Sans MS" panose="030F0702030302020204" pitchFamily="66" charset="0"/>
            </a:endParaRPr>
          </a:p>
        </p:txBody>
      </p:sp>
      <p:sp>
        <p:nvSpPr>
          <p:cNvPr id="43" name="Rectangle 42"/>
          <p:cNvSpPr/>
          <p:nvPr/>
        </p:nvSpPr>
        <p:spPr>
          <a:xfrm>
            <a:off x="5826352" y="6187001"/>
            <a:ext cx="1296733" cy="4763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Extinct</a:t>
            </a:r>
            <a:endParaRPr lang="en-GB" dirty="0"/>
          </a:p>
        </p:txBody>
      </p:sp>
      <p:sp>
        <p:nvSpPr>
          <p:cNvPr id="44" name="Rectangle 43"/>
          <p:cNvSpPr/>
          <p:nvPr/>
        </p:nvSpPr>
        <p:spPr>
          <a:xfrm>
            <a:off x="7905875" y="5377288"/>
            <a:ext cx="1044940" cy="3178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Physical </a:t>
            </a:r>
            <a:endParaRPr lang="en-GB" dirty="0">
              <a:latin typeface="Comic Sans MS" panose="030F0702030302020204" pitchFamily="66" charset="0"/>
            </a:endParaRPr>
          </a:p>
        </p:txBody>
      </p:sp>
      <p:sp>
        <p:nvSpPr>
          <p:cNvPr id="45" name="Rectangle 44"/>
          <p:cNvSpPr/>
          <p:nvPr/>
        </p:nvSpPr>
        <p:spPr>
          <a:xfrm>
            <a:off x="7263413" y="3222943"/>
            <a:ext cx="1656722" cy="5403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Impact </a:t>
            </a:r>
            <a:endParaRPr lang="en-GB" dirty="0">
              <a:latin typeface="Comic Sans MS" panose="030F0702030302020204" pitchFamily="66" charset="0"/>
            </a:endParaRPr>
          </a:p>
        </p:txBody>
      </p:sp>
      <p:sp>
        <p:nvSpPr>
          <p:cNvPr id="46" name="Rectangle 45"/>
          <p:cNvSpPr/>
          <p:nvPr/>
        </p:nvSpPr>
        <p:spPr>
          <a:xfrm>
            <a:off x="5758456" y="4900177"/>
            <a:ext cx="1028424" cy="4840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Active</a:t>
            </a:r>
            <a:r>
              <a:rPr lang="en-US" dirty="0" smtClean="0"/>
              <a:t> </a:t>
            </a:r>
            <a:endParaRPr lang="en-GB" dirty="0"/>
          </a:p>
        </p:txBody>
      </p:sp>
      <p:sp>
        <p:nvSpPr>
          <p:cNvPr id="47" name="Rectangle 46"/>
          <p:cNvSpPr/>
          <p:nvPr/>
        </p:nvSpPr>
        <p:spPr>
          <a:xfrm>
            <a:off x="7877863" y="4275644"/>
            <a:ext cx="1069637" cy="609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Case Study </a:t>
            </a:r>
            <a:endParaRPr lang="en-GB" dirty="0"/>
          </a:p>
        </p:txBody>
      </p:sp>
      <p:sp>
        <p:nvSpPr>
          <p:cNvPr id="48" name="Rectangle 47"/>
          <p:cNvSpPr/>
          <p:nvPr/>
        </p:nvSpPr>
        <p:spPr>
          <a:xfrm>
            <a:off x="5717516" y="3295382"/>
            <a:ext cx="1329456" cy="7480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Natural Disaster</a:t>
            </a:r>
            <a:endParaRPr lang="en-GB" dirty="0">
              <a:latin typeface="Comic Sans MS" panose="030F0702030302020204" pitchFamily="66" charset="0"/>
            </a:endParaRPr>
          </a:p>
        </p:txBody>
      </p:sp>
      <p:sp>
        <p:nvSpPr>
          <p:cNvPr id="49" name="Rectangle 48"/>
          <p:cNvSpPr/>
          <p:nvPr/>
        </p:nvSpPr>
        <p:spPr>
          <a:xfrm>
            <a:off x="7212240" y="6182530"/>
            <a:ext cx="1707896" cy="5051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Environmental </a:t>
            </a:r>
            <a:endParaRPr lang="en-GB" dirty="0">
              <a:latin typeface="Comic Sans MS" panose="030F0702030302020204" pitchFamily="66" charset="0"/>
            </a:endParaRPr>
          </a:p>
        </p:txBody>
      </p:sp>
      <p:sp>
        <p:nvSpPr>
          <p:cNvPr id="50" name="Rectangle 49"/>
          <p:cNvSpPr/>
          <p:nvPr/>
        </p:nvSpPr>
        <p:spPr>
          <a:xfrm>
            <a:off x="5863857" y="5789005"/>
            <a:ext cx="1360266" cy="2824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Boundaries </a:t>
            </a:r>
            <a:endParaRPr lang="en-GB" dirty="0"/>
          </a:p>
        </p:txBody>
      </p:sp>
      <p:sp>
        <p:nvSpPr>
          <p:cNvPr id="52" name="Rectangle 51"/>
          <p:cNvSpPr/>
          <p:nvPr/>
        </p:nvSpPr>
        <p:spPr>
          <a:xfrm>
            <a:off x="8031078" y="5001082"/>
            <a:ext cx="944198" cy="2991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latin typeface="Comic Sans MS" panose="030F0702030302020204" pitchFamily="66" charset="0"/>
              </a:rPr>
              <a:t>Future</a:t>
            </a:r>
            <a:r>
              <a:rPr lang="en-US" dirty="0" smtClean="0"/>
              <a:t> </a:t>
            </a:r>
            <a:endParaRPr lang="en-GB" dirty="0"/>
          </a:p>
        </p:txBody>
      </p:sp>
      <p:sp>
        <p:nvSpPr>
          <p:cNvPr id="53" name="Rectangle 52"/>
          <p:cNvSpPr/>
          <p:nvPr/>
        </p:nvSpPr>
        <p:spPr>
          <a:xfrm>
            <a:off x="9480420" y="880948"/>
            <a:ext cx="2322257" cy="5820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latin typeface="Comic Sans MS" panose="030F0702030302020204" pitchFamily="66" charset="0"/>
              </a:rPr>
              <a:t>Headings this term </a:t>
            </a:r>
            <a:endParaRPr lang="en-GB" b="1" u="sng" dirty="0">
              <a:solidFill>
                <a:schemeClr val="tx1"/>
              </a:solidFill>
              <a:latin typeface="Comic Sans MS" panose="030F0702030302020204" pitchFamily="66" charset="0"/>
            </a:endParaRPr>
          </a:p>
        </p:txBody>
      </p:sp>
      <p:sp>
        <p:nvSpPr>
          <p:cNvPr id="58" name="Rectangle 57"/>
          <p:cNvSpPr/>
          <p:nvPr/>
        </p:nvSpPr>
        <p:spPr>
          <a:xfrm>
            <a:off x="5950490" y="2772940"/>
            <a:ext cx="2785779" cy="4005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chemeClr val="tx1"/>
                </a:solidFill>
                <a:latin typeface="Comic Sans MS" panose="030F0702030302020204" pitchFamily="66" charset="0"/>
              </a:rPr>
              <a:t>Talk like a Geographer </a:t>
            </a:r>
            <a:endParaRPr lang="en-GB" b="1" u="sng" dirty="0">
              <a:solidFill>
                <a:schemeClr val="tx1"/>
              </a:solidFill>
              <a:latin typeface="Comic Sans MS" panose="030F0702030302020204" pitchFamily="66" charset="0"/>
            </a:endParaRPr>
          </a:p>
        </p:txBody>
      </p:sp>
      <p:pic>
        <p:nvPicPr>
          <p:cNvPr id="6" name="Picture 5"/>
          <p:cNvPicPr>
            <a:picLocks noChangeAspect="1"/>
          </p:cNvPicPr>
          <p:nvPr/>
        </p:nvPicPr>
        <p:blipFill rotWithShape="1">
          <a:blip r:embed="rId4"/>
          <a:srcRect r="35118"/>
          <a:stretch/>
        </p:blipFill>
        <p:spPr>
          <a:xfrm>
            <a:off x="6907900" y="4254695"/>
            <a:ext cx="989832" cy="1453485"/>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74350" y="1776120"/>
            <a:ext cx="1048259" cy="502129"/>
          </a:xfrm>
          <a:prstGeom prst="rect">
            <a:avLst/>
          </a:prstGeom>
        </p:spPr>
      </p:pic>
      <p:pic>
        <p:nvPicPr>
          <p:cNvPr id="8" name="Picture 7"/>
          <p:cNvPicPr>
            <a:picLocks noChangeAspect="1"/>
          </p:cNvPicPr>
          <p:nvPr/>
        </p:nvPicPr>
        <p:blipFill>
          <a:blip r:embed="rId6"/>
          <a:stretch>
            <a:fillRect/>
          </a:stretch>
        </p:blipFill>
        <p:spPr>
          <a:xfrm>
            <a:off x="10013856" y="2885486"/>
            <a:ext cx="1208753" cy="656612"/>
          </a:xfrm>
          <a:prstGeom prst="rect">
            <a:avLst/>
          </a:prstGeom>
        </p:spPr>
      </p:pic>
      <p:pic>
        <p:nvPicPr>
          <p:cNvPr id="9" name="Picture 8"/>
          <p:cNvPicPr>
            <a:picLocks noChangeAspect="1"/>
          </p:cNvPicPr>
          <p:nvPr/>
        </p:nvPicPr>
        <p:blipFill>
          <a:blip r:embed="rId7"/>
          <a:stretch>
            <a:fillRect/>
          </a:stretch>
        </p:blipFill>
        <p:spPr>
          <a:xfrm>
            <a:off x="10113452" y="4944328"/>
            <a:ext cx="1170053" cy="711752"/>
          </a:xfrm>
          <a:prstGeom prst="rect">
            <a:avLst/>
          </a:prstGeom>
        </p:spPr>
      </p:pic>
    </p:spTree>
    <p:extLst>
      <p:ext uri="{BB962C8B-B14F-4D97-AF65-F5344CB8AC3E}">
        <p14:creationId xmlns:p14="http://schemas.microsoft.com/office/powerpoint/2010/main" val="14090200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0C867D-F9BB-4A06-9DB3-87D0E4D87DEE}">
  <ds:schemaRefs>
    <ds:schemaRef ds:uri="http://purl.org/dc/elements/1.1/"/>
    <ds:schemaRef ds:uri="http://schemas.microsoft.com/office/infopath/2007/PartnerControls"/>
    <ds:schemaRef ds:uri="http://schemas.microsoft.com/office/2006/metadata/properties"/>
    <ds:schemaRef ds:uri="http://purl.org/dc/terms/"/>
    <ds:schemaRef ds:uri="http://schemas.microsoft.com/office/2006/documentManagement/types"/>
    <ds:schemaRef ds:uri="http://purl.org/dc/dcmitype/"/>
    <ds:schemaRef ds:uri="http://schemas.openxmlformats.org/package/2006/metadata/core-properties"/>
    <ds:schemaRef ds:uri="53038477-11b9-4b50-bb37-4d087f9619fe"/>
    <ds:schemaRef ds:uri="http://www.w3.org/XML/1998/namespace"/>
  </ds:schemaRefs>
</ds:datastoreItem>
</file>

<file path=customXml/itemProps2.xml><?xml version="1.0" encoding="utf-8"?>
<ds:datastoreItem xmlns:ds="http://schemas.openxmlformats.org/officeDocument/2006/customXml" ds:itemID="{BF0CE47B-08B7-4D99-9D59-80CA0228F370}"/>
</file>

<file path=customXml/itemProps3.xml><?xml version="1.0" encoding="utf-8"?>
<ds:datastoreItem xmlns:ds="http://schemas.openxmlformats.org/officeDocument/2006/customXml" ds:itemID="{10C65149-2BDD-4423-BE1B-087567A9FB9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292</TotalTime>
  <Words>396</Words>
  <Application>Microsoft Office PowerPoint</Application>
  <PresentationFormat>Widescreen</PresentationFormat>
  <Paragraphs>79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Candara</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Stewart</dc:creator>
  <cp:lastModifiedBy>Natalie Chapman</cp:lastModifiedBy>
  <cp:revision>25</cp:revision>
  <dcterms:created xsi:type="dcterms:W3CDTF">2017-08-23T20:05:28Z</dcterms:created>
  <dcterms:modified xsi:type="dcterms:W3CDTF">2020-02-02T20:55:28Z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