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58" r:id="rId6"/>
    <p:sldId id="259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6BC-9B87-4E66-91A3-F33FE84EA243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3EE-E3F6-438E-8212-0C9E91019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3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6BC-9B87-4E66-91A3-F33FE84EA243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3EE-E3F6-438E-8212-0C9E91019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47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6BC-9B87-4E66-91A3-F33FE84EA243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3EE-E3F6-438E-8212-0C9E91019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9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6BC-9B87-4E66-91A3-F33FE84EA243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3EE-E3F6-438E-8212-0C9E91019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4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6BC-9B87-4E66-91A3-F33FE84EA243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3EE-E3F6-438E-8212-0C9E91019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73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6BC-9B87-4E66-91A3-F33FE84EA243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3EE-E3F6-438E-8212-0C9E91019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49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6BC-9B87-4E66-91A3-F33FE84EA243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3EE-E3F6-438E-8212-0C9E91019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57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6BC-9B87-4E66-91A3-F33FE84EA243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3EE-E3F6-438E-8212-0C9E91019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0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6BC-9B87-4E66-91A3-F33FE84EA243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3EE-E3F6-438E-8212-0C9E91019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43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6BC-9B87-4E66-91A3-F33FE84EA243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3EE-E3F6-438E-8212-0C9E91019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6BC-9B87-4E66-91A3-F33FE84EA243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3EE-E3F6-438E-8212-0C9E91019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64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E66BC-9B87-4E66-91A3-F33FE84EA243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4B3EE-E3F6-438E-8212-0C9E91019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52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84" y="91440"/>
            <a:ext cx="8933688" cy="666597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153558" y="573024"/>
            <a:ext cx="4780130" cy="74528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0584" y="192024"/>
            <a:ext cx="8933688" cy="2804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53057" y="155448"/>
            <a:ext cx="560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Year 7 Food – Knowledge </a:t>
            </a:r>
            <a:r>
              <a:rPr lang="en-US" dirty="0" err="1" smtClean="0">
                <a:solidFill>
                  <a:schemeClr val="bg1"/>
                </a:solidFill>
              </a:rPr>
              <a:t>organiser</a:t>
            </a:r>
            <a:r>
              <a:rPr lang="en-US" dirty="0" smtClean="0">
                <a:solidFill>
                  <a:schemeClr val="bg1"/>
                </a:solidFill>
              </a:rPr>
              <a:t> - Diet and good health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0" y="524781"/>
            <a:ext cx="3886663" cy="27853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3559" y="579644"/>
            <a:ext cx="4706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 healthy diet is a balanced diet.</a:t>
            </a:r>
          </a:p>
          <a:p>
            <a:r>
              <a:rPr lang="en-US" sz="1400" dirty="0" smtClean="0"/>
              <a:t>Eat a variety of different foods to provide all of your required nutrients.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162955" y="3354983"/>
            <a:ext cx="3435803" cy="17389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20325" y="3308819"/>
            <a:ext cx="295895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8 tips for healthy living;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Base your meals on starchy foods.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Eat lots of fruit and vegetables.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Eat more fish.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Cut down on saturated fats and sugars.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Eat less salt.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Get active and be a healthy weight.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Drink plenty of water.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Don’t skip breakfast.</a:t>
            </a:r>
            <a:endParaRPr lang="en-GB" sz="1200" dirty="0"/>
          </a:p>
        </p:txBody>
      </p:sp>
      <p:sp>
        <p:nvSpPr>
          <p:cNvPr id="12" name="Rectangle 11"/>
          <p:cNvSpPr/>
          <p:nvPr/>
        </p:nvSpPr>
        <p:spPr>
          <a:xfrm>
            <a:off x="4160983" y="1418892"/>
            <a:ext cx="2292961" cy="19978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640727" y="1418892"/>
            <a:ext cx="2292961" cy="33198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177550" y="1385423"/>
            <a:ext cx="21318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Benefits of healthy eating;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Prevents obesity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Prevents illnesses such as CHD and Type 2 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Increased energy and 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Healthy immune system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637287" y="1366552"/>
            <a:ext cx="22398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5-a-day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We should eat 5 or more different fruit and vegetables each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Fresh, frozen, juiced and tinned all count.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Choose tinned fruits in juice or water not syrup.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Portion examples;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 </a:t>
            </a:r>
            <a:r>
              <a:rPr lang="en-US" sz="1400" dirty="0" smtClean="0"/>
              <a:t>2 satsumas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Handful of grapes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½ tin of beans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1 apple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7 strawberries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3 tablespoons of peas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5" r="28566" b="1812"/>
          <a:stretch/>
        </p:blipFill>
        <p:spPr>
          <a:xfrm>
            <a:off x="5506277" y="3560405"/>
            <a:ext cx="1052736" cy="10938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97885" y="4839368"/>
            <a:ext cx="3435803" cy="18482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5565194" y="5093923"/>
          <a:ext cx="3319780" cy="15979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7830">
                  <a:extLst>
                    <a:ext uri="{9D8B030D-6E8A-4147-A177-3AD203B41FA5}">
                      <a16:colId xmlns:a16="http://schemas.microsoft.com/office/drawing/2014/main" val="964593452"/>
                    </a:ext>
                  </a:extLst>
                </a:gridCol>
                <a:gridCol w="2381950">
                  <a:extLst>
                    <a:ext uri="{9D8B030D-6E8A-4147-A177-3AD203B41FA5}">
                      <a16:colId xmlns:a16="http://schemas.microsoft.com/office/drawing/2014/main" val="10315358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Tsp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Teaspoon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0644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Tbsp.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Tablespoon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621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Millilitres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3849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Grams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7398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Kilograms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8072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Oz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Ounces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828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lb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Pounds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786149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196917" y="4805899"/>
            <a:ext cx="2037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Weighing and Measuring</a:t>
            </a:r>
            <a:endParaRPr lang="en-GB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165451" y="5174429"/>
            <a:ext cx="3435803" cy="15131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30" y="4462271"/>
            <a:ext cx="1691780" cy="220213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730000" y="3517332"/>
            <a:ext cx="1693014" cy="31702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679529" y="3483862"/>
            <a:ext cx="18487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Food labelling</a:t>
            </a:r>
          </a:p>
          <a:p>
            <a:r>
              <a:rPr lang="en-US" sz="1200" dirty="0"/>
              <a:t>L</a:t>
            </a:r>
            <a:r>
              <a:rPr lang="en-US" sz="1200" dirty="0" smtClean="0"/>
              <a:t>abels include </a:t>
            </a:r>
            <a:r>
              <a:rPr lang="en-US" sz="1200" dirty="0"/>
              <a:t>information on energy (kJ/kcal), fat, saturates (saturated fat), carbohydrate, sugars, protein and salt. </a:t>
            </a:r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83739" y="5138777"/>
            <a:ext cx="34322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Different ages have different nutritional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Children – a balanced, varied diet to ensure that they grow and stay healthy.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Adults – should not eat more than they need as they are less active than when they were children.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Pensioners – should limit their food more due to inactivity.</a:t>
            </a:r>
            <a:r>
              <a:rPr lang="en-US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8198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9020" t="26706" r="31145" b="50180"/>
          <a:stretch/>
        </p:blipFill>
        <p:spPr>
          <a:xfrm>
            <a:off x="4793321" y="2816872"/>
            <a:ext cx="4161834" cy="18137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584" y="91440"/>
            <a:ext cx="8933688" cy="666597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0584" y="192024"/>
            <a:ext cx="8933688" cy="2804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53057" y="155448"/>
            <a:ext cx="509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Year 8 Food – Knowledge </a:t>
            </a:r>
            <a:r>
              <a:rPr lang="en-US" dirty="0" err="1" smtClean="0">
                <a:solidFill>
                  <a:schemeClr val="bg1"/>
                </a:solidFill>
              </a:rPr>
              <a:t>organiser</a:t>
            </a:r>
            <a:r>
              <a:rPr lang="en-US" dirty="0" smtClean="0">
                <a:solidFill>
                  <a:schemeClr val="bg1"/>
                </a:solidFill>
              </a:rPr>
              <a:t> - Macronutrients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26008" t="18574" r="31145" b="73104"/>
          <a:stretch/>
        </p:blipFill>
        <p:spPr>
          <a:xfrm>
            <a:off x="1503769" y="583378"/>
            <a:ext cx="6213081" cy="6787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1771" t="26865" r="60665" b="45368"/>
          <a:stretch/>
        </p:blipFill>
        <p:spPr>
          <a:xfrm>
            <a:off x="163076" y="1282045"/>
            <a:ext cx="4102339" cy="2324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1784" t="54668" r="56299" b="27413"/>
          <a:stretch/>
        </p:blipFill>
        <p:spPr>
          <a:xfrm>
            <a:off x="4270248" y="1309737"/>
            <a:ext cx="4684907" cy="1479443"/>
          </a:xfrm>
          <a:prstGeom prst="rect">
            <a:avLst/>
          </a:prstGeom>
        </p:spPr>
      </p:pic>
      <p:pic>
        <p:nvPicPr>
          <p:cNvPr id="11" name="Picture 2" descr="What Are Macronutrients? The Ultimate Guide | by Dioxyme | 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50" y="520158"/>
            <a:ext cx="1238306" cy="7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ealthy Carbs to Eat for Weight Loss | The Dr. Oz Sh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43" y="520157"/>
            <a:ext cx="1266410" cy="74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1598" t="72210" r="31145" b="4530"/>
          <a:stretch/>
        </p:blipFill>
        <p:spPr>
          <a:xfrm>
            <a:off x="156452" y="4703975"/>
            <a:ext cx="8798703" cy="2010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483" y="3535761"/>
            <a:ext cx="4789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Keywords;</a:t>
            </a:r>
          </a:p>
          <a:p>
            <a:r>
              <a:rPr lang="en-US" sz="900" b="1" dirty="0" smtClean="0"/>
              <a:t>Amino acids </a:t>
            </a:r>
            <a:r>
              <a:rPr lang="en-US" sz="900" dirty="0" smtClean="0"/>
              <a:t>– long chain of building blocks used to make protein.</a:t>
            </a:r>
          </a:p>
          <a:p>
            <a:r>
              <a:rPr lang="en-US" sz="900" b="1" dirty="0" smtClean="0"/>
              <a:t>Complementary protein </a:t>
            </a:r>
            <a:r>
              <a:rPr lang="en-US" sz="900" dirty="0" smtClean="0"/>
              <a:t>– Combining 2 or more LBV proteins to get all essential amino acids e.g. beans on toast, humus and pitta bread.</a:t>
            </a:r>
          </a:p>
          <a:p>
            <a:r>
              <a:rPr lang="en-US" sz="900" b="1" dirty="0" smtClean="0"/>
              <a:t>HBV</a:t>
            </a:r>
            <a:r>
              <a:rPr lang="en-US" sz="900" dirty="0" smtClean="0"/>
              <a:t> – Protein from animals sources.</a:t>
            </a:r>
          </a:p>
          <a:p>
            <a:r>
              <a:rPr lang="en-US" sz="900" b="1" dirty="0" smtClean="0"/>
              <a:t>LBV</a:t>
            </a:r>
            <a:r>
              <a:rPr lang="en-US" sz="900" dirty="0" smtClean="0"/>
              <a:t> – protein from plant sources.</a:t>
            </a:r>
          </a:p>
          <a:p>
            <a:r>
              <a:rPr lang="en-US" sz="900" b="1" dirty="0" smtClean="0"/>
              <a:t>Saturated fats </a:t>
            </a:r>
            <a:r>
              <a:rPr lang="en-US" sz="900" dirty="0" smtClean="0"/>
              <a:t>– molecules without double bonds. Blocks arteries. Animals fats.</a:t>
            </a:r>
          </a:p>
          <a:p>
            <a:r>
              <a:rPr lang="en-US" sz="900" b="1" dirty="0" smtClean="0"/>
              <a:t>Unsaturated fats </a:t>
            </a:r>
            <a:r>
              <a:rPr lang="en-US" sz="900" dirty="0" smtClean="0"/>
              <a:t>– molecules with one or more double bonds. Unblocks arteries. Plant fats.</a:t>
            </a:r>
            <a:endParaRPr lang="en-GB" sz="900" dirty="0"/>
          </a:p>
        </p:txBody>
      </p:sp>
      <p:pic>
        <p:nvPicPr>
          <p:cNvPr id="1028" name="Picture 4" descr="Ask The Macro Manager: How Much Protein Is Too Much? | Bodybuilding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862557"/>
            <a:ext cx="611252" cy="59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22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he 10 Vitamins &amp; Minerals Every Runner Needs 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8" y="460748"/>
            <a:ext cx="1238614" cy="82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584" y="91440"/>
            <a:ext cx="8933688" cy="666597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0584" y="192024"/>
            <a:ext cx="8933688" cy="2804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53057" y="155448"/>
            <a:ext cx="509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Year 8 Food – Knowledge </a:t>
            </a:r>
            <a:r>
              <a:rPr lang="en-US" dirty="0" err="1" smtClean="0">
                <a:solidFill>
                  <a:schemeClr val="bg1"/>
                </a:solidFill>
              </a:rPr>
              <a:t>organiser</a:t>
            </a:r>
            <a:r>
              <a:rPr lang="en-US" dirty="0" smtClean="0">
                <a:solidFill>
                  <a:schemeClr val="bg1"/>
                </a:solidFill>
              </a:rPr>
              <a:t> - Micronutrients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26008" t="18574" r="31145" b="73104"/>
          <a:stretch/>
        </p:blipFill>
        <p:spPr>
          <a:xfrm>
            <a:off x="1503769" y="583378"/>
            <a:ext cx="6213081" cy="678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584" y="5193806"/>
            <a:ext cx="2536723" cy="151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Keywords;</a:t>
            </a:r>
          </a:p>
          <a:p>
            <a:r>
              <a:rPr lang="en-US" sz="900" b="1" dirty="0" smtClean="0"/>
              <a:t>Deficiency </a:t>
            </a:r>
            <a:r>
              <a:rPr lang="en-US" sz="900" dirty="0" smtClean="0"/>
              <a:t>– A lack or a shortage of something.</a:t>
            </a:r>
          </a:p>
          <a:p>
            <a:r>
              <a:rPr lang="en-US" sz="900" b="1" dirty="0" smtClean="0"/>
              <a:t>Excess</a:t>
            </a:r>
            <a:r>
              <a:rPr lang="en-US" sz="900" dirty="0" smtClean="0"/>
              <a:t> – Too much of something.</a:t>
            </a:r>
          </a:p>
          <a:p>
            <a:r>
              <a:rPr lang="en-US" sz="900" b="1" dirty="0" smtClean="0"/>
              <a:t>Antioxidants</a:t>
            </a:r>
            <a:r>
              <a:rPr lang="en-US" sz="900" dirty="0" smtClean="0"/>
              <a:t> – Natural substances which protect the body from free radicals. Found in fruit and vegetables so eating a variety of colours is important.</a:t>
            </a:r>
          </a:p>
          <a:p>
            <a:r>
              <a:rPr lang="en-US" sz="900" b="1" dirty="0" smtClean="0"/>
              <a:t>Free</a:t>
            </a:r>
            <a:r>
              <a:rPr lang="en-US" sz="900" dirty="0" smtClean="0"/>
              <a:t> </a:t>
            </a:r>
            <a:r>
              <a:rPr lang="en-US" sz="900" b="1" dirty="0" smtClean="0"/>
              <a:t>radicals</a:t>
            </a:r>
            <a:r>
              <a:rPr lang="en-US" sz="900" dirty="0" smtClean="0"/>
              <a:t> – Harm body cells. Can cause high blood pressure, obesity, strokes, cancer and heart disease.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1723" t="26767" r="31452" b="54332"/>
          <a:stretch/>
        </p:blipFill>
        <p:spPr>
          <a:xfrm>
            <a:off x="168771" y="1294300"/>
            <a:ext cx="8819241" cy="16500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1852" t="45440" r="31402" b="29054"/>
          <a:stretch/>
        </p:blipFill>
        <p:spPr>
          <a:xfrm>
            <a:off x="168770" y="2976560"/>
            <a:ext cx="8819241" cy="2229695"/>
          </a:xfrm>
          <a:prstGeom prst="rect">
            <a:avLst/>
          </a:prstGeom>
        </p:spPr>
      </p:pic>
      <p:pic>
        <p:nvPicPr>
          <p:cNvPr id="2052" name="Picture 4" descr="Micronutrients: Types, Functions, Benefits and Mo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2"/>
          <a:stretch/>
        </p:blipFill>
        <p:spPr bwMode="auto">
          <a:xfrm>
            <a:off x="7650861" y="481866"/>
            <a:ext cx="1304604" cy="81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11787" t="70832" r="73866" b="12999"/>
          <a:stretch/>
        </p:blipFill>
        <p:spPr>
          <a:xfrm>
            <a:off x="6624027" y="5220531"/>
            <a:ext cx="2331438" cy="1477967"/>
          </a:xfrm>
          <a:prstGeom prst="rect">
            <a:avLst/>
          </a:prstGeom>
        </p:spPr>
      </p:pic>
      <p:pic>
        <p:nvPicPr>
          <p:cNvPr id="2056" name="Picture 8" descr="The Importance of Vitamins and Minerals — Fuel for the Sou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58" y="5225595"/>
            <a:ext cx="3607702" cy="150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343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A4A55472C344C950E4EEA7993E1ED" ma:contentTypeVersion="16" ma:contentTypeDescription="Create a new document." ma:contentTypeScope="" ma:versionID="b7744696b3d076ef9bff60097adfd134">
  <xsd:schema xmlns:xsd="http://www.w3.org/2001/XMLSchema" xmlns:xs="http://www.w3.org/2001/XMLSchema" xmlns:p="http://schemas.microsoft.com/office/2006/metadata/properties" xmlns:ns2="53038477-11b9-4b50-bb37-4d087f9619fe" xmlns:ns3="67e4d28b-84d4-496d-83de-d60e9caa6883" targetNamespace="http://schemas.microsoft.com/office/2006/metadata/properties" ma:root="true" ma:fieldsID="2a4fa58840d1624a6eb32f615feb3adf" ns2:_="" ns3:_="">
    <xsd:import namespace="53038477-11b9-4b50-bb37-4d087f9619fe"/>
    <xsd:import namespace="67e4d28b-84d4-496d-83de-d60e9caa68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38477-11b9-4b50-bb37-4d087f961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f39a2c-7ee1-4bc3-873a-f84a6ad208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4d28b-84d4-496d-83de-d60e9caa6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96b78e-3b6f-4a42-a0a2-6cd29fbe4635}" ma:internalName="TaxCatchAll" ma:showField="CatchAllData" ma:web="67e4d28b-84d4-496d-83de-d60e9caa68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e4d28b-84d4-496d-83de-d60e9caa6883" xsi:nil="true"/>
    <lcf76f155ced4ddcb4097134ff3c332f xmlns="53038477-11b9-4b50-bb37-4d087f9619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C19111-C63D-4941-B381-4FBA188EE1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4BF36D-5704-49B7-B511-6FAEB2EA21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38477-11b9-4b50-bb37-4d087f9619fe"/>
    <ds:schemaRef ds:uri="67e4d28b-84d4-496d-83de-d60e9caa6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3D8310-C2F6-4EFA-913F-3462A1FA7103}">
  <ds:schemaRefs>
    <ds:schemaRef ds:uri="53038477-11b9-4b50-bb37-4d087f9619fe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67e4d28b-84d4-496d-83de-d60e9caa688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430</Words>
  <Application>Microsoft Office PowerPoint</Application>
  <PresentationFormat>On-screen Show (4:3)</PresentationFormat>
  <Paragraphs>63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Pickles (Teacher)</dc:creator>
  <cp:lastModifiedBy>Emma Pickles</cp:lastModifiedBy>
  <cp:revision>15</cp:revision>
  <dcterms:created xsi:type="dcterms:W3CDTF">2019-11-03T17:08:08Z</dcterms:created>
  <dcterms:modified xsi:type="dcterms:W3CDTF">2023-02-09T11:24:23Z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0x010100192A4A55472C344C950E4EEA7993E1ED</vt:lpwstr>
  </property>
</Properties>
</file>