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259" r:id="rId2"/>
    <p:sldId id="260" r:id="rId3"/>
    <p:sldId id="261" r:id="rId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9"/>
    <p:restoredTop sz="94687"/>
  </p:normalViewPr>
  <p:slideViewPr>
    <p:cSldViewPr snapToGrid="0" snapToObjects="1">
      <p:cViewPr varScale="1">
        <p:scale>
          <a:sx n="70" d="100"/>
          <a:sy n="70" d="100"/>
        </p:scale>
        <p:origin x="512"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3C6594CD-1BAB-9941-9CE8-229BCA47CC71}" type="datetimeFigureOut">
              <a:rPr lang="en-US" smtClean="0"/>
              <a:t>6/7/2023</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839AABD4-206F-0B4E-9D57-E83214D019B6}" type="slidenum">
              <a:rPr lang="en-US" smtClean="0"/>
              <a:t>‹#›</a:t>
            </a:fld>
            <a:endParaRPr lang="en-US"/>
          </a:p>
        </p:txBody>
      </p:sp>
    </p:spTree>
    <p:extLst>
      <p:ext uri="{BB962C8B-B14F-4D97-AF65-F5344CB8AC3E}">
        <p14:creationId xmlns:p14="http://schemas.microsoft.com/office/powerpoint/2010/main" val="12920054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1D4B0CE-57C1-C241-A79D-35C945A4115F}" type="datetimeFigureOut">
              <a:rPr lang="en-US" smtClean="0"/>
              <a:t>6/7/2023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767C51-BF48-3043-9AE7-D5271A2050CF}" type="slidenum">
              <a:rPr lang="en-US" smtClean="0"/>
              <a:t>‹#›</a:t>
            </a:fld>
            <a:endParaRPr lang="en-US"/>
          </a:p>
        </p:txBody>
      </p:sp>
    </p:spTree>
    <p:extLst>
      <p:ext uri="{BB962C8B-B14F-4D97-AF65-F5344CB8AC3E}">
        <p14:creationId xmlns:p14="http://schemas.microsoft.com/office/powerpoint/2010/main" val="1689725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D4B0CE-57C1-C241-A79D-35C945A4115F}" type="datetimeFigureOut">
              <a:rPr lang="en-US" smtClean="0"/>
              <a:t>6/7/2023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767C51-BF48-3043-9AE7-D5271A2050CF}" type="slidenum">
              <a:rPr lang="en-US" smtClean="0"/>
              <a:t>‹#›</a:t>
            </a:fld>
            <a:endParaRPr lang="en-US"/>
          </a:p>
        </p:txBody>
      </p:sp>
    </p:spTree>
    <p:extLst>
      <p:ext uri="{BB962C8B-B14F-4D97-AF65-F5344CB8AC3E}">
        <p14:creationId xmlns:p14="http://schemas.microsoft.com/office/powerpoint/2010/main" val="41650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D4B0CE-57C1-C241-A79D-35C945A4115F}" type="datetimeFigureOut">
              <a:rPr lang="en-US" smtClean="0"/>
              <a:t>6/7/2023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767C51-BF48-3043-9AE7-D5271A2050CF}" type="slidenum">
              <a:rPr lang="en-US" smtClean="0"/>
              <a:t>‹#›</a:t>
            </a:fld>
            <a:endParaRPr lang="en-US"/>
          </a:p>
        </p:txBody>
      </p:sp>
    </p:spTree>
    <p:extLst>
      <p:ext uri="{BB962C8B-B14F-4D97-AF65-F5344CB8AC3E}">
        <p14:creationId xmlns:p14="http://schemas.microsoft.com/office/powerpoint/2010/main" val="2089667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D4B0CE-57C1-C241-A79D-35C945A4115F}" type="datetimeFigureOut">
              <a:rPr lang="en-US" smtClean="0"/>
              <a:t>6/7/2023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767C51-BF48-3043-9AE7-D5271A2050CF}" type="slidenum">
              <a:rPr lang="en-US" smtClean="0"/>
              <a:t>‹#›</a:t>
            </a:fld>
            <a:endParaRPr lang="en-US"/>
          </a:p>
        </p:txBody>
      </p:sp>
    </p:spTree>
    <p:extLst>
      <p:ext uri="{BB962C8B-B14F-4D97-AF65-F5344CB8AC3E}">
        <p14:creationId xmlns:p14="http://schemas.microsoft.com/office/powerpoint/2010/main" val="886545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D4B0CE-57C1-C241-A79D-35C945A4115F}" type="datetimeFigureOut">
              <a:rPr lang="en-US" smtClean="0"/>
              <a:t>6/7/2023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767C51-BF48-3043-9AE7-D5271A2050CF}" type="slidenum">
              <a:rPr lang="en-US" smtClean="0"/>
              <a:t>‹#›</a:t>
            </a:fld>
            <a:endParaRPr lang="en-US"/>
          </a:p>
        </p:txBody>
      </p:sp>
    </p:spTree>
    <p:extLst>
      <p:ext uri="{BB962C8B-B14F-4D97-AF65-F5344CB8AC3E}">
        <p14:creationId xmlns:p14="http://schemas.microsoft.com/office/powerpoint/2010/main" val="930289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1D4B0CE-57C1-C241-A79D-35C945A4115F}" type="datetimeFigureOut">
              <a:rPr lang="en-US" smtClean="0"/>
              <a:t>6/7/2023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767C51-BF48-3043-9AE7-D5271A2050CF}" type="slidenum">
              <a:rPr lang="en-US" smtClean="0"/>
              <a:t>‹#›</a:t>
            </a:fld>
            <a:endParaRPr lang="en-US"/>
          </a:p>
        </p:txBody>
      </p:sp>
    </p:spTree>
    <p:extLst>
      <p:ext uri="{BB962C8B-B14F-4D97-AF65-F5344CB8AC3E}">
        <p14:creationId xmlns:p14="http://schemas.microsoft.com/office/powerpoint/2010/main" val="1687718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1D4B0CE-57C1-C241-A79D-35C945A4115F}" type="datetimeFigureOut">
              <a:rPr lang="en-US" smtClean="0"/>
              <a:t>6/7/2023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767C51-BF48-3043-9AE7-D5271A2050CF}" type="slidenum">
              <a:rPr lang="en-US" smtClean="0"/>
              <a:t>‹#›</a:t>
            </a:fld>
            <a:endParaRPr lang="en-US"/>
          </a:p>
        </p:txBody>
      </p:sp>
    </p:spTree>
    <p:extLst>
      <p:ext uri="{BB962C8B-B14F-4D97-AF65-F5344CB8AC3E}">
        <p14:creationId xmlns:p14="http://schemas.microsoft.com/office/powerpoint/2010/main" val="1516483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1D4B0CE-57C1-C241-A79D-35C945A4115F}" type="datetimeFigureOut">
              <a:rPr lang="en-US" smtClean="0"/>
              <a:t>6/7/2023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767C51-BF48-3043-9AE7-D5271A2050CF}" type="slidenum">
              <a:rPr lang="en-US" smtClean="0"/>
              <a:t>‹#›</a:t>
            </a:fld>
            <a:endParaRPr lang="en-US"/>
          </a:p>
        </p:txBody>
      </p:sp>
    </p:spTree>
    <p:extLst>
      <p:ext uri="{BB962C8B-B14F-4D97-AF65-F5344CB8AC3E}">
        <p14:creationId xmlns:p14="http://schemas.microsoft.com/office/powerpoint/2010/main" val="1205925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D4B0CE-57C1-C241-A79D-35C945A4115F}" type="datetimeFigureOut">
              <a:rPr lang="en-US" smtClean="0"/>
              <a:t>6/7/2023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767C51-BF48-3043-9AE7-D5271A2050CF}" type="slidenum">
              <a:rPr lang="en-US" smtClean="0"/>
              <a:t>‹#›</a:t>
            </a:fld>
            <a:endParaRPr lang="en-US"/>
          </a:p>
        </p:txBody>
      </p:sp>
    </p:spTree>
    <p:extLst>
      <p:ext uri="{BB962C8B-B14F-4D97-AF65-F5344CB8AC3E}">
        <p14:creationId xmlns:p14="http://schemas.microsoft.com/office/powerpoint/2010/main" val="44764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D4B0CE-57C1-C241-A79D-35C945A4115F}" type="datetimeFigureOut">
              <a:rPr lang="en-US" smtClean="0"/>
              <a:t>6/7/2023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767C51-BF48-3043-9AE7-D5271A2050CF}" type="slidenum">
              <a:rPr lang="en-US" smtClean="0"/>
              <a:t>‹#›</a:t>
            </a:fld>
            <a:endParaRPr lang="en-US"/>
          </a:p>
        </p:txBody>
      </p:sp>
    </p:spTree>
    <p:extLst>
      <p:ext uri="{BB962C8B-B14F-4D97-AF65-F5344CB8AC3E}">
        <p14:creationId xmlns:p14="http://schemas.microsoft.com/office/powerpoint/2010/main" val="736397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D4B0CE-57C1-C241-A79D-35C945A4115F}" type="datetimeFigureOut">
              <a:rPr lang="en-US" smtClean="0"/>
              <a:t>6/7/2023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767C51-BF48-3043-9AE7-D5271A2050CF}" type="slidenum">
              <a:rPr lang="en-US" smtClean="0"/>
              <a:t>‹#›</a:t>
            </a:fld>
            <a:endParaRPr lang="en-US"/>
          </a:p>
        </p:txBody>
      </p:sp>
    </p:spTree>
    <p:extLst>
      <p:ext uri="{BB962C8B-B14F-4D97-AF65-F5344CB8AC3E}">
        <p14:creationId xmlns:p14="http://schemas.microsoft.com/office/powerpoint/2010/main" val="688188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D4B0CE-57C1-C241-A79D-35C945A4115F}" type="datetimeFigureOut">
              <a:rPr lang="en-US" smtClean="0"/>
              <a:t>6/7/2023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767C51-BF48-3043-9AE7-D5271A2050CF}" type="slidenum">
              <a:rPr lang="en-US" smtClean="0"/>
              <a:t>‹#›</a:t>
            </a:fld>
            <a:endParaRPr lang="en-US"/>
          </a:p>
        </p:txBody>
      </p:sp>
    </p:spTree>
    <p:extLst>
      <p:ext uri="{BB962C8B-B14F-4D97-AF65-F5344CB8AC3E}">
        <p14:creationId xmlns:p14="http://schemas.microsoft.com/office/powerpoint/2010/main" val="4324849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microsoft.com/office/2007/relationships/hdphoto" Target="../media/hdphoto1.wdp"/><Relationship Id="rId7" Type="http://schemas.openxmlformats.org/officeDocument/2006/relationships/image" Target="../media/image5.jp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jpg"/><Relationship Id="rId11" Type="http://schemas.openxmlformats.org/officeDocument/2006/relationships/image" Target="../media/image9.jpg"/><Relationship Id="rId5" Type="http://schemas.openxmlformats.org/officeDocument/2006/relationships/image" Target="../media/image3.jpg"/><Relationship Id="rId10" Type="http://schemas.openxmlformats.org/officeDocument/2006/relationships/image" Target="../media/image8.jpg"/><Relationship Id="rId4" Type="http://schemas.openxmlformats.org/officeDocument/2006/relationships/image" Target="../media/image2.png"/><Relationship Id="rId9" Type="http://schemas.openxmlformats.org/officeDocument/2006/relationships/image" Target="../media/image7.jp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9.jpg"/><Relationship Id="rId5" Type="http://schemas.openxmlformats.org/officeDocument/2006/relationships/image" Target="../media/image10.jp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BEBA8EAE-BF5A-486C-A8C5-ECC9F3942E4B}">
                <a14:imgProps xmlns:a14="http://schemas.microsoft.com/office/drawing/2010/main">
                  <a14:imgLayer r:embed="rId3">
                    <a14:imgEffect>
                      <a14:artisticCrisscrossEtching trans="45000"/>
                    </a14:imgEffect>
                    <a14:imgEffect>
                      <a14:saturation sat="66000"/>
                    </a14:imgEffect>
                    <a14:imgEffect>
                      <a14:brightnessContrast bright="16000" contrast="8000"/>
                    </a14:imgEffect>
                  </a14:imgLayer>
                </a14:imgProps>
              </a:ext>
              <a:ext uri="{28A0092B-C50C-407E-A947-70E740481C1C}">
                <a14:useLocalDpi xmlns:a14="http://schemas.microsoft.com/office/drawing/2010/main" val="0"/>
              </a:ext>
            </a:extLst>
          </a:blip>
          <a:stretch>
            <a:fillRect/>
          </a:stretch>
        </p:blipFill>
        <p:spPr>
          <a:xfrm>
            <a:off x="4476639" y="6176539"/>
            <a:ext cx="4939703" cy="584775"/>
          </a:xfrm>
          <a:prstGeom prst="rect">
            <a:avLst/>
          </a:prstGeom>
        </p:spPr>
      </p:pic>
      <p:sp>
        <p:nvSpPr>
          <p:cNvPr id="4" name="TextBox 3"/>
          <p:cNvSpPr txBox="1"/>
          <p:nvPr/>
        </p:nvSpPr>
        <p:spPr>
          <a:xfrm>
            <a:off x="3338048" y="63650"/>
            <a:ext cx="5656515" cy="523220"/>
          </a:xfrm>
          <a:prstGeom prst="rect">
            <a:avLst/>
          </a:prstGeom>
          <a:noFill/>
        </p:spPr>
        <p:txBody>
          <a:bodyPr wrap="square" rtlCol="0">
            <a:spAutoFit/>
          </a:bodyPr>
          <a:lstStyle/>
          <a:p>
            <a:pPr algn="ctr"/>
            <a:r>
              <a:rPr lang="en-GB" sz="2800" b="1" u="sng" dirty="0" smtClean="0">
                <a:solidFill>
                  <a:srgbClr val="00B0F0"/>
                </a:solidFill>
                <a:latin typeface="Candara" charset="0"/>
                <a:ea typeface="Candara" charset="0"/>
                <a:cs typeface="Candara" charset="0"/>
              </a:rPr>
              <a:t>Beliefs &amp; teachings: Christianity</a:t>
            </a:r>
            <a:endParaRPr lang="en-GB" sz="2800" b="1" u="sng" dirty="0">
              <a:solidFill>
                <a:srgbClr val="00B0F0"/>
              </a:solidFill>
              <a:latin typeface="Candara" charset="0"/>
              <a:ea typeface="Candara" charset="0"/>
              <a:cs typeface="Candara" charset="0"/>
            </a:endParaRPr>
          </a:p>
        </p:txBody>
      </p:sp>
      <p:sp>
        <p:nvSpPr>
          <p:cNvPr id="6" name="TextBox 5"/>
          <p:cNvSpPr txBox="1"/>
          <p:nvPr/>
        </p:nvSpPr>
        <p:spPr>
          <a:xfrm>
            <a:off x="236879" y="4118498"/>
            <a:ext cx="3277590" cy="400110"/>
          </a:xfrm>
          <a:prstGeom prst="rect">
            <a:avLst/>
          </a:prstGeom>
          <a:noFill/>
        </p:spPr>
        <p:txBody>
          <a:bodyPr wrap="square" rtlCol="0">
            <a:spAutoFit/>
          </a:bodyPr>
          <a:lstStyle/>
          <a:p>
            <a:pPr algn="ctr"/>
            <a:r>
              <a:rPr lang="en-GB" sz="2000" u="sng" dirty="0" smtClean="0">
                <a:solidFill>
                  <a:srgbClr val="0070C0"/>
                </a:solidFill>
                <a:latin typeface="Candara" charset="0"/>
                <a:ea typeface="Candara" charset="0"/>
                <a:cs typeface="Candara" charset="0"/>
              </a:rPr>
              <a:t>Creation</a:t>
            </a:r>
            <a:endParaRPr lang="en-GB" sz="2000" u="sng" dirty="0">
              <a:solidFill>
                <a:srgbClr val="0070C0"/>
              </a:solidFill>
              <a:latin typeface="Candara" charset="0"/>
              <a:ea typeface="Candara" charset="0"/>
              <a:cs typeface="Candara" charset="0"/>
            </a:endParaRPr>
          </a:p>
        </p:txBody>
      </p:sp>
      <p:sp>
        <p:nvSpPr>
          <p:cNvPr id="7" name="TextBox 6"/>
          <p:cNvSpPr txBox="1"/>
          <p:nvPr/>
        </p:nvSpPr>
        <p:spPr>
          <a:xfrm>
            <a:off x="9977544" y="372419"/>
            <a:ext cx="2054431" cy="707886"/>
          </a:xfrm>
          <a:prstGeom prst="rect">
            <a:avLst/>
          </a:prstGeom>
          <a:noFill/>
        </p:spPr>
        <p:txBody>
          <a:bodyPr wrap="square" rtlCol="0">
            <a:spAutoFit/>
          </a:bodyPr>
          <a:lstStyle/>
          <a:p>
            <a:pPr algn="ctr"/>
            <a:r>
              <a:rPr lang="en-GB" sz="2000" u="sng" dirty="0" smtClean="0">
                <a:solidFill>
                  <a:srgbClr val="0070C0"/>
                </a:solidFill>
                <a:latin typeface="Candara" charset="0"/>
                <a:ea typeface="Candara" charset="0"/>
                <a:cs typeface="Candara" charset="0"/>
              </a:rPr>
              <a:t>The problem of evil</a:t>
            </a:r>
            <a:endParaRPr lang="en-GB" sz="2000" u="sng" dirty="0">
              <a:solidFill>
                <a:srgbClr val="0070C0"/>
              </a:solidFill>
              <a:latin typeface="Candara" charset="0"/>
              <a:ea typeface="Candara" charset="0"/>
              <a:cs typeface="Candara" charset="0"/>
            </a:endParaRPr>
          </a:p>
        </p:txBody>
      </p:sp>
      <p:sp>
        <p:nvSpPr>
          <p:cNvPr id="9" name="TextBox 8"/>
          <p:cNvSpPr txBox="1"/>
          <p:nvPr/>
        </p:nvSpPr>
        <p:spPr>
          <a:xfrm>
            <a:off x="4469567" y="683002"/>
            <a:ext cx="3831130" cy="400110"/>
          </a:xfrm>
          <a:prstGeom prst="rect">
            <a:avLst/>
          </a:prstGeom>
          <a:noFill/>
        </p:spPr>
        <p:txBody>
          <a:bodyPr wrap="square" rtlCol="0">
            <a:spAutoFit/>
          </a:bodyPr>
          <a:lstStyle/>
          <a:p>
            <a:pPr algn="ctr"/>
            <a:r>
              <a:rPr lang="en-GB" sz="2000" u="sng" dirty="0" smtClean="0">
                <a:solidFill>
                  <a:srgbClr val="0070C0"/>
                </a:solidFill>
                <a:latin typeface="Candara" charset="0"/>
                <a:ea typeface="Candara" charset="0"/>
                <a:cs typeface="Candara" charset="0"/>
              </a:rPr>
              <a:t>Reasons for believing in God</a:t>
            </a:r>
            <a:endParaRPr lang="en-GB" sz="2000" u="sng" dirty="0">
              <a:solidFill>
                <a:srgbClr val="0070C0"/>
              </a:solidFill>
              <a:latin typeface="Candara" charset="0"/>
              <a:ea typeface="Candara" charset="0"/>
              <a:cs typeface="Candara" charset="0"/>
            </a:endParaRPr>
          </a:p>
        </p:txBody>
      </p:sp>
      <p:sp>
        <p:nvSpPr>
          <p:cNvPr id="53" name="Rectangle 52"/>
          <p:cNvSpPr/>
          <p:nvPr/>
        </p:nvSpPr>
        <p:spPr>
          <a:xfrm>
            <a:off x="75361" y="590836"/>
            <a:ext cx="2705879" cy="2631490"/>
          </a:xfrm>
          <a:prstGeom prst="rect">
            <a:avLst/>
          </a:prstGeom>
        </p:spPr>
        <p:txBody>
          <a:bodyPr wrap="square">
            <a:spAutoFit/>
          </a:bodyPr>
          <a:lstStyle/>
          <a:p>
            <a:pPr algn="ctr"/>
            <a:r>
              <a:rPr lang="en-GB" sz="1200" dirty="0" smtClean="0"/>
              <a:t>Christianity is a </a:t>
            </a:r>
            <a:r>
              <a:rPr lang="en-GB" sz="1600" b="1" dirty="0" smtClean="0">
                <a:solidFill>
                  <a:schemeClr val="accent1">
                    <a:lumMod val="75000"/>
                  </a:schemeClr>
                </a:solidFill>
              </a:rPr>
              <a:t>monotheistic</a:t>
            </a:r>
            <a:r>
              <a:rPr lang="en-GB" sz="1200" dirty="0" smtClean="0"/>
              <a:t> religion – they believe in </a:t>
            </a:r>
            <a:r>
              <a:rPr lang="en-GB" sz="1200" b="1" u="sng" dirty="0" smtClean="0">
                <a:solidFill>
                  <a:srgbClr val="0070C0"/>
                </a:solidFill>
              </a:rPr>
              <a:t>ONE</a:t>
            </a:r>
            <a:r>
              <a:rPr lang="en-GB" sz="1200" dirty="0" smtClean="0"/>
              <a:t> God. </a:t>
            </a:r>
          </a:p>
          <a:p>
            <a:pPr algn="ctr"/>
            <a:endParaRPr lang="en-GB" sz="500" dirty="0"/>
          </a:p>
          <a:p>
            <a:r>
              <a:rPr lang="en-GB" sz="1200" u="sng" dirty="0" smtClean="0"/>
              <a:t>Christians believe God is</a:t>
            </a:r>
            <a:r>
              <a:rPr lang="en-GB" sz="1200" dirty="0" smtClean="0"/>
              <a:t>:</a:t>
            </a:r>
          </a:p>
          <a:p>
            <a:r>
              <a:rPr lang="en-GB" sz="1200" b="1" dirty="0" smtClean="0">
                <a:solidFill>
                  <a:schemeClr val="accent1">
                    <a:lumMod val="75000"/>
                  </a:schemeClr>
                </a:solidFill>
              </a:rPr>
              <a:t>Omnipotent</a:t>
            </a:r>
            <a:r>
              <a:rPr lang="en-GB" sz="1200" dirty="0" smtClean="0"/>
              <a:t> </a:t>
            </a:r>
            <a:r>
              <a:rPr lang="en-GB" sz="1200" i="1" dirty="0" smtClean="0"/>
              <a:t>(all powerful)</a:t>
            </a:r>
            <a:endParaRPr lang="en-GB" sz="1200" dirty="0" smtClean="0"/>
          </a:p>
          <a:p>
            <a:r>
              <a:rPr lang="en-GB" sz="1200" b="1" dirty="0" smtClean="0">
                <a:solidFill>
                  <a:schemeClr val="accent1">
                    <a:lumMod val="75000"/>
                  </a:schemeClr>
                </a:solidFill>
              </a:rPr>
              <a:t>Omniscient</a:t>
            </a:r>
            <a:r>
              <a:rPr lang="en-GB" sz="1200" dirty="0" smtClean="0"/>
              <a:t> </a:t>
            </a:r>
            <a:r>
              <a:rPr lang="en-GB" sz="1200" i="1" dirty="0" smtClean="0"/>
              <a:t>(all knowing)</a:t>
            </a:r>
            <a:endParaRPr lang="en-GB" sz="1200" dirty="0" smtClean="0"/>
          </a:p>
          <a:p>
            <a:r>
              <a:rPr lang="en-GB" sz="1200" b="1" dirty="0" smtClean="0">
                <a:solidFill>
                  <a:schemeClr val="accent1">
                    <a:lumMod val="75000"/>
                  </a:schemeClr>
                </a:solidFill>
              </a:rPr>
              <a:t>Omnipresent</a:t>
            </a:r>
            <a:r>
              <a:rPr lang="en-GB" sz="1200" dirty="0" smtClean="0"/>
              <a:t> </a:t>
            </a:r>
            <a:r>
              <a:rPr lang="en-GB" sz="1200" i="1" dirty="0" smtClean="0"/>
              <a:t>(everywhere)</a:t>
            </a:r>
            <a:endParaRPr lang="en-GB" sz="1200" dirty="0" smtClean="0"/>
          </a:p>
          <a:p>
            <a:r>
              <a:rPr lang="en-GB" sz="1200" b="1" dirty="0" smtClean="0">
                <a:solidFill>
                  <a:schemeClr val="accent1">
                    <a:lumMod val="75000"/>
                  </a:schemeClr>
                </a:solidFill>
              </a:rPr>
              <a:t>Benevolent</a:t>
            </a:r>
            <a:r>
              <a:rPr lang="en-GB" sz="1200" dirty="0" smtClean="0"/>
              <a:t> </a:t>
            </a:r>
            <a:r>
              <a:rPr lang="en-GB" sz="1200" i="1" dirty="0" smtClean="0"/>
              <a:t>(loving)</a:t>
            </a:r>
            <a:endParaRPr lang="en-GB" sz="1200" dirty="0" smtClean="0"/>
          </a:p>
          <a:p>
            <a:r>
              <a:rPr lang="en-GB" sz="1200" b="1" dirty="0" smtClean="0">
                <a:solidFill>
                  <a:schemeClr val="accent1">
                    <a:lumMod val="75000"/>
                  </a:schemeClr>
                </a:solidFill>
              </a:rPr>
              <a:t>Transcendent</a:t>
            </a:r>
            <a:r>
              <a:rPr lang="en-GB" sz="1200" dirty="0" smtClean="0"/>
              <a:t> </a:t>
            </a:r>
            <a:r>
              <a:rPr lang="en-GB" sz="1200" i="1" dirty="0" smtClean="0"/>
              <a:t>(beyond understanding)</a:t>
            </a:r>
            <a:endParaRPr lang="en-GB" sz="1200" dirty="0" smtClean="0"/>
          </a:p>
          <a:p>
            <a:r>
              <a:rPr lang="en-GB" sz="1200" b="1" dirty="0" smtClean="0">
                <a:solidFill>
                  <a:schemeClr val="accent1">
                    <a:lumMod val="75000"/>
                  </a:schemeClr>
                </a:solidFill>
              </a:rPr>
              <a:t>Immanent</a:t>
            </a:r>
            <a:r>
              <a:rPr lang="en-GB" sz="1200" dirty="0" smtClean="0"/>
              <a:t> </a:t>
            </a:r>
            <a:r>
              <a:rPr lang="en-GB" sz="1200" i="1" dirty="0" smtClean="0"/>
              <a:t>(personal)</a:t>
            </a:r>
          </a:p>
          <a:p>
            <a:r>
              <a:rPr lang="en-GB" sz="1200" b="1" dirty="0" smtClean="0">
                <a:solidFill>
                  <a:schemeClr val="accent1">
                    <a:lumMod val="75000"/>
                  </a:schemeClr>
                </a:solidFill>
              </a:rPr>
              <a:t>Eternal </a:t>
            </a:r>
            <a:r>
              <a:rPr lang="en-GB" sz="1200" i="1" dirty="0" smtClean="0"/>
              <a:t>(no beginning and no end)</a:t>
            </a:r>
            <a:endParaRPr lang="en-GB" sz="1200" b="1" dirty="0" smtClean="0"/>
          </a:p>
          <a:p>
            <a:r>
              <a:rPr lang="en-GB" sz="1200" b="1" dirty="0" smtClean="0">
                <a:solidFill>
                  <a:schemeClr val="accent1">
                    <a:lumMod val="75000"/>
                  </a:schemeClr>
                </a:solidFill>
              </a:rPr>
              <a:t>Forgiving</a:t>
            </a:r>
            <a:r>
              <a:rPr lang="en-GB" sz="1200" i="1" dirty="0" smtClean="0">
                <a:solidFill>
                  <a:schemeClr val="accent1">
                    <a:lumMod val="75000"/>
                  </a:schemeClr>
                </a:solidFill>
              </a:rPr>
              <a:t> </a:t>
            </a:r>
            <a:r>
              <a:rPr lang="en-GB" sz="1200" i="1" dirty="0" smtClean="0"/>
              <a:t>(he will forgive sins)</a:t>
            </a:r>
            <a:endParaRPr lang="en-GB" sz="1200" b="1" dirty="0" smtClean="0"/>
          </a:p>
          <a:p>
            <a:pPr marL="171450" indent="-171450">
              <a:buFont typeface="Arial" panose="020B0604020202020204" pitchFamily="34" charset="0"/>
              <a:buChar char="•"/>
            </a:pPr>
            <a:endParaRPr lang="en-GB" sz="1200" dirty="0" smtClean="0"/>
          </a:p>
          <a:p>
            <a:pPr marL="171450" indent="-171450">
              <a:buFont typeface="Arial" panose="020B0604020202020204" pitchFamily="34" charset="0"/>
              <a:buChar char="•"/>
            </a:pPr>
            <a:endParaRPr lang="en-GB" sz="1200" dirty="0"/>
          </a:p>
        </p:txBody>
      </p:sp>
      <p:sp>
        <p:nvSpPr>
          <p:cNvPr id="54" name="TextBox 53"/>
          <p:cNvSpPr txBox="1"/>
          <p:nvPr/>
        </p:nvSpPr>
        <p:spPr>
          <a:xfrm>
            <a:off x="-236004" y="240505"/>
            <a:ext cx="3277590" cy="400110"/>
          </a:xfrm>
          <a:prstGeom prst="rect">
            <a:avLst/>
          </a:prstGeom>
          <a:noFill/>
        </p:spPr>
        <p:txBody>
          <a:bodyPr wrap="square" rtlCol="0">
            <a:spAutoFit/>
          </a:bodyPr>
          <a:lstStyle/>
          <a:p>
            <a:pPr algn="ctr"/>
            <a:r>
              <a:rPr lang="en-GB" sz="2000" u="sng" dirty="0" smtClean="0">
                <a:solidFill>
                  <a:schemeClr val="accent1">
                    <a:lumMod val="75000"/>
                  </a:schemeClr>
                </a:solidFill>
                <a:latin typeface="Candara" charset="0"/>
                <a:ea typeface="Candara" charset="0"/>
                <a:cs typeface="Candara" charset="0"/>
              </a:rPr>
              <a:t>Key beliefs</a:t>
            </a:r>
            <a:endParaRPr lang="en-GB" sz="2000" u="sng" dirty="0">
              <a:solidFill>
                <a:schemeClr val="accent1">
                  <a:lumMod val="75000"/>
                </a:schemeClr>
              </a:solidFill>
              <a:latin typeface="Candara" charset="0"/>
              <a:ea typeface="Candara" charset="0"/>
              <a:cs typeface="Candara" charset="0"/>
            </a:endParaRPr>
          </a:p>
        </p:txBody>
      </p:sp>
      <p:sp>
        <p:nvSpPr>
          <p:cNvPr id="56" name="Rounded Rectangle 55"/>
          <p:cNvSpPr/>
          <p:nvPr/>
        </p:nvSpPr>
        <p:spPr>
          <a:xfrm>
            <a:off x="97369" y="185584"/>
            <a:ext cx="2622393" cy="3775237"/>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dirty="0"/>
          </a:p>
        </p:txBody>
      </p:sp>
      <p:sp>
        <p:nvSpPr>
          <p:cNvPr id="57" name="Rounded Rectangle 56"/>
          <p:cNvSpPr/>
          <p:nvPr/>
        </p:nvSpPr>
        <p:spPr>
          <a:xfrm>
            <a:off x="108302" y="4046415"/>
            <a:ext cx="3595806" cy="2716237"/>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dirty="0"/>
          </a:p>
        </p:txBody>
      </p:sp>
      <p:sp>
        <p:nvSpPr>
          <p:cNvPr id="58" name="Rounded Rectangle 57"/>
          <p:cNvSpPr/>
          <p:nvPr/>
        </p:nvSpPr>
        <p:spPr>
          <a:xfrm>
            <a:off x="9887162" y="240506"/>
            <a:ext cx="2201919" cy="6520808"/>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dirty="0"/>
          </a:p>
        </p:txBody>
      </p:sp>
      <p:sp>
        <p:nvSpPr>
          <p:cNvPr id="62" name="Rounded Rectangle 61"/>
          <p:cNvSpPr/>
          <p:nvPr/>
        </p:nvSpPr>
        <p:spPr>
          <a:xfrm>
            <a:off x="2781240" y="634206"/>
            <a:ext cx="6986215" cy="2993464"/>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dirty="0"/>
          </a:p>
        </p:txBody>
      </p:sp>
      <p:sp>
        <p:nvSpPr>
          <p:cNvPr id="64" name="Rounded Rectangle 63"/>
          <p:cNvSpPr/>
          <p:nvPr/>
        </p:nvSpPr>
        <p:spPr>
          <a:xfrm>
            <a:off x="3855191" y="3701231"/>
            <a:ext cx="5953550" cy="2373988"/>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dirty="0"/>
          </a:p>
        </p:txBody>
      </p:sp>
      <p:sp>
        <p:nvSpPr>
          <p:cNvPr id="65" name="TextBox 64"/>
          <p:cNvSpPr txBox="1"/>
          <p:nvPr/>
        </p:nvSpPr>
        <p:spPr>
          <a:xfrm>
            <a:off x="5830008" y="3713498"/>
            <a:ext cx="2054431" cy="400110"/>
          </a:xfrm>
          <a:prstGeom prst="rect">
            <a:avLst/>
          </a:prstGeom>
          <a:noFill/>
        </p:spPr>
        <p:txBody>
          <a:bodyPr wrap="square" rtlCol="0">
            <a:spAutoFit/>
          </a:bodyPr>
          <a:lstStyle/>
          <a:p>
            <a:pPr algn="ctr"/>
            <a:r>
              <a:rPr lang="en-GB" sz="2000" u="sng" dirty="0" smtClean="0">
                <a:solidFill>
                  <a:srgbClr val="0070C0"/>
                </a:solidFill>
                <a:latin typeface="Candara" charset="0"/>
                <a:ea typeface="Candara" charset="0"/>
                <a:cs typeface="Candara" charset="0"/>
              </a:rPr>
              <a:t>Life after death</a:t>
            </a:r>
            <a:endParaRPr lang="en-GB" sz="2000" u="sng" dirty="0">
              <a:solidFill>
                <a:srgbClr val="0070C0"/>
              </a:solidFill>
              <a:latin typeface="Candara" charset="0"/>
              <a:ea typeface="Candara" charset="0"/>
              <a:cs typeface="Candara" charset="0"/>
            </a:endParaRPr>
          </a:p>
        </p:txBody>
      </p:sp>
      <p:sp>
        <p:nvSpPr>
          <p:cNvPr id="2" name="Rectangle 1"/>
          <p:cNvSpPr/>
          <p:nvPr/>
        </p:nvSpPr>
        <p:spPr>
          <a:xfrm>
            <a:off x="4490960" y="6176540"/>
            <a:ext cx="4925382" cy="584775"/>
          </a:xfrm>
          <a:prstGeom prst="rect">
            <a:avLst/>
          </a:prstGeom>
        </p:spPr>
        <p:txBody>
          <a:bodyPr wrap="square">
            <a:spAutoFit/>
          </a:bodyPr>
          <a:lstStyle/>
          <a:p>
            <a:pPr algn="ctr"/>
            <a:r>
              <a:rPr lang="en-GB" sz="1600" b="1" dirty="0" smtClean="0"/>
              <a:t>“Mutual </a:t>
            </a:r>
            <a:r>
              <a:rPr lang="en-GB" sz="1600" b="1" dirty="0"/>
              <a:t>respect for and tolerance of those with different faiths and </a:t>
            </a:r>
            <a:r>
              <a:rPr lang="en-GB" sz="1600" b="1" dirty="0" smtClean="0"/>
              <a:t>beliefs and </a:t>
            </a:r>
            <a:r>
              <a:rPr lang="en-GB" sz="1600" b="1" dirty="0"/>
              <a:t>for those without </a:t>
            </a:r>
            <a:r>
              <a:rPr lang="en-GB" sz="1600" b="1" dirty="0" smtClean="0"/>
              <a:t>faith”</a:t>
            </a:r>
            <a:endParaRPr lang="en-GB" sz="1600" b="1" dirty="0"/>
          </a:p>
        </p:txBody>
      </p:sp>
      <p:pic>
        <p:nvPicPr>
          <p:cNvPr id="13" name="Picture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961572" y="42563"/>
            <a:ext cx="306696" cy="558775"/>
          </a:xfrm>
          <a:prstGeom prst="rect">
            <a:avLst/>
          </a:prstGeom>
        </p:spPr>
      </p:pic>
      <p:sp>
        <p:nvSpPr>
          <p:cNvPr id="32" name="Isosceles Triangle 31"/>
          <p:cNvSpPr/>
          <p:nvPr/>
        </p:nvSpPr>
        <p:spPr>
          <a:xfrm>
            <a:off x="902528" y="3085714"/>
            <a:ext cx="992396" cy="75716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8" name="TextBox 67"/>
          <p:cNvSpPr txBox="1"/>
          <p:nvPr/>
        </p:nvSpPr>
        <p:spPr>
          <a:xfrm>
            <a:off x="854099" y="2882177"/>
            <a:ext cx="1089254" cy="276999"/>
          </a:xfrm>
          <a:prstGeom prst="rect">
            <a:avLst/>
          </a:prstGeom>
          <a:noFill/>
        </p:spPr>
        <p:txBody>
          <a:bodyPr wrap="square" rtlCol="0">
            <a:spAutoFit/>
          </a:bodyPr>
          <a:lstStyle/>
          <a:p>
            <a:pPr algn="ctr"/>
            <a:r>
              <a:rPr lang="en-GB" sz="1200" b="1" dirty="0" smtClean="0"/>
              <a:t>Father</a:t>
            </a:r>
            <a:endParaRPr lang="en-GB" sz="1100" b="1" dirty="0"/>
          </a:p>
        </p:txBody>
      </p:sp>
      <p:sp>
        <p:nvSpPr>
          <p:cNvPr id="69" name="TextBox 68"/>
          <p:cNvSpPr txBox="1"/>
          <p:nvPr/>
        </p:nvSpPr>
        <p:spPr>
          <a:xfrm>
            <a:off x="1691986" y="3561473"/>
            <a:ext cx="1089254" cy="276999"/>
          </a:xfrm>
          <a:prstGeom prst="rect">
            <a:avLst/>
          </a:prstGeom>
          <a:noFill/>
        </p:spPr>
        <p:txBody>
          <a:bodyPr wrap="square" rtlCol="0">
            <a:spAutoFit/>
          </a:bodyPr>
          <a:lstStyle/>
          <a:p>
            <a:pPr algn="ctr"/>
            <a:r>
              <a:rPr lang="en-GB" sz="1200" b="1" dirty="0" smtClean="0"/>
              <a:t>Son (Jesus)</a:t>
            </a:r>
            <a:endParaRPr lang="en-GB" sz="1100" b="1" dirty="0"/>
          </a:p>
        </p:txBody>
      </p:sp>
      <p:sp>
        <p:nvSpPr>
          <p:cNvPr id="72" name="TextBox 71"/>
          <p:cNvSpPr txBox="1"/>
          <p:nvPr/>
        </p:nvSpPr>
        <p:spPr>
          <a:xfrm>
            <a:off x="5694" y="3553029"/>
            <a:ext cx="1089254" cy="261610"/>
          </a:xfrm>
          <a:prstGeom prst="rect">
            <a:avLst/>
          </a:prstGeom>
          <a:noFill/>
        </p:spPr>
        <p:txBody>
          <a:bodyPr wrap="square" rtlCol="0">
            <a:spAutoFit/>
          </a:bodyPr>
          <a:lstStyle/>
          <a:p>
            <a:pPr algn="ctr"/>
            <a:r>
              <a:rPr lang="en-GB" sz="1100" b="1" dirty="0" smtClean="0"/>
              <a:t>Holy Spirit</a:t>
            </a:r>
            <a:endParaRPr lang="en-GB" sz="1100" b="1" dirty="0"/>
          </a:p>
        </p:txBody>
      </p:sp>
      <p:sp>
        <p:nvSpPr>
          <p:cNvPr id="73" name="TextBox 72"/>
          <p:cNvSpPr txBox="1"/>
          <p:nvPr/>
        </p:nvSpPr>
        <p:spPr>
          <a:xfrm>
            <a:off x="863938" y="3403796"/>
            <a:ext cx="1089254" cy="430887"/>
          </a:xfrm>
          <a:prstGeom prst="rect">
            <a:avLst/>
          </a:prstGeom>
          <a:noFill/>
        </p:spPr>
        <p:txBody>
          <a:bodyPr wrap="square" rtlCol="0">
            <a:spAutoFit/>
          </a:bodyPr>
          <a:lstStyle/>
          <a:p>
            <a:pPr algn="ctr"/>
            <a:r>
              <a:rPr lang="en-GB" sz="1100" b="1" dirty="0" smtClean="0">
                <a:solidFill>
                  <a:schemeClr val="bg1"/>
                </a:solidFill>
              </a:rPr>
              <a:t>The Holy Trinity</a:t>
            </a:r>
            <a:endParaRPr lang="en-GB" sz="1100" b="1" dirty="0">
              <a:solidFill>
                <a:schemeClr val="bg1"/>
              </a:solidFill>
            </a:endParaRPr>
          </a:p>
        </p:txBody>
      </p:sp>
      <p:pic>
        <p:nvPicPr>
          <p:cNvPr id="35" name="Picture 34"/>
          <p:cNvPicPr>
            <a:picLocks noChangeAspect="1"/>
          </p:cNvPicPr>
          <p:nvPr/>
        </p:nvPicPr>
        <p:blipFill rotWithShape="1">
          <a:blip r:embed="rId5">
            <a:extLst>
              <a:ext uri="{28A0092B-C50C-407E-A947-70E740481C1C}">
                <a14:useLocalDpi xmlns:a14="http://schemas.microsoft.com/office/drawing/2010/main" val="0"/>
              </a:ext>
            </a:extLst>
          </a:blip>
          <a:srcRect t="9540" b="1"/>
          <a:stretch/>
        </p:blipFill>
        <p:spPr>
          <a:xfrm>
            <a:off x="3229770" y="694063"/>
            <a:ext cx="878569" cy="605964"/>
          </a:xfrm>
          <a:prstGeom prst="rect">
            <a:avLst/>
          </a:prstGeom>
        </p:spPr>
      </p:pic>
      <p:pic>
        <p:nvPicPr>
          <p:cNvPr id="36" name="Picture 35"/>
          <p:cNvPicPr>
            <a:picLocks noChangeAspect="1"/>
          </p:cNvPicPr>
          <p:nvPr/>
        </p:nvPicPr>
        <p:blipFill rotWithShape="1">
          <a:blip r:embed="rId6">
            <a:extLst>
              <a:ext uri="{28A0092B-C50C-407E-A947-70E740481C1C}">
                <a14:useLocalDpi xmlns:a14="http://schemas.microsoft.com/office/drawing/2010/main" val="0"/>
              </a:ext>
            </a:extLst>
          </a:blip>
          <a:srcRect t="26471" b="31818"/>
          <a:stretch/>
        </p:blipFill>
        <p:spPr>
          <a:xfrm>
            <a:off x="4855902" y="1099855"/>
            <a:ext cx="1343025" cy="405246"/>
          </a:xfrm>
          <a:prstGeom prst="rect">
            <a:avLst/>
          </a:prstGeom>
        </p:spPr>
      </p:pic>
      <p:pic>
        <p:nvPicPr>
          <p:cNvPr id="39" name="Picture 3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946490" y="1168940"/>
            <a:ext cx="824775" cy="527856"/>
          </a:xfrm>
          <a:prstGeom prst="rect">
            <a:avLst/>
          </a:prstGeom>
        </p:spPr>
      </p:pic>
      <p:pic>
        <p:nvPicPr>
          <p:cNvPr id="43" name="Picture 42"/>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637381" y="1058097"/>
            <a:ext cx="742730" cy="594184"/>
          </a:xfrm>
          <a:prstGeom prst="rect">
            <a:avLst/>
          </a:prstGeom>
        </p:spPr>
      </p:pic>
      <p:sp>
        <p:nvSpPr>
          <p:cNvPr id="74" name="Rectangle 73"/>
          <p:cNvSpPr/>
          <p:nvPr/>
        </p:nvSpPr>
        <p:spPr>
          <a:xfrm>
            <a:off x="2923874" y="1206005"/>
            <a:ext cx="1557221" cy="446276"/>
          </a:xfrm>
          <a:prstGeom prst="rect">
            <a:avLst/>
          </a:prstGeom>
        </p:spPr>
        <p:txBody>
          <a:bodyPr wrap="square">
            <a:spAutoFit/>
          </a:bodyPr>
          <a:lstStyle/>
          <a:p>
            <a:pPr algn="ctr"/>
            <a:r>
              <a:rPr lang="en-GB" sz="1200" b="1" u="sng" dirty="0" smtClean="0">
                <a:solidFill>
                  <a:schemeClr val="accent1">
                    <a:lumMod val="75000"/>
                  </a:schemeClr>
                </a:solidFill>
              </a:rPr>
              <a:t>The Design Argument</a:t>
            </a:r>
            <a:endParaRPr lang="en-GB" sz="1050" u="sng" dirty="0" smtClean="0"/>
          </a:p>
          <a:p>
            <a:pPr marL="171450" indent="-171450">
              <a:buFont typeface="Arial" panose="020B0604020202020204" pitchFamily="34" charset="0"/>
              <a:buChar char="•"/>
            </a:pPr>
            <a:endParaRPr lang="en-GB" sz="1050" u="sng" dirty="0"/>
          </a:p>
        </p:txBody>
      </p:sp>
      <p:sp>
        <p:nvSpPr>
          <p:cNvPr id="75" name="Rectangle 74"/>
          <p:cNvSpPr/>
          <p:nvPr/>
        </p:nvSpPr>
        <p:spPr>
          <a:xfrm>
            <a:off x="4738766" y="1589245"/>
            <a:ext cx="1557221" cy="623248"/>
          </a:xfrm>
          <a:prstGeom prst="rect">
            <a:avLst/>
          </a:prstGeom>
        </p:spPr>
        <p:txBody>
          <a:bodyPr wrap="square">
            <a:spAutoFit/>
          </a:bodyPr>
          <a:lstStyle/>
          <a:p>
            <a:pPr algn="ctr"/>
            <a:r>
              <a:rPr lang="en-GB" sz="1200" b="1" u="sng" dirty="0" smtClean="0">
                <a:solidFill>
                  <a:schemeClr val="accent1">
                    <a:lumMod val="75000"/>
                  </a:schemeClr>
                </a:solidFill>
              </a:rPr>
              <a:t>The Cosmological Argument</a:t>
            </a:r>
            <a:endParaRPr lang="en-GB" sz="1050" u="sng" dirty="0" smtClean="0"/>
          </a:p>
          <a:p>
            <a:pPr marL="171450" indent="-171450">
              <a:buFont typeface="Arial" panose="020B0604020202020204" pitchFamily="34" charset="0"/>
              <a:buChar char="•"/>
            </a:pPr>
            <a:endParaRPr lang="en-GB" sz="1050" u="sng" dirty="0"/>
          </a:p>
        </p:txBody>
      </p:sp>
      <p:sp>
        <p:nvSpPr>
          <p:cNvPr id="76" name="Rectangle 75"/>
          <p:cNvSpPr/>
          <p:nvPr/>
        </p:nvSpPr>
        <p:spPr>
          <a:xfrm>
            <a:off x="6580267" y="1683443"/>
            <a:ext cx="1557221" cy="446276"/>
          </a:xfrm>
          <a:prstGeom prst="rect">
            <a:avLst/>
          </a:prstGeom>
        </p:spPr>
        <p:txBody>
          <a:bodyPr wrap="square">
            <a:spAutoFit/>
          </a:bodyPr>
          <a:lstStyle/>
          <a:p>
            <a:pPr algn="ctr"/>
            <a:r>
              <a:rPr lang="en-GB" sz="1200" b="1" u="sng" dirty="0" smtClean="0">
                <a:solidFill>
                  <a:schemeClr val="accent1">
                    <a:lumMod val="75000"/>
                  </a:schemeClr>
                </a:solidFill>
              </a:rPr>
              <a:t>The Moral Argument</a:t>
            </a:r>
            <a:endParaRPr lang="en-GB" sz="1050" u="sng" dirty="0" smtClean="0"/>
          </a:p>
          <a:p>
            <a:pPr marL="171450" indent="-171450">
              <a:buFont typeface="Arial" panose="020B0604020202020204" pitchFamily="34" charset="0"/>
              <a:buChar char="•"/>
            </a:pPr>
            <a:endParaRPr lang="en-GB" sz="1050" u="sng" dirty="0"/>
          </a:p>
        </p:txBody>
      </p:sp>
      <p:sp>
        <p:nvSpPr>
          <p:cNvPr id="77" name="Rectangle 76"/>
          <p:cNvSpPr/>
          <p:nvPr/>
        </p:nvSpPr>
        <p:spPr>
          <a:xfrm>
            <a:off x="8230135" y="1690130"/>
            <a:ext cx="1557221" cy="446276"/>
          </a:xfrm>
          <a:prstGeom prst="rect">
            <a:avLst/>
          </a:prstGeom>
        </p:spPr>
        <p:txBody>
          <a:bodyPr wrap="square">
            <a:spAutoFit/>
          </a:bodyPr>
          <a:lstStyle/>
          <a:p>
            <a:pPr algn="ctr"/>
            <a:r>
              <a:rPr lang="en-GB" sz="1200" b="1" u="sng" dirty="0" smtClean="0">
                <a:solidFill>
                  <a:schemeClr val="accent1">
                    <a:lumMod val="75000"/>
                  </a:schemeClr>
                </a:solidFill>
              </a:rPr>
              <a:t>Christian upbringing</a:t>
            </a:r>
            <a:endParaRPr lang="en-GB" sz="1050" u="sng" dirty="0" smtClean="0"/>
          </a:p>
          <a:p>
            <a:pPr marL="171450" indent="-171450">
              <a:buFont typeface="Arial" panose="020B0604020202020204" pitchFamily="34" charset="0"/>
              <a:buChar char="•"/>
            </a:pPr>
            <a:endParaRPr lang="en-GB" sz="1050" u="sng" dirty="0"/>
          </a:p>
        </p:txBody>
      </p:sp>
      <p:grpSp>
        <p:nvGrpSpPr>
          <p:cNvPr id="81" name="Group 80"/>
          <p:cNvGrpSpPr/>
          <p:nvPr/>
        </p:nvGrpSpPr>
        <p:grpSpPr>
          <a:xfrm>
            <a:off x="9909540" y="1113033"/>
            <a:ext cx="2282460" cy="1140820"/>
            <a:chOff x="9867261" y="1546650"/>
            <a:chExt cx="2282460" cy="1140820"/>
          </a:xfrm>
        </p:grpSpPr>
        <p:sp>
          <p:nvSpPr>
            <p:cNvPr id="44" name="Isosceles Triangle 43"/>
            <p:cNvSpPr/>
            <p:nvPr/>
          </p:nvSpPr>
          <p:spPr>
            <a:xfrm>
              <a:off x="10529317" y="1722780"/>
              <a:ext cx="999097" cy="872350"/>
            </a:xfrm>
            <a:prstGeom prst="triangle">
              <a:avLst/>
            </a:prstGeom>
            <a:solidFill>
              <a:schemeClr val="accent2">
                <a:lumMod val="40000"/>
                <a:lumOff val="60000"/>
              </a:schemeClr>
            </a:solidFill>
            <a:ln>
              <a:solidFill>
                <a:schemeClr val="accent2">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78" name="TextBox 77"/>
            <p:cNvSpPr txBox="1"/>
            <p:nvPr/>
          </p:nvSpPr>
          <p:spPr>
            <a:xfrm>
              <a:off x="11060467" y="2223963"/>
              <a:ext cx="1089254" cy="461665"/>
            </a:xfrm>
            <a:prstGeom prst="rect">
              <a:avLst/>
            </a:prstGeom>
            <a:noFill/>
          </p:spPr>
          <p:txBody>
            <a:bodyPr wrap="square" rtlCol="0">
              <a:spAutoFit/>
            </a:bodyPr>
            <a:lstStyle/>
            <a:p>
              <a:pPr algn="ctr"/>
              <a:r>
                <a:rPr lang="en-GB" sz="1200" b="1" dirty="0" smtClean="0"/>
                <a:t>God is omnipotent</a:t>
              </a:r>
              <a:endParaRPr lang="en-GB" sz="1100" b="1" dirty="0"/>
            </a:p>
          </p:txBody>
        </p:sp>
        <p:sp>
          <p:nvSpPr>
            <p:cNvPr id="79" name="TextBox 78"/>
            <p:cNvSpPr txBox="1"/>
            <p:nvPr/>
          </p:nvSpPr>
          <p:spPr>
            <a:xfrm>
              <a:off x="9867261" y="2225805"/>
              <a:ext cx="981716" cy="461665"/>
            </a:xfrm>
            <a:prstGeom prst="rect">
              <a:avLst/>
            </a:prstGeom>
            <a:noFill/>
          </p:spPr>
          <p:txBody>
            <a:bodyPr wrap="square" rtlCol="0">
              <a:spAutoFit/>
            </a:bodyPr>
            <a:lstStyle/>
            <a:p>
              <a:pPr algn="ctr"/>
              <a:r>
                <a:rPr lang="en-GB" sz="1200" b="1" dirty="0" smtClean="0"/>
                <a:t>God is benevolent</a:t>
              </a:r>
              <a:endParaRPr lang="en-GB" sz="1100" b="1" dirty="0"/>
            </a:p>
          </p:txBody>
        </p:sp>
        <p:sp>
          <p:nvSpPr>
            <p:cNvPr id="80" name="TextBox 79"/>
            <p:cNvSpPr txBox="1"/>
            <p:nvPr/>
          </p:nvSpPr>
          <p:spPr>
            <a:xfrm>
              <a:off x="10471612" y="1546650"/>
              <a:ext cx="1089254" cy="276999"/>
            </a:xfrm>
            <a:prstGeom prst="rect">
              <a:avLst/>
            </a:prstGeom>
            <a:noFill/>
          </p:spPr>
          <p:txBody>
            <a:bodyPr wrap="square" rtlCol="0">
              <a:spAutoFit/>
            </a:bodyPr>
            <a:lstStyle/>
            <a:p>
              <a:pPr algn="ctr"/>
              <a:r>
                <a:rPr lang="en-GB" sz="1200" b="1" dirty="0" smtClean="0"/>
                <a:t>Evil exists</a:t>
              </a:r>
              <a:endParaRPr lang="en-GB" sz="1100" b="1" dirty="0"/>
            </a:p>
          </p:txBody>
        </p:sp>
      </p:grpSp>
      <p:pic>
        <p:nvPicPr>
          <p:cNvPr id="82" name="Picture 81"/>
          <p:cNvPicPr>
            <a:picLocks noChangeAspect="1"/>
          </p:cNvPicPr>
          <p:nvPr/>
        </p:nvPicPr>
        <p:blipFill rotWithShape="1">
          <a:blip r:embed="rId9" cstate="print">
            <a:extLst>
              <a:ext uri="{28A0092B-C50C-407E-A947-70E740481C1C}">
                <a14:useLocalDpi xmlns:a14="http://schemas.microsoft.com/office/drawing/2010/main" val="0"/>
              </a:ext>
            </a:extLst>
          </a:blip>
          <a:srcRect b="15818"/>
          <a:stretch/>
        </p:blipFill>
        <p:spPr>
          <a:xfrm>
            <a:off x="522327" y="4122055"/>
            <a:ext cx="404436" cy="408554"/>
          </a:xfrm>
          <a:prstGeom prst="rect">
            <a:avLst/>
          </a:prstGeom>
        </p:spPr>
      </p:pic>
      <p:pic>
        <p:nvPicPr>
          <p:cNvPr id="83" name="Picture 82"/>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662650" y="4149002"/>
            <a:ext cx="686478" cy="493020"/>
          </a:xfrm>
          <a:prstGeom prst="rect">
            <a:avLst/>
          </a:prstGeom>
        </p:spPr>
      </p:pic>
      <p:sp>
        <p:nvSpPr>
          <p:cNvPr id="87" name="Rectangle 86"/>
          <p:cNvSpPr/>
          <p:nvPr/>
        </p:nvSpPr>
        <p:spPr>
          <a:xfrm>
            <a:off x="9898631" y="2365460"/>
            <a:ext cx="2140032" cy="1077218"/>
          </a:xfrm>
          <a:prstGeom prst="rect">
            <a:avLst/>
          </a:prstGeom>
        </p:spPr>
        <p:txBody>
          <a:bodyPr wrap="square">
            <a:spAutoFit/>
          </a:bodyPr>
          <a:lstStyle/>
          <a:p>
            <a:r>
              <a:rPr lang="en-GB" sz="1400" b="1" dirty="0" smtClean="0">
                <a:solidFill>
                  <a:srgbClr val="0070C0"/>
                </a:solidFill>
              </a:rPr>
              <a:t>Moral evil </a:t>
            </a:r>
            <a:r>
              <a:rPr lang="en-GB" sz="1200" dirty="0" smtClean="0"/>
              <a:t>= suffering caused by humans</a:t>
            </a:r>
            <a:endParaRPr lang="en-GB" sz="1200" dirty="0"/>
          </a:p>
          <a:p>
            <a:r>
              <a:rPr lang="en-GB" sz="1400" b="1" dirty="0" smtClean="0">
                <a:solidFill>
                  <a:srgbClr val="0070C0"/>
                </a:solidFill>
              </a:rPr>
              <a:t>Natural evil </a:t>
            </a:r>
            <a:r>
              <a:rPr lang="en-GB" sz="1200" dirty="0" smtClean="0"/>
              <a:t>= suffering caused by nature</a:t>
            </a:r>
          </a:p>
          <a:p>
            <a:pPr marL="171450" indent="-171450">
              <a:buFont typeface="Arial" panose="020B0604020202020204" pitchFamily="34" charset="0"/>
              <a:buChar char="•"/>
            </a:pPr>
            <a:endParaRPr lang="en-GB" sz="1200" dirty="0"/>
          </a:p>
        </p:txBody>
      </p:sp>
      <p:sp>
        <p:nvSpPr>
          <p:cNvPr id="5" name="TextBox 4"/>
          <p:cNvSpPr txBox="1"/>
          <p:nvPr/>
        </p:nvSpPr>
        <p:spPr>
          <a:xfrm>
            <a:off x="2795646" y="1498128"/>
            <a:ext cx="1630259" cy="1985159"/>
          </a:xfrm>
          <a:prstGeom prst="rect">
            <a:avLst/>
          </a:prstGeom>
          <a:noFill/>
        </p:spPr>
        <p:txBody>
          <a:bodyPr wrap="square" rtlCol="0">
            <a:spAutoFit/>
          </a:bodyPr>
          <a:lstStyle/>
          <a:p>
            <a:pPr algn="ctr"/>
            <a:r>
              <a:rPr lang="en-GB" sz="1100" dirty="0" smtClean="0"/>
              <a:t>Our world is too </a:t>
            </a:r>
            <a:r>
              <a:rPr lang="en-GB" sz="1200" b="1" dirty="0" smtClean="0">
                <a:solidFill>
                  <a:schemeClr val="accent1">
                    <a:lumMod val="75000"/>
                  </a:schemeClr>
                </a:solidFill>
              </a:rPr>
              <a:t>complicated</a:t>
            </a:r>
            <a:r>
              <a:rPr lang="en-GB" sz="1100" dirty="0" smtClean="0"/>
              <a:t> and full of intricate working systems, to have just happened by chance.  If we came across a watch, we would assume it has been ‘designed’ due to its </a:t>
            </a:r>
            <a:r>
              <a:rPr lang="en-GB" sz="1200" b="1" dirty="0" smtClean="0">
                <a:solidFill>
                  <a:schemeClr val="accent1">
                    <a:lumMod val="75000"/>
                  </a:schemeClr>
                </a:solidFill>
              </a:rPr>
              <a:t>complexity</a:t>
            </a:r>
            <a:r>
              <a:rPr lang="en-GB" sz="1100" dirty="0" smtClean="0"/>
              <a:t>.  Like the watch, some assume our world had a designer.</a:t>
            </a:r>
            <a:endParaRPr lang="en-GB" sz="1100" dirty="0"/>
          </a:p>
        </p:txBody>
      </p:sp>
      <p:sp>
        <p:nvSpPr>
          <p:cNvPr id="42" name="TextBox 41"/>
          <p:cNvSpPr txBox="1"/>
          <p:nvPr/>
        </p:nvSpPr>
        <p:spPr>
          <a:xfrm>
            <a:off x="4654100" y="2039205"/>
            <a:ext cx="1677060" cy="1461939"/>
          </a:xfrm>
          <a:prstGeom prst="rect">
            <a:avLst/>
          </a:prstGeom>
          <a:noFill/>
        </p:spPr>
        <p:txBody>
          <a:bodyPr wrap="square" rtlCol="0">
            <a:spAutoFit/>
          </a:bodyPr>
          <a:lstStyle/>
          <a:p>
            <a:pPr algn="ctr"/>
            <a:r>
              <a:rPr lang="en-GB" sz="1100" dirty="0" smtClean="0"/>
              <a:t>We live in a world of </a:t>
            </a:r>
            <a:r>
              <a:rPr lang="en-GB" sz="1200" b="1" dirty="0" smtClean="0">
                <a:solidFill>
                  <a:schemeClr val="accent1">
                    <a:lumMod val="75000"/>
                  </a:schemeClr>
                </a:solidFill>
              </a:rPr>
              <a:t>‘cause and effect’.  </a:t>
            </a:r>
            <a:r>
              <a:rPr lang="en-GB" sz="1100" dirty="0" smtClean="0"/>
              <a:t>Something must have ‘caused’ our world to have come into existence.  The only being powerful enough to do this is God – the ‘uncaused cause’.</a:t>
            </a:r>
            <a:endParaRPr lang="en-GB" sz="1100" dirty="0"/>
          </a:p>
        </p:txBody>
      </p:sp>
      <p:sp>
        <p:nvSpPr>
          <p:cNvPr id="45" name="TextBox 44"/>
          <p:cNvSpPr txBox="1"/>
          <p:nvPr/>
        </p:nvSpPr>
        <p:spPr>
          <a:xfrm>
            <a:off x="6580268" y="1936833"/>
            <a:ext cx="1548362" cy="1646605"/>
          </a:xfrm>
          <a:prstGeom prst="rect">
            <a:avLst/>
          </a:prstGeom>
          <a:noFill/>
        </p:spPr>
        <p:txBody>
          <a:bodyPr wrap="square" rtlCol="0">
            <a:spAutoFit/>
          </a:bodyPr>
          <a:lstStyle/>
          <a:p>
            <a:pPr algn="ctr"/>
            <a:r>
              <a:rPr lang="en-GB" sz="1100" dirty="0" smtClean="0"/>
              <a:t>We all have a sense of </a:t>
            </a:r>
            <a:r>
              <a:rPr lang="en-GB" sz="1200" b="1" dirty="0" smtClean="0">
                <a:solidFill>
                  <a:schemeClr val="accent1">
                    <a:lumMod val="75000"/>
                  </a:schemeClr>
                </a:solidFill>
              </a:rPr>
              <a:t>right</a:t>
            </a:r>
            <a:r>
              <a:rPr lang="en-GB" sz="1100" dirty="0" smtClean="0"/>
              <a:t> and </a:t>
            </a:r>
            <a:r>
              <a:rPr lang="en-GB" sz="1200" b="1" dirty="0" smtClean="0">
                <a:solidFill>
                  <a:schemeClr val="accent1">
                    <a:lumMod val="75000"/>
                  </a:schemeClr>
                </a:solidFill>
              </a:rPr>
              <a:t>wrong</a:t>
            </a:r>
            <a:r>
              <a:rPr lang="en-GB" sz="1100" dirty="0" smtClean="0"/>
              <a:t>, and feel feelings of guilt when we do bad things.  Christians believe this </a:t>
            </a:r>
            <a:r>
              <a:rPr lang="en-GB" sz="1200" b="1" dirty="0" smtClean="0">
                <a:solidFill>
                  <a:schemeClr val="accent1">
                    <a:lumMod val="75000"/>
                  </a:schemeClr>
                </a:solidFill>
              </a:rPr>
              <a:t>moral conscience </a:t>
            </a:r>
            <a:r>
              <a:rPr lang="en-GB" sz="1100" dirty="0" smtClean="0"/>
              <a:t>comes from God and supports their belief that He is real.</a:t>
            </a:r>
            <a:endParaRPr lang="en-GB" sz="1100" dirty="0"/>
          </a:p>
        </p:txBody>
      </p:sp>
      <p:sp>
        <p:nvSpPr>
          <p:cNvPr id="46" name="TextBox 45"/>
          <p:cNvSpPr txBox="1"/>
          <p:nvPr/>
        </p:nvSpPr>
        <p:spPr>
          <a:xfrm>
            <a:off x="8205503" y="1922868"/>
            <a:ext cx="1531041" cy="1646605"/>
          </a:xfrm>
          <a:prstGeom prst="rect">
            <a:avLst/>
          </a:prstGeom>
          <a:noFill/>
        </p:spPr>
        <p:txBody>
          <a:bodyPr wrap="square" rtlCol="0">
            <a:spAutoFit/>
          </a:bodyPr>
          <a:lstStyle/>
          <a:p>
            <a:pPr algn="ctr"/>
            <a:r>
              <a:rPr lang="en-GB" sz="1100" dirty="0" smtClean="0"/>
              <a:t>Many people are Christians because they were </a:t>
            </a:r>
            <a:r>
              <a:rPr lang="en-GB" sz="1200" b="1" dirty="0" smtClean="0">
                <a:solidFill>
                  <a:schemeClr val="accent1">
                    <a:lumMod val="75000"/>
                  </a:schemeClr>
                </a:solidFill>
              </a:rPr>
              <a:t>brought u</a:t>
            </a:r>
            <a:r>
              <a:rPr lang="en-GB" sz="1100" dirty="0" smtClean="0"/>
              <a:t>p to be a Christian.  Having spent so much time around other Christians, a belief in God would come very </a:t>
            </a:r>
            <a:r>
              <a:rPr lang="en-GB" sz="1200" b="1" dirty="0" smtClean="0">
                <a:solidFill>
                  <a:schemeClr val="accent1">
                    <a:lumMod val="75000"/>
                  </a:schemeClr>
                </a:solidFill>
              </a:rPr>
              <a:t>naturally</a:t>
            </a:r>
            <a:r>
              <a:rPr lang="en-GB" sz="1100" dirty="0" smtClean="0"/>
              <a:t> to them.</a:t>
            </a:r>
            <a:endParaRPr lang="en-GB" sz="1100" dirty="0"/>
          </a:p>
        </p:txBody>
      </p:sp>
      <p:sp>
        <p:nvSpPr>
          <p:cNvPr id="47" name="TextBox 46"/>
          <p:cNvSpPr txBox="1"/>
          <p:nvPr/>
        </p:nvSpPr>
        <p:spPr>
          <a:xfrm>
            <a:off x="3870735" y="3979999"/>
            <a:ext cx="1531041" cy="338554"/>
          </a:xfrm>
          <a:prstGeom prst="rect">
            <a:avLst/>
          </a:prstGeom>
          <a:noFill/>
        </p:spPr>
        <p:txBody>
          <a:bodyPr wrap="square" rtlCol="0">
            <a:spAutoFit/>
          </a:bodyPr>
          <a:lstStyle/>
          <a:p>
            <a:pPr algn="ctr"/>
            <a:r>
              <a:rPr lang="en-GB" sz="1600" b="1" u="sng" dirty="0" smtClean="0">
                <a:solidFill>
                  <a:srgbClr val="00B0F0"/>
                </a:solidFill>
              </a:rPr>
              <a:t>HEAVEN</a:t>
            </a:r>
            <a:endParaRPr lang="en-GB" sz="1100" b="1" u="sng" dirty="0">
              <a:solidFill>
                <a:srgbClr val="00B0F0"/>
              </a:solidFill>
            </a:endParaRPr>
          </a:p>
        </p:txBody>
      </p:sp>
      <p:sp>
        <p:nvSpPr>
          <p:cNvPr id="48" name="TextBox 47"/>
          <p:cNvSpPr txBox="1"/>
          <p:nvPr/>
        </p:nvSpPr>
        <p:spPr>
          <a:xfrm>
            <a:off x="6781630" y="4059891"/>
            <a:ext cx="1531041" cy="338554"/>
          </a:xfrm>
          <a:prstGeom prst="rect">
            <a:avLst/>
          </a:prstGeom>
          <a:noFill/>
        </p:spPr>
        <p:txBody>
          <a:bodyPr wrap="square" rtlCol="0">
            <a:spAutoFit/>
          </a:bodyPr>
          <a:lstStyle/>
          <a:p>
            <a:pPr algn="ctr"/>
            <a:r>
              <a:rPr lang="en-GB" sz="1600" b="1" u="sng" dirty="0" smtClean="0">
                <a:solidFill>
                  <a:srgbClr val="FF0000"/>
                </a:solidFill>
              </a:rPr>
              <a:t>HELL</a:t>
            </a:r>
            <a:endParaRPr lang="en-GB" sz="1100" b="1" u="sng" dirty="0">
              <a:solidFill>
                <a:srgbClr val="FF0000"/>
              </a:solidFill>
            </a:endParaRPr>
          </a:p>
        </p:txBody>
      </p:sp>
      <p:sp>
        <p:nvSpPr>
          <p:cNvPr id="50" name="TextBox 49"/>
          <p:cNvSpPr txBox="1"/>
          <p:nvPr/>
        </p:nvSpPr>
        <p:spPr>
          <a:xfrm>
            <a:off x="3907716" y="4383774"/>
            <a:ext cx="1536364" cy="1446550"/>
          </a:xfrm>
          <a:prstGeom prst="rect">
            <a:avLst/>
          </a:prstGeom>
          <a:noFill/>
        </p:spPr>
        <p:txBody>
          <a:bodyPr wrap="square" rtlCol="0">
            <a:spAutoFit/>
          </a:bodyPr>
          <a:lstStyle/>
          <a:p>
            <a:pPr algn="ctr"/>
            <a:r>
              <a:rPr lang="en-GB" sz="1100" dirty="0" smtClean="0"/>
              <a:t>Heaven is traditionally seen as a physical place where God is.  Jesus called it </a:t>
            </a:r>
            <a:r>
              <a:rPr lang="en-GB" sz="1100" i="1" dirty="0" smtClean="0">
                <a:solidFill>
                  <a:srgbClr val="0070C0"/>
                </a:solidFill>
              </a:rPr>
              <a:t>“paradise</a:t>
            </a:r>
            <a:r>
              <a:rPr lang="en-GB" sz="1100" dirty="0" smtClean="0"/>
              <a:t>” or </a:t>
            </a:r>
            <a:r>
              <a:rPr lang="en-GB" sz="1100" i="1" dirty="0" smtClean="0">
                <a:solidFill>
                  <a:srgbClr val="0070C0"/>
                </a:solidFill>
              </a:rPr>
              <a:t>“my Father’s house”. </a:t>
            </a:r>
            <a:r>
              <a:rPr lang="en-GB" sz="1100" dirty="0" smtClean="0">
                <a:solidFill>
                  <a:srgbClr val="0070C0"/>
                </a:solidFill>
              </a:rPr>
              <a:t> </a:t>
            </a:r>
            <a:r>
              <a:rPr lang="en-GB" sz="1100" dirty="0" smtClean="0"/>
              <a:t>A more modern view is that heaven is simply ‘with God’.</a:t>
            </a:r>
            <a:endParaRPr lang="en-GB" sz="1100" dirty="0">
              <a:solidFill>
                <a:srgbClr val="00B0F0"/>
              </a:solidFill>
            </a:endParaRPr>
          </a:p>
        </p:txBody>
      </p:sp>
      <p:sp>
        <p:nvSpPr>
          <p:cNvPr id="51" name="TextBox 50"/>
          <p:cNvSpPr txBox="1"/>
          <p:nvPr/>
        </p:nvSpPr>
        <p:spPr>
          <a:xfrm>
            <a:off x="6907617" y="4591967"/>
            <a:ext cx="1253335" cy="1277273"/>
          </a:xfrm>
          <a:prstGeom prst="rect">
            <a:avLst/>
          </a:prstGeom>
          <a:noFill/>
        </p:spPr>
        <p:txBody>
          <a:bodyPr wrap="square" rtlCol="0">
            <a:spAutoFit/>
          </a:bodyPr>
          <a:lstStyle/>
          <a:p>
            <a:pPr algn="ctr"/>
            <a:r>
              <a:rPr lang="en-GB" sz="1100" dirty="0" smtClean="0"/>
              <a:t>Hell can be an actual place of torment and suffering OR it can be when man is separated from God.</a:t>
            </a:r>
            <a:endParaRPr lang="en-GB" sz="1100" dirty="0">
              <a:solidFill>
                <a:srgbClr val="00B0F0"/>
              </a:solidFill>
            </a:endParaRPr>
          </a:p>
        </p:txBody>
      </p:sp>
      <p:sp>
        <p:nvSpPr>
          <p:cNvPr id="52" name="TextBox 51"/>
          <p:cNvSpPr txBox="1"/>
          <p:nvPr/>
        </p:nvSpPr>
        <p:spPr>
          <a:xfrm>
            <a:off x="5452753" y="4446137"/>
            <a:ext cx="1531041" cy="1492716"/>
          </a:xfrm>
          <a:prstGeom prst="rect">
            <a:avLst/>
          </a:prstGeom>
          <a:noFill/>
        </p:spPr>
        <p:txBody>
          <a:bodyPr wrap="square" rtlCol="0">
            <a:spAutoFit/>
          </a:bodyPr>
          <a:lstStyle/>
          <a:p>
            <a:pPr algn="ctr"/>
            <a:r>
              <a:rPr lang="en-GB" sz="1100" dirty="0" smtClean="0"/>
              <a:t>Roman Catholics believe there is a place before heaven, where people go to have their sins cleansed.  People say prayers for </a:t>
            </a:r>
            <a:r>
              <a:rPr lang="en-GB" sz="1400" b="1" dirty="0" smtClean="0">
                <a:solidFill>
                  <a:srgbClr val="0070C0"/>
                </a:solidFill>
              </a:rPr>
              <a:t>souls</a:t>
            </a:r>
            <a:r>
              <a:rPr lang="en-GB" sz="1400" dirty="0" smtClean="0">
                <a:solidFill>
                  <a:srgbClr val="0070C0"/>
                </a:solidFill>
              </a:rPr>
              <a:t> </a:t>
            </a:r>
            <a:r>
              <a:rPr lang="en-GB" sz="1100" dirty="0" smtClean="0"/>
              <a:t>to be released from Purgatory.</a:t>
            </a:r>
            <a:endParaRPr lang="en-GB" sz="1100" b="1" dirty="0"/>
          </a:p>
        </p:txBody>
      </p:sp>
      <p:sp>
        <p:nvSpPr>
          <p:cNvPr id="55" name="TextBox 54"/>
          <p:cNvSpPr txBox="1"/>
          <p:nvPr/>
        </p:nvSpPr>
        <p:spPr>
          <a:xfrm>
            <a:off x="5467922" y="4076634"/>
            <a:ext cx="1531041" cy="338554"/>
          </a:xfrm>
          <a:prstGeom prst="rect">
            <a:avLst/>
          </a:prstGeom>
          <a:noFill/>
        </p:spPr>
        <p:txBody>
          <a:bodyPr wrap="square" rtlCol="0">
            <a:spAutoFit/>
          </a:bodyPr>
          <a:lstStyle/>
          <a:p>
            <a:pPr algn="ctr"/>
            <a:r>
              <a:rPr lang="en-GB" sz="1600" b="1" u="sng" dirty="0" smtClean="0">
                <a:solidFill>
                  <a:srgbClr val="00B050"/>
                </a:solidFill>
              </a:rPr>
              <a:t>PURGATORY</a:t>
            </a:r>
            <a:endParaRPr lang="en-GB" sz="1100" b="1" u="sng" dirty="0">
              <a:solidFill>
                <a:srgbClr val="00B050"/>
              </a:solidFill>
            </a:endParaRPr>
          </a:p>
        </p:txBody>
      </p:sp>
      <p:sp>
        <p:nvSpPr>
          <p:cNvPr id="59" name="TextBox 58"/>
          <p:cNvSpPr txBox="1"/>
          <p:nvPr/>
        </p:nvSpPr>
        <p:spPr>
          <a:xfrm>
            <a:off x="8030973" y="3845462"/>
            <a:ext cx="1531041" cy="338554"/>
          </a:xfrm>
          <a:prstGeom prst="rect">
            <a:avLst/>
          </a:prstGeom>
          <a:noFill/>
        </p:spPr>
        <p:txBody>
          <a:bodyPr wrap="square" rtlCol="0">
            <a:spAutoFit/>
          </a:bodyPr>
          <a:lstStyle/>
          <a:p>
            <a:pPr algn="ctr"/>
            <a:r>
              <a:rPr lang="en-GB" sz="1600" b="1" u="sng" dirty="0" smtClean="0">
                <a:solidFill>
                  <a:schemeClr val="accent1">
                    <a:lumMod val="75000"/>
                  </a:schemeClr>
                </a:solidFill>
              </a:rPr>
              <a:t>Soul</a:t>
            </a:r>
            <a:endParaRPr lang="en-GB" sz="1100" b="1" u="sng" dirty="0">
              <a:solidFill>
                <a:schemeClr val="accent1">
                  <a:lumMod val="75000"/>
                </a:schemeClr>
              </a:solidFill>
            </a:endParaRPr>
          </a:p>
        </p:txBody>
      </p:sp>
      <p:sp>
        <p:nvSpPr>
          <p:cNvPr id="60" name="TextBox 59"/>
          <p:cNvSpPr txBox="1"/>
          <p:nvPr/>
        </p:nvSpPr>
        <p:spPr>
          <a:xfrm>
            <a:off x="8244500" y="4184016"/>
            <a:ext cx="1579597" cy="1615827"/>
          </a:xfrm>
          <a:prstGeom prst="rect">
            <a:avLst/>
          </a:prstGeom>
          <a:noFill/>
        </p:spPr>
        <p:txBody>
          <a:bodyPr wrap="square" rtlCol="0">
            <a:spAutoFit/>
          </a:bodyPr>
          <a:lstStyle/>
          <a:p>
            <a:r>
              <a:rPr lang="en-GB" sz="1100" u="sng" dirty="0" smtClean="0"/>
              <a:t>Our souls are</a:t>
            </a:r>
            <a:r>
              <a:rPr lang="en-GB" sz="1100" dirty="0" smtClean="0"/>
              <a:t>:</a:t>
            </a:r>
          </a:p>
          <a:p>
            <a:pPr marL="171450" indent="-171450">
              <a:buFont typeface="Arial" panose="020B0604020202020204" pitchFamily="34" charset="0"/>
              <a:buChar char="•"/>
            </a:pPr>
            <a:r>
              <a:rPr lang="en-GB" sz="1100" dirty="0" smtClean="0"/>
              <a:t>Immortal</a:t>
            </a:r>
          </a:p>
          <a:p>
            <a:pPr marL="171450" indent="-171450">
              <a:buFont typeface="Arial" panose="020B0604020202020204" pitchFamily="34" charset="0"/>
              <a:buChar char="•"/>
            </a:pPr>
            <a:r>
              <a:rPr lang="en-GB" sz="1100" dirty="0" smtClean="0"/>
              <a:t>God-given</a:t>
            </a:r>
          </a:p>
          <a:p>
            <a:pPr marL="171450" indent="-171450">
              <a:buFont typeface="Arial" panose="020B0604020202020204" pitchFamily="34" charset="0"/>
              <a:buChar char="•"/>
            </a:pPr>
            <a:r>
              <a:rPr lang="en-GB" sz="1100" dirty="0" smtClean="0"/>
              <a:t>Eternal</a:t>
            </a:r>
          </a:p>
          <a:p>
            <a:pPr marL="171450" indent="-171450">
              <a:buFont typeface="Arial" panose="020B0604020202020204" pitchFamily="34" charset="0"/>
              <a:buChar char="•"/>
            </a:pPr>
            <a:r>
              <a:rPr lang="en-GB" sz="1100" dirty="0" smtClean="0"/>
              <a:t>Make us distinct from the rest of creation</a:t>
            </a:r>
          </a:p>
          <a:p>
            <a:pPr marL="171450" indent="-171450">
              <a:buFont typeface="Arial" panose="020B0604020202020204" pitchFamily="34" charset="0"/>
              <a:buChar char="•"/>
            </a:pPr>
            <a:r>
              <a:rPr lang="en-GB" sz="1100" dirty="0" smtClean="0"/>
              <a:t>Return to God when we die</a:t>
            </a:r>
            <a:endParaRPr lang="en-GB" sz="1100" dirty="0"/>
          </a:p>
        </p:txBody>
      </p:sp>
      <p:sp>
        <p:nvSpPr>
          <p:cNvPr id="61" name="TextBox 60"/>
          <p:cNvSpPr txBox="1"/>
          <p:nvPr/>
        </p:nvSpPr>
        <p:spPr>
          <a:xfrm>
            <a:off x="9872756" y="3323821"/>
            <a:ext cx="2165907" cy="3554819"/>
          </a:xfrm>
          <a:prstGeom prst="rect">
            <a:avLst/>
          </a:prstGeom>
          <a:noFill/>
        </p:spPr>
        <p:txBody>
          <a:bodyPr wrap="square" rtlCol="0">
            <a:spAutoFit/>
          </a:bodyPr>
          <a:lstStyle/>
          <a:p>
            <a:r>
              <a:rPr lang="en-GB" sz="1200" b="1" u="sng" dirty="0" smtClean="0"/>
              <a:t>Responses:</a:t>
            </a:r>
          </a:p>
          <a:p>
            <a:pPr marL="228600" indent="-228600">
              <a:buFont typeface="+mj-lt"/>
              <a:buAutoNum type="arabicPeriod"/>
            </a:pPr>
            <a:r>
              <a:rPr lang="en-GB" sz="1200" dirty="0" smtClean="0"/>
              <a:t>Suffering is a </a:t>
            </a:r>
            <a:r>
              <a:rPr lang="en-GB" sz="1400" b="1" dirty="0" smtClean="0">
                <a:solidFill>
                  <a:srgbClr val="0070C0"/>
                </a:solidFill>
              </a:rPr>
              <a:t>necessary</a:t>
            </a:r>
            <a:r>
              <a:rPr lang="en-GB" sz="1200" dirty="0" smtClean="0"/>
              <a:t> part of life</a:t>
            </a:r>
          </a:p>
          <a:p>
            <a:pPr marL="228600" indent="-228600">
              <a:buFont typeface="+mj-lt"/>
              <a:buAutoNum type="arabicPeriod"/>
            </a:pPr>
            <a:r>
              <a:rPr lang="en-GB" sz="1200" dirty="0" smtClean="0"/>
              <a:t>Suffering is </a:t>
            </a:r>
            <a:r>
              <a:rPr lang="en-GB" sz="1400" b="1" dirty="0" smtClean="0">
                <a:solidFill>
                  <a:srgbClr val="0070C0"/>
                </a:solidFill>
              </a:rPr>
              <a:t>temporary</a:t>
            </a:r>
          </a:p>
          <a:p>
            <a:pPr marL="228600" indent="-228600">
              <a:buFont typeface="+mj-lt"/>
              <a:buAutoNum type="arabicPeriod"/>
            </a:pPr>
            <a:r>
              <a:rPr lang="en-GB" sz="1200" dirty="0" smtClean="0"/>
              <a:t>Suffering is a punishment for </a:t>
            </a:r>
            <a:r>
              <a:rPr lang="en-GB" sz="1400" b="1" dirty="0" smtClean="0">
                <a:solidFill>
                  <a:srgbClr val="0070C0"/>
                </a:solidFill>
              </a:rPr>
              <a:t>sin</a:t>
            </a:r>
          </a:p>
          <a:p>
            <a:pPr marL="228600" indent="-228600">
              <a:buFont typeface="+mj-lt"/>
              <a:buAutoNum type="arabicPeriod"/>
            </a:pPr>
            <a:r>
              <a:rPr lang="en-GB" sz="1200" dirty="0" smtClean="0"/>
              <a:t>Suffering is caused by humanity’s </a:t>
            </a:r>
            <a:r>
              <a:rPr lang="en-GB" sz="1400" b="1" dirty="0" smtClean="0">
                <a:solidFill>
                  <a:srgbClr val="0070C0"/>
                </a:solidFill>
              </a:rPr>
              <a:t>free will</a:t>
            </a:r>
          </a:p>
          <a:p>
            <a:pPr marL="228600" indent="-228600">
              <a:buFont typeface="+mj-lt"/>
              <a:buAutoNum type="arabicPeriod"/>
            </a:pPr>
            <a:r>
              <a:rPr lang="en-GB" sz="1200" dirty="0" smtClean="0"/>
              <a:t>Suffering is a part of God’s </a:t>
            </a:r>
            <a:r>
              <a:rPr lang="en-GB" sz="1400" b="1" dirty="0" smtClean="0">
                <a:solidFill>
                  <a:srgbClr val="0070C0"/>
                </a:solidFill>
              </a:rPr>
              <a:t>plan</a:t>
            </a:r>
          </a:p>
          <a:p>
            <a:pPr marL="228600" indent="-228600">
              <a:buFont typeface="+mj-lt"/>
              <a:buAutoNum type="arabicPeriod"/>
            </a:pPr>
            <a:r>
              <a:rPr lang="en-GB" sz="1200" dirty="0" smtClean="0"/>
              <a:t>Suffering is a </a:t>
            </a:r>
            <a:r>
              <a:rPr lang="en-GB" sz="1400" b="1" dirty="0" smtClean="0">
                <a:solidFill>
                  <a:srgbClr val="0070C0"/>
                </a:solidFill>
              </a:rPr>
              <a:t>test of faith</a:t>
            </a:r>
          </a:p>
          <a:p>
            <a:endParaRPr lang="en-GB" sz="900" b="1" dirty="0">
              <a:solidFill>
                <a:srgbClr val="00B0F0"/>
              </a:solidFill>
            </a:endParaRPr>
          </a:p>
          <a:p>
            <a:pPr algn="ctr"/>
            <a:r>
              <a:rPr lang="en-GB" sz="1200" dirty="0" smtClean="0"/>
              <a:t>Christians believe they will be </a:t>
            </a:r>
            <a:r>
              <a:rPr lang="en-GB" sz="1400" b="1" dirty="0" smtClean="0">
                <a:solidFill>
                  <a:srgbClr val="0070C0"/>
                </a:solidFill>
              </a:rPr>
              <a:t>judged</a:t>
            </a:r>
            <a:r>
              <a:rPr lang="en-GB" sz="1200" dirty="0" smtClean="0"/>
              <a:t> on their actions in this life on judgement day </a:t>
            </a:r>
            <a:r>
              <a:rPr lang="en-GB" sz="1200" b="1" dirty="0" smtClean="0">
                <a:solidFill>
                  <a:srgbClr val="0070C0"/>
                </a:solidFill>
              </a:rPr>
              <a:t>– Parousia.</a:t>
            </a:r>
          </a:p>
          <a:p>
            <a:pPr marL="228600" indent="-228600">
              <a:buFont typeface="+mj-lt"/>
              <a:buAutoNum type="arabicPeriod"/>
            </a:pPr>
            <a:endParaRPr lang="en-GB" sz="1400" b="1" dirty="0">
              <a:solidFill>
                <a:srgbClr val="00B0F0"/>
              </a:solidFill>
            </a:endParaRPr>
          </a:p>
        </p:txBody>
      </p:sp>
      <p:sp>
        <p:nvSpPr>
          <p:cNvPr id="8" name="TextBox 7"/>
          <p:cNvSpPr txBox="1"/>
          <p:nvPr/>
        </p:nvSpPr>
        <p:spPr>
          <a:xfrm>
            <a:off x="236879" y="4619467"/>
            <a:ext cx="1739380" cy="2000548"/>
          </a:xfrm>
          <a:prstGeom prst="rect">
            <a:avLst/>
          </a:prstGeom>
          <a:noFill/>
        </p:spPr>
        <p:txBody>
          <a:bodyPr wrap="square" rtlCol="0">
            <a:spAutoFit/>
          </a:bodyPr>
          <a:lstStyle/>
          <a:p>
            <a:pPr algn="ctr"/>
            <a:r>
              <a:rPr lang="en-GB" sz="1100" dirty="0" smtClean="0"/>
              <a:t>Science tells us that our universe is approx. 14bn years old, and our planet is approx. 4bn years old.</a:t>
            </a:r>
          </a:p>
          <a:p>
            <a:pPr algn="ctr"/>
            <a:r>
              <a:rPr lang="en-GB" sz="1100" dirty="0" smtClean="0"/>
              <a:t>An explosion (The Big Bang) led to the creation of all space, time and matter.</a:t>
            </a:r>
          </a:p>
          <a:p>
            <a:pPr algn="ctr"/>
            <a:r>
              <a:rPr lang="en-GB" sz="1100" dirty="0" smtClean="0"/>
              <a:t>Humans have evolved over time, through a process of</a:t>
            </a:r>
            <a:r>
              <a:rPr lang="en-GB" sz="1200" b="1" dirty="0" smtClean="0">
                <a:solidFill>
                  <a:srgbClr val="0070C0"/>
                </a:solidFill>
              </a:rPr>
              <a:t> natural selection</a:t>
            </a:r>
            <a:r>
              <a:rPr lang="en-GB" sz="1100" dirty="0" smtClean="0"/>
              <a:t>.  This is called </a:t>
            </a:r>
            <a:r>
              <a:rPr lang="en-GB" sz="1200" dirty="0" smtClean="0">
                <a:solidFill>
                  <a:srgbClr val="0070C0"/>
                </a:solidFill>
              </a:rPr>
              <a:t>‘</a:t>
            </a:r>
            <a:r>
              <a:rPr lang="en-GB" sz="1200" b="1" dirty="0" smtClean="0">
                <a:solidFill>
                  <a:srgbClr val="0070C0"/>
                </a:solidFill>
              </a:rPr>
              <a:t>evolution</a:t>
            </a:r>
            <a:r>
              <a:rPr lang="en-GB" sz="1100" dirty="0" smtClean="0">
                <a:solidFill>
                  <a:srgbClr val="0070C0"/>
                </a:solidFill>
              </a:rPr>
              <a:t>’</a:t>
            </a:r>
            <a:r>
              <a:rPr lang="en-GB" sz="1100" dirty="0" smtClean="0"/>
              <a:t>.</a:t>
            </a:r>
            <a:endParaRPr lang="en-GB" sz="1100" dirty="0"/>
          </a:p>
        </p:txBody>
      </p:sp>
      <p:sp>
        <p:nvSpPr>
          <p:cNvPr id="63" name="TextBox 62"/>
          <p:cNvSpPr txBox="1"/>
          <p:nvPr/>
        </p:nvSpPr>
        <p:spPr>
          <a:xfrm>
            <a:off x="1987460" y="4709349"/>
            <a:ext cx="1653328" cy="1846659"/>
          </a:xfrm>
          <a:prstGeom prst="rect">
            <a:avLst/>
          </a:prstGeom>
          <a:noFill/>
        </p:spPr>
        <p:txBody>
          <a:bodyPr wrap="square" rtlCol="0">
            <a:spAutoFit/>
          </a:bodyPr>
          <a:lstStyle/>
          <a:p>
            <a:pPr algn="ctr"/>
            <a:r>
              <a:rPr lang="en-GB" sz="1100" dirty="0" smtClean="0"/>
              <a:t>Genesis 1 &amp;2 says that God created the world in 6 days, and on the 7</a:t>
            </a:r>
            <a:r>
              <a:rPr lang="en-GB" sz="1100" baseline="30000" dirty="0" smtClean="0"/>
              <a:t>th</a:t>
            </a:r>
            <a:r>
              <a:rPr lang="en-GB" sz="1100" dirty="0" smtClean="0"/>
              <a:t> He rested.  Some Christians take this </a:t>
            </a:r>
            <a:r>
              <a:rPr lang="en-GB" sz="1100" b="1" dirty="0" smtClean="0">
                <a:solidFill>
                  <a:srgbClr val="0070C0"/>
                </a:solidFill>
              </a:rPr>
              <a:t>LITERALLY</a:t>
            </a:r>
            <a:r>
              <a:rPr lang="en-GB" sz="1100" dirty="0" smtClean="0">
                <a:solidFill>
                  <a:srgbClr val="0070C0"/>
                </a:solidFill>
              </a:rPr>
              <a:t> </a:t>
            </a:r>
            <a:r>
              <a:rPr lang="en-GB" sz="1100" dirty="0" smtClean="0"/>
              <a:t>and read this story as </a:t>
            </a:r>
            <a:r>
              <a:rPr lang="en-GB" sz="1200" b="1" dirty="0" smtClean="0">
                <a:solidFill>
                  <a:srgbClr val="0070C0"/>
                </a:solidFill>
              </a:rPr>
              <a:t>fact (fundamentalist).  </a:t>
            </a:r>
            <a:r>
              <a:rPr lang="en-GB" sz="1100" dirty="0" smtClean="0"/>
              <a:t>Others see the Genesis story as a </a:t>
            </a:r>
            <a:r>
              <a:rPr lang="en-GB" sz="1200" b="1" dirty="0" smtClean="0">
                <a:solidFill>
                  <a:srgbClr val="0070C0"/>
                </a:solidFill>
              </a:rPr>
              <a:t>symbolic </a:t>
            </a:r>
            <a:r>
              <a:rPr lang="en-GB" sz="1100" dirty="0" smtClean="0"/>
              <a:t>story</a:t>
            </a:r>
            <a:r>
              <a:rPr lang="en-GB" sz="1200" dirty="0" smtClean="0"/>
              <a:t> </a:t>
            </a:r>
            <a:r>
              <a:rPr lang="en-GB" sz="1200" b="1" dirty="0" smtClean="0">
                <a:solidFill>
                  <a:srgbClr val="0070C0"/>
                </a:solidFill>
              </a:rPr>
              <a:t>(Liberal)</a:t>
            </a:r>
            <a:endParaRPr lang="en-GB" sz="1100" b="1" dirty="0">
              <a:solidFill>
                <a:srgbClr val="0070C0"/>
              </a:solidFill>
            </a:endParaRPr>
          </a:p>
        </p:txBody>
      </p:sp>
      <p:pic>
        <p:nvPicPr>
          <p:cNvPr id="10" name="Picture 9"/>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537278" y="6278644"/>
            <a:ext cx="494697" cy="494697"/>
          </a:xfrm>
          <a:prstGeom prst="rect">
            <a:avLst/>
          </a:prstGeom>
        </p:spPr>
      </p:pic>
    </p:spTree>
    <p:extLst>
      <p:ext uri="{BB962C8B-B14F-4D97-AF65-F5344CB8AC3E}">
        <p14:creationId xmlns:p14="http://schemas.microsoft.com/office/powerpoint/2010/main" val="19493486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BEBA8EAE-BF5A-486C-A8C5-ECC9F3942E4B}">
                <a14:imgProps xmlns:a14="http://schemas.microsoft.com/office/drawing/2010/main">
                  <a14:imgLayer r:embed="rId3">
                    <a14:imgEffect>
                      <a14:artisticCrisscrossEtching trans="45000"/>
                    </a14:imgEffect>
                    <a14:imgEffect>
                      <a14:saturation sat="66000"/>
                    </a14:imgEffect>
                    <a14:imgEffect>
                      <a14:brightnessContrast bright="16000" contrast="8000"/>
                    </a14:imgEffect>
                  </a14:imgLayer>
                </a14:imgProps>
              </a:ext>
              <a:ext uri="{28A0092B-C50C-407E-A947-70E740481C1C}">
                <a14:useLocalDpi xmlns:a14="http://schemas.microsoft.com/office/drawing/2010/main" val="0"/>
              </a:ext>
            </a:extLst>
          </a:blip>
          <a:stretch>
            <a:fillRect/>
          </a:stretch>
        </p:blipFill>
        <p:spPr>
          <a:xfrm>
            <a:off x="4476639" y="6176539"/>
            <a:ext cx="4939703" cy="584775"/>
          </a:xfrm>
          <a:prstGeom prst="rect">
            <a:avLst/>
          </a:prstGeom>
        </p:spPr>
      </p:pic>
      <p:sp>
        <p:nvSpPr>
          <p:cNvPr id="4" name="TextBox 3"/>
          <p:cNvSpPr txBox="1"/>
          <p:nvPr/>
        </p:nvSpPr>
        <p:spPr>
          <a:xfrm>
            <a:off x="3759827" y="10066"/>
            <a:ext cx="5656515" cy="954107"/>
          </a:xfrm>
          <a:prstGeom prst="rect">
            <a:avLst/>
          </a:prstGeom>
          <a:noFill/>
        </p:spPr>
        <p:txBody>
          <a:bodyPr wrap="square" rtlCol="0">
            <a:spAutoFit/>
          </a:bodyPr>
          <a:lstStyle/>
          <a:p>
            <a:pPr algn="ctr"/>
            <a:r>
              <a:rPr lang="en-GB" sz="2800" b="1" u="sng" dirty="0" smtClean="0">
                <a:solidFill>
                  <a:srgbClr val="00B0F0"/>
                </a:solidFill>
                <a:latin typeface="Candara" charset="0"/>
                <a:ea typeface="Candara" charset="0"/>
                <a:cs typeface="Candara" charset="0"/>
              </a:rPr>
              <a:t>Beliefs &amp; teachings: Christianity</a:t>
            </a:r>
          </a:p>
          <a:p>
            <a:pPr algn="ctr"/>
            <a:r>
              <a:rPr lang="en-GB" sz="2800" b="1" u="sng" dirty="0" smtClean="0">
                <a:solidFill>
                  <a:srgbClr val="7030A0"/>
                </a:solidFill>
                <a:latin typeface="Candara" charset="0"/>
                <a:ea typeface="Candara" charset="0"/>
                <a:cs typeface="Candara" charset="0"/>
              </a:rPr>
              <a:t>‘Jesus’</a:t>
            </a:r>
            <a:endParaRPr lang="en-GB" sz="2800" b="1" u="sng" dirty="0">
              <a:solidFill>
                <a:srgbClr val="7030A0"/>
              </a:solidFill>
              <a:latin typeface="Candara" charset="0"/>
              <a:ea typeface="Candara" charset="0"/>
              <a:cs typeface="Candara" charset="0"/>
            </a:endParaRPr>
          </a:p>
        </p:txBody>
      </p:sp>
      <p:sp>
        <p:nvSpPr>
          <p:cNvPr id="6" name="TextBox 5"/>
          <p:cNvSpPr txBox="1"/>
          <p:nvPr/>
        </p:nvSpPr>
        <p:spPr>
          <a:xfrm>
            <a:off x="267410" y="4173454"/>
            <a:ext cx="3277590" cy="400110"/>
          </a:xfrm>
          <a:prstGeom prst="rect">
            <a:avLst/>
          </a:prstGeom>
          <a:noFill/>
        </p:spPr>
        <p:txBody>
          <a:bodyPr wrap="square" rtlCol="0">
            <a:spAutoFit/>
          </a:bodyPr>
          <a:lstStyle/>
          <a:p>
            <a:pPr algn="ctr"/>
            <a:r>
              <a:rPr lang="en-GB" sz="2000" u="sng" dirty="0" smtClean="0">
                <a:solidFill>
                  <a:srgbClr val="0070C0"/>
                </a:solidFill>
                <a:latin typeface="Candara" charset="0"/>
                <a:ea typeface="Candara" charset="0"/>
                <a:cs typeface="Candara" charset="0"/>
              </a:rPr>
              <a:t>Incarnation</a:t>
            </a:r>
            <a:endParaRPr lang="en-GB" sz="2000" u="sng" dirty="0">
              <a:solidFill>
                <a:srgbClr val="0070C0"/>
              </a:solidFill>
              <a:latin typeface="Candara" charset="0"/>
              <a:ea typeface="Candara" charset="0"/>
              <a:cs typeface="Candara" charset="0"/>
            </a:endParaRPr>
          </a:p>
        </p:txBody>
      </p:sp>
      <p:sp>
        <p:nvSpPr>
          <p:cNvPr id="7" name="TextBox 6"/>
          <p:cNvSpPr txBox="1"/>
          <p:nvPr/>
        </p:nvSpPr>
        <p:spPr>
          <a:xfrm>
            <a:off x="9984468" y="240506"/>
            <a:ext cx="2054431" cy="769441"/>
          </a:xfrm>
          <a:prstGeom prst="rect">
            <a:avLst/>
          </a:prstGeom>
          <a:noFill/>
        </p:spPr>
        <p:txBody>
          <a:bodyPr wrap="square" rtlCol="0">
            <a:spAutoFit/>
          </a:bodyPr>
          <a:lstStyle/>
          <a:p>
            <a:pPr algn="ctr"/>
            <a:r>
              <a:rPr lang="en-GB" sz="2000" u="sng" dirty="0" smtClean="0">
                <a:solidFill>
                  <a:srgbClr val="0070C0"/>
                </a:solidFill>
                <a:latin typeface="Candara" charset="0"/>
                <a:ea typeface="Candara" charset="0"/>
                <a:cs typeface="Candara" charset="0"/>
              </a:rPr>
              <a:t>Parables</a:t>
            </a:r>
          </a:p>
          <a:p>
            <a:pPr algn="ctr"/>
            <a:r>
              <a:rPr lang="en-GB" sz="1200" dirty="0" smtClean="0">
                <a:solidFill>
                  <a:srgbClr val="7030A0"/>
                </a:solidFill>
                <a:latin typeface="Candara" charset="0"/>
                <a:ea typeface="Candara" charset="0"/>
                <a:cs typeface="Candara" charset="0"/>
              </a:rPr>
              <a:t>A story used to teach a lesson or a moral</a:t>
            </a:r>
            <a:endParaRPr lang="en-GB" sz="1200" dirty="0">
              <a:solidFill>
                <a:srgbClr val="7030A0"/>
              </a:solidFill>
              <a:latin typeface="Candara" charset="0"/>
              <a:ea typeface="Candara" charset="0"/>
              <a:cs typeface="Candara" charset="0"/>
            </a:endParaRPr>
          </a:p>
        </p:txBody>
      </p:sp>
      <p:sp>
        <p:nvSpPr>
          <p:cNvPr id="54" name="TextBox 53"/>
          <p:cNvSpPr txBox="1"/>
          <p:nvPr/>
        </p:nvSpPr>
        <p:spPr>
          <a:xfrm>
            <a:off x="165706" y="218604"/>
            <a:ext cx="3277590" cy="400110"/>
          </a:xfrm>
          <a:prstGeom prst="rect">
            <a:avLst/>
          </a:prstGeom>
          <a:noFill/>
        </p:spPr>
        <p:txBody>
          <a:bodyPr wrap="square" rtlCol="0">
            <a:spAutoFit/>
          </a:bodyPr>
          <a:lstStyle/>
          <a:p>
            <a:pPr algn="ctr"/>
            <a:r>
              <a:rPr lang="en-GB" sz="2000" u="sng" dirty="0" smtClean="0">
                <a:solidFill>
                  <a:schemeClr val="accent1">
                    <a:lumMod val="75000"/>
                  </a:schemeClr>
                </a:solidFill>
                <a:latin typeface="Candara" charset="0"/>
                <a:ea typeface="Candara" charset="0"/>
                <a:cs typeface="Candara" charset="0"/>
              </a:rPr>
              <a:t>The suffering of Christ</a:t>
            </a:r>
            <a:endParaRPr lang="en-GB" sz="2000" u="sng" dirty="0">
              <a:solidFill>
                <a:schemeClr val="accent1">
                  <a:lumMod val="75000"/>
                </a:schemeClr>
              </a:solidFill>
              <a:latin typeface="Candara" charset="0"/>
              <a:ea typeface="Candara" charset="0"/>
              <a:cs typeface="Candara" charset="0"/>
            </a:endParaRPr>
          </a:p>
        </p:txBody>
      </p:sp>
      <p:sp>
        <p:nvSpPr>
          <p:cNvPr id="56" name="Rounded Rectangle 55"/>
          <p:cNvSpPr/>
          <p:nvPr/>
        </p:nvSpPr>
        <p:spPr>
          <a:xfrm>
            <a:off x="97369" y="185584"/>
            <a:ext cx="3345927" cy="3954850"/>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dirty="0"/>
          </a:p>
        </p:txBody>
      </p:sp>
      <p:sp>
        <p:nvSpPr>
          <p:cNvPr id="57" name="Rounded Rectangle 56"/>
          <p:cNvSpPr/>
          <p:nvPr/>
        </p:nvSpPr>
        <p:spPr>
          <a:xfrm>
            <a:off x="108302" y="4219460"/>
            <a:ext cx="3595806" cy="2543192"/>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dirty="0"/>
          </a:p>
        </p:txBody>
      </p:sp>
      <p:sp>
        <p:nvSpPr>
          <p:cNvPr id="58" name="Rounded Rectangle 57"/>
          <p:cNvSpPr/>
          <p:nvPr/>
        </p:nvSpPr>
        <p:spPr>
          <a:xfrm>
            <a:off x="9887162" y="240506"/>
            <a:ext cx="2201919" cy="6443120"/>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dirty="0"/>
          </a:p>
        </p:txBody>
      </p:sp>
      <p:sp>
        <p:nvSpPr>
          <p:cNvPr id="64" name="Rounded Rectangle 63"/>
          <p:cNvSpPr/>
          <p:nvPr/>
        </p:nvSpPr>
        <p:spPr>
          <a:xfrm>
            <a:off x="3855191" y="3701231"/>
            <a:ext cx="5953550" cy="2373988"/>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dirty="0"/>
          </a:p>
        </p:txBody>
      </p:sp>
      <p:sp>
        <p:nvSpPr>
          <p:cNvPr id="65" name="TextBox 64"/>
          <p:cNvSpPr txBox="1"/>
          <p:nvPr/>
        </p:nvSpPr>
        <p:spPr>
          <a:xfrm>
            <a:off x="5919274" y="3662131"/>
            <a:ext cx="2054431" cy="400110"/>
          </a:xfrm>
          <a:prstGeom prst="rect">
            <a:avLst/>
          </a:prstGeom>
          <a:noFill/>
        </p:spPr>
        <p:txBody>
          <a:bodyPr wrap="square" rtlCol="0">
            <a:spAutoFit/>
          </a:bodyPr>
          <a:lstStyle/>
          <a:p>
            <a:pPr algn="ctr"/>
            <a:r>
              <a:rPr lang="en-GB" sz="2000" u="sng" dirty="0" smtClean="0">
                <a:solidFill>
                  <a:srgbClr val="0070C0"/>
                </a:solidFill>
                <a:latin typeface="Candara" charset="0"/>
                <a:ea typeface="Candara" charset="0"/>
                <a:cs typeface="Candara" charset="0"/>
              </a:rPr>
              <a:t>Salvation</a:t>
            </a:r>
            <a:endParaRPr lang="en-GB" sz="2000" u="sng" dirty="0">
              <a:solidFill>
                <a:srgbClr val="0070C0"/>
              </a:solidFill>
              <a:latin typeface="Candara" charset="0"/>
              <a:ea typeface="Candara" charset="0"/>
              <a:cs typeface="Candara" charset="0"/>
            </a:endParaRPr>
          </a:p>
        </p:txBody>
      </p:sp>
      <p:sp>
        <p:nvSpPr>
          <p:cNvPr id="2" name="Rectangle 1"/>
          <p:cNvSpPr/>
          <p:nvPr/>
        </p:nvSpPr>
        <p:spPr>
          <a:xfrm>
            <a:off x="4490960" y="6176540"/>
            <a:ext cx="4925382" cy="584775"/>
          </a:xfrm>
          <a:prstGeom prst="rect">
            <a:avLst/>
          </a:prstGeom>
        </p:spPr>
        <p:txBody>
          <a:bodyPr wrap="square">
            <a:spAutoFit/>
          </a:bodyPr>
          <a:lstStyle/>
          <a:p>
            <a:pPr algn="ctr"/>
            <a:r>
              <a:rPr lang="en-GB" sz="1600" b="1" dirty="0" smtClean="0"/>
              <a:t>“Mutual </a:t>
            </a:r>
            <a:r>
              <a:rPr lang="en-GB" sz="1600" b="1" dirty="0"/>
              <a:t>respect for and tolerance of those with different faiths and </a:t>
            </a:r>
            <a:r>
              <a:rPr lang="en-GB" sz="1600" b="1" dirty="0" smtClean="0"/>
              <a:t>beliefs and </a:t>
            </a:r>
            <a:r>
              <a:rPr lang="en-GB" sz="1600" b="1" dirty="0"/>
              <a:t>for those without </a:t>
            </a:r>
            <a:r>
              <a:rPr lang="en-GB" sz="1600" b="1" dirty="0" smtClean="0"/>
              <a:t>faith”</a:t>
            </a:r>
            <a:endParaRPr lang="en-GB" sz="1600" b="1" dirty="0"/>
          </a:p>
        </p:txBody>
      </p:sp>
      <p:pic>
        <p:nvPicPr>
          <p:cNvPr id="13" name="Picture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330728" y="231743"/>
            <a:ext cx="306696" cy="558775"/>
          </a:xfrm>
          <a:prstGeom prst="rect">
            <a:avLst/>
          </a:prstGeom>
        </p:spPr>
      </p:pic>
      <p:sp>
        <p:nvSpPr>
          <p:cNvPr id="66" name="Rounded Rectangle 65"/>
          <p:cNvSpPr/>
          <p:nvPr/>
        </p:nvSpPr>
        <p:spPr>
          <a:xfrm>
            <a:off x="3566200" y="916325"/>
            <a:ext cx="6190555" cy="2683585"/>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dirty="0"/>
          </a:p>
        </p:txBody>
      </p:sp>
      <p:sp>
        <p:nvSpPr>
          <p:cNvPr id="67" name="TextBox 66"/>
          <p:cNvSpPr txBox="1"/>
          <p:nvPr/>
        </p:nvSpPr>
        <p:spPr>
          <a:xfrm>
            <a:off x="4594226" y="916324"/>
            <a:ext cx="4004093" cy="400110"/>
          </a:xfrm>
          <a:prstGeom prst="rect">
            <a:avLst/>
          </a:prstGeom>
          <a:noFill/>
        </p:spPr>
        <p:txBody>
          <a:bodyPr wrap="square" rtlCol="0">
            <a:spAutoFit/>
          </a:bodyPr>
          <a:lstStyle/>
          <a:p>
            <a:pPr algn="ctr"/>
            <a:r>
              <a:rPr lang="en-GB" sz="2000" u="sng" dirty="0" smtClean="0">
                <a:solidFill>
                  <a:schemeClr val="accent1">
                    <a:lumMod val="75000"/>
                  </a:schemeClr>
                </a:solidFill>
                <a:latin typeface="Candara" charset="0"/>
                <a:ea typeface="Candara" charset="0"/>
                <a:cs typeface="Candara" charset="0"/>
              </a:rPr>
              <a:t>Jesus’ resurrection &amp; ascension</a:t>
            </a:r>
            <a:endParaRPr lang="en-GB" sz="2000" u="sng" dirty="0">
              <a:solidFill>
                <a:schemeClr val="accent1">
                  <a:lumMod val="75000"/>
                </a:schemeClr>
              </a:solidFill>
              <a:latin typeface="Candara" charset="0"/>
              <a:ea typeface="Candara" charset="0"/>
              <a:cs typeface="Candara" charset="0"/>
            </a:endParaRPr>
          </a:p>
        </p:txBody>
      </p:sp>
      <p:sp>
        <p:nvSpPr>
          <p:cNvPr id="11" name="TextBox 10"/>
          <p:cNvSpPr txBox="1"/>
          <p:nvPr/>
        </p:nvSpPr>
        <p:spPr>
          <a:xfrm>
            <a:off x="285864" y="4472434"/>
            <a:ext cx="3434663" cy="2308324"/>
          </a:xfrm>
          <a:prstGeom prst="rect">
            <a:avLst/>
          </a:prstGeom>
          <a:noFill/>
        </p:spPr>
        <p:txBody>
          <a:bodyPr wrap="square" rtlCol="0">
            <a:spAutoFit/>
          </a:bodyPr>
          <a:lstStyle/>
          <a:p>
            <a:pPr algn="ctr"/>
            <a:r>
              <a:rPr lang="en-GB" sz="1200" dirty="0" smtClean="0"/>
              <a:t>Christians believe Jesus is the Son of God.  He is God in </a:t>
            </a:r>
            <a:r>
              <a:rPr lang="en-GB" sz="1200" b="1" dirty="0" smtClean="0">
                <a:solidFill>
                  <a:srgbClr val="7030A0"/>
                </a:solidFill>
              </a:rPr>
              <a:t>human form</a:t>
            </a:r>
            <a:r>
              <a:rPr lang="en-GB" sz="1200" dirty="0" smtClean="0"/>
              <a:t>, or God </a:t>
            </a:r>
            <a:r>
              <a:rPr lang="en-GB" sz="1200" b="1" dirty="0" smtClean="0">
                <a:solidFill>
                  <a:srgbClr val="7030A0"/>
                </a:solidFill>
              </a:rPr>
              <a:t>‘incarnate’.</a:t>
            </a:r>
            <a:r>
              <a:rPr lang="en-GB" sz="1200" dirty="0" smtClean="0"/>
              <a:t>  </a:t>
            </a:r>
          </a:p>
          <a:p>
            <a:pPr algn="ctr"/>
            <a:r>
              <a:rPr lang="en-GB" sz="1200" i="1" dirty="0" smtClean="0">
                <a:solidFill>
                  <a:srgbClr val="0070C0"/>
                </a:solidFill>
              </a:rPr>
              <a:t>“The word became flesh and made his dwelling among us”</a:t>
            </a:r>
          </a:p>
          <a:p>
            <a:pPr marL="171450" indent="-171450">
              <a:buFont typeface="Arial" panose="020B0604020202020204" pitchFamily="34" charset="0"/>
              <a:buChar char="•"/>
            </a:pPr>
            <a:r>
              <a:rPr lang="en-GB" sz="1200" dirty="0" smtClean="0"/>
              <a:t>Jesus gave humanity an </a:t>
            </a:r>
            <a:r>
              <a:rPr lang="en-GB" sz="1200" b="1" dirty="0" smtClean="0">
                <a:solidFill>
                  <a:srgbClr val="7030A0"/>
                </a:solidFill>
              </a:rPr>
              <a:t>example</a:t>
            </a:r>
            <a:r>
              <a:rPr lang="en-GB" sz="1200" dirty="0" smtClean="0"/>
              <a:t> to follow.</a:t>
            </a:r>
          </a:p>
          <a:p>
            <a:pPr marL="171450" indent="-171450">
              <a:buFont typeface="Arial" panose="020B0604020202020204" pitchFamily="34" charset="0"/>
              <a:buChar char="•"/>
            </a:pPr>
            <a:r>
              <a:rPr lang="en-GB" sz="1200" dirty="0" smtClean="0"/>
              <a:t>Even though Jesus is God in human form, he valued everyone equally: </a:t>
            </a:r>
            <a:r>
              <a:rPr lang="en-GB" sz="1200" b="1" i="1" dirty="0" smtClean="0">
                <a:solidFill>
                  <a:srgbClr val="7030A0"/>
                </a:solidFill>
              </a:rPr>
              <a:t>“For you are all one in Christ”.</a:t>
            </a:r>
          </a:p>
          <a:p>
            <a:pPr marL="171450" indent="-171450">
              <a:buFont typeface="Arial" panose="020B0604020202020204" pitchFamily="34" charset="0"/>
              <a:buChar char="•"/>
            </a:pPr>
            <a:r>
              <a:rPr lang="en-GB" sz="1200" dirty="0" smtClean="0"/>
              <a:t>God </a:t>
            </a:r>
            <a:r>
              <a:rPr lang="en-GB" sz="1200" b="1" dirty="0" smtClean="0">
                <a:solidFill>
                  <a:srgbClr val="7030A0"/>
                </a:solidFill>
              </a:rPr>
              <a:t>sacrificed</a:t>
            </a:r>
            <a:r>
              <a:rPr lang="en-GB" sz="1200" dirty="0" smtClean="0"/>
              <a:t> himself on the cross to take away the sins of human beings: </a:t>
            </a:r>
            <a:r>
              <a:rPr lang="en-GB" sz="1200" b="1" i="1" dirty="0" smtClean="0">
                <a:solidFill>
                  <a:srgbClr val="7030A0"/>
                </a:solidFill>
              </a:rPr>
              <a:t>“For God so loved the world that He gave His only Son”</a:t>
            </a:r>
          </a:p>
          <a:p>
            <a:pPr marL="171450" indent="-171450">
              <a:buFont typeface="Arial" panose="020B0604020202020204" pitchFamily="34" charset="0"/>
              <a:buChar char="•"/>
            </a:pPr>
            <a:r>
              <a:rPr lang="en-GB" sz="1200" dirty="0" smtClean="0"/>
              <a:t>Jesus is both immanent and personal</a:t>
            </a:r>
            <a:endParaRPr lang="en-GB" sz="1200" dirty="0"/>
          </a:p>
        </p:txBody>
      </p:sp>
      <p:sp>
        <p:nvSpPr>
          <p:cNvPr id="12" name="TextBox 11"/>
          <p:cNvSpPr txBox="1"/>
          <p:nvPr/>
        </p:nvSpPr>
        <p:spPr>
          <a:xfrm>
            <a:off x="3815500" y="3951561"/>
            <a:ext cx="5941255" cy="2123658"/>
          </a:xfrm>
          <a:prstGeom prst="rect">
            <a:avLst/>
          </a:prstGeom>
          <a:noFill/>
        </p:spPr>
        <p:txBody>
          <a:bodyPr wrap="square" rtlCol="0">
            <a:spAutoFit/>
          </a:bodyPr>
          <a:lstStyle/>
          <a:p>
            <a:pPr algn="ctr"/>
            <a:r>
              <a:rPr lang="en-GB" sz="1200" dirty="0" smtClean="0"/>
              <a:t>Salvation means </a:t>
            </a:r>
            <a:r>
              <a:rPr lang="en-GB" sz="1200" b="1" dirty="0" smtClean="0">
                <a:solidFill>
                  <a:srgbClr val="7030A0"/>
                </a:solidFill>
              </a:rPr>
              <a:t>‘to be saved from a bad situation’.  </a:t>
            </a:r>
            <a:r>
              <a:rPr lang="en-GB" sz="1200" dirty="0" smtClean="0"/>
              <a:t>In Christianity, this bad situation is sin, and the consequences of sin.  </a:t>
            </a:r>
          </a:p>
          <a:p>
            <a:pPr algn="ctr"/>
            <a:r>
              <a:rPr lang="en-GB" sz="1200" b="1" dirty="0" smtClean="0">
                <a:solidFill>
                  <a:srgbClr val="7030A0"/>
                </a:solidFill>
              </a:rPr>
              <a:t>Sin </a:t>
            </a:r>
            <a:r>
              <a:rPr lang="en-GB" sz="1200" dirty="0" smtClean="0"/>
              <a:t>has separated humans from God, and salvation enables humans to get close to God again.</a:t>
            </a:r>
          </a:p>
          <a:p>
            <a:pPr algn="ctr"/>
            <a:r>
              <a:rPr lang="en-GB" sz="1200" dirty="0" smtClean="0"/>
              <a:t>Christians believe that Jesus’ death makes up for the </a:t>
            </a:r>
            <a:r>
              <a:rPr lang="en-GB" sz="1200" b="1" dirty="0" smtClean="0">
                <a:solidFill>
                  <a:srgbClr val="7030A0"/>
                </a:solidFill>
              </a:rPr>
              <a:t>original sin </a:t>
            </a:r>
            <a:r>
              <a:rPr lang="en-GB" sz="1200" dirty="0" smtClean="0"/>
              <a:t>committed by Adam &amp; Eve and so can bring people back to god.  </a:t>
            </a:r>
          </a:p>
          <a:p>
            <a:pPr algn="ctr"/>
            <a:r>
              <a:rPr lang="en-GB" sz="1200" dirty="0" smtClean="0"/>
              <a:t>Jesus knew his death was </a:t>
            </a:r>
            <a:r>
              <a:rPr lang="en-GB" sz="1200" b="1" dirty="0" smtClean="0">
                <a:solidFill>
                  <a:srgbClr val="7030A0"/>
                </a:solidFill>
              </a:rPr>
              <a:t>necessary</a:t>
            </a:r>
            <a:r>
              <a:rPr lang="en-GB" sz="1200" dirty="0" smtClean="0"/>
              <a:t> to restore the relationship between god and the believers and make the opportunity for salvation available to all people.</a:t>
            </a:r>
          </a:p>
          <a:p>
            <a:pPr algn="ctr"/>
            <a:r>
              <a:rPr lang="en-GB" sz="1200" dirty="0" smtClean="0"/>
              <a:t>Jesus (as the Son of God) could have  easily avoided being crucified.  His crucifixion was the result of human evil against an innocent man.  It needed to happen, in order to </a:t>
            </a:r>
            <a:r>
              <a:rPr lang="en-GB" sz="1200" b="1" dirty="0" smtClean="0">
                <a:solidFill>
                  <a:srgbClr val="7030A0"/>
                </a:solidFill>
              </a:rPr>
              <a:t>atone</a:t>
            </a:r>
            <a:r>
              <a:rPr lang="en-GB" sz="1200" dirty="0" smtClean="0"/>
              <a:t> for the sins of humanity.</a:t>
            </a:r>
            <a:endParaRPr lang="en-GB" sz="1200" dirty="0"/>
          </a:p>
        </p:txBody>
      </p:sp>
      <p:sp>
        <p:nvSpPr>
          <p:cNvPr id="14" name="TextBox 13"/>
          <p:cNvSpPr txBox="1"/>
          <p:nvPr/>
        </p:nvSpPr>
        <p:spPr>
          <a:xfrm>
            <a:off x="9807302" y="958842"/>
            <a:ext cx="2384698" cy="2923877"/>
          </a:xfrm>
          <a:prstGeom prst="rect">
            <a:avLst/>
          </a:prstGeom>
          <a:noFill/>
        </p:spPr>
        <p:txBody>
          <a:bodyPr wrap="square" rtlCol="0">
            <a:spAutoFit/>
          </a:bodyPr>
          <a:lstStyle/>
          <a:p>
            <a:pPr algn="ctr"/>
            <a:r>
              <a:rPr lang="en-GB" sz="1200" b="1" u="sng" dirty="0" smtClean="0"/>
              <a:t>The Good Samaritan</a:t>
            </a:r>
          </a:p>
          <a:p>
            <a:pPr algn="ctr"/>
            <a:r>
              <a:rPr lang="en-GB" sz="1400" i="1" dirty="0" smtClean="0">
                <a:solidFill>
                  <a:srgbClr val="0070C0"/>
                </a:solidFill>
              </a:rPr>
              <a:t>“Love your neighbour”</a:t>
            </a:r>
            <a:endParaRPr lang="en-GB" sz="1400" i="1" dirty="0">
              <a:solidFill>
                <a:srgbClr val="0070C0"/>
              </a:solidFill>
            </a:endParaRPr>
          </a:p>
          <a:p>
            <a:pPr algn="ctr"/>
            <a:endParaRPr lang="en-GB" sz="1200" b="1" u="sng" dirty="0" smtClean="0"/>
          </a:p>
          <a:p>
            <a:pPr algn="ctr"/>
            <a:endParaRPr lang="en-GB" sz="1200" b="1" u="sng" dirty="0"/>
          </a:p>
          <a:p>
            <a:pPr algn="ctr"/>
            <a:endParaRPr lang="en-GB" sz="1200" b="1" u="sng" dirty="0" smtClean="0"/>
          </a:p>
          <a:p>
            <a:pPr algn="ctr"/>
            <a:endParaRPr lang="en-GB" sz="600" b="1" u="sng" dirty="0" smtClean="0"/>
          </a:p>
          <a:p>
            <a:pPr algn="ctr"/>
            <a:r>
              <a:rPr lang="en-GB" sz="1400" b="1" u="sng" dirty="0" smtClean="0"/>
              <a:t>The sheep &amp; the goats</a:t>
            </a:r>
          </a:p>
          <a:p>
            <a:pPr algn="ctr"/>
            <a:r>
              <a:rPr lang="en-GB" sz="1400" i="1" dirty="0" smtClean="0">
                <a:solidFill>
                  <a:srgbClr val="0070C0"/>
                </a:solidFill>
              </a:rPr>
              <a:t>“Whatever you did for the least of these brothers of mine, you did for me”</a:t>
            </a:r>
            <a:endParaRPr lang="en-GB" sz="1400" i="1" dirty="0">
              <a:solidFill>
                <a:srgbClr val="0070C0"/>
              </a:solidFill>
            </a:endParaRPr>
          </a:p>
          <a:p>
            <a:pPr algn="ctr"/>
            <a:endParaRPr lang="en-GB" sz="1200" b="1" u="sng" dirty="0" smtClean="0"/>
          </a:p>
          <a:p>
            <a:pPr algn="ctr"/>
            <a:endParaRPr lang="en-GB" sz="1200" b="1" u="sng" dirty="0"/>
          </a:p>
          <a:p>
            <a:pPr algn="ctr"/>
            <a:endParaRPr lang="en-GB" sz="1200" b="1" u="sng" dirty="0" smtClean="0"/>
          </a:p>
          <a:p>
            <a:pPr algn="ctr"/>
            <a:endParaRPr lang="en-GB" sz="1200" b="1" u="sng" dirty="0"/>
          </a:p>
          <a:p>
            <a:pPr algn="ctr"/>
            <a:endParaRPr lang="en-GB" sz="1200" b="1" u="sng" dirty="0"/>
          </a:p>
        </p:txBody>
      </p:sp>
      <p:sp>
        <p:nvSpPr>
          <p:cNvPr id="71" name="TextBox 70"/>
          <p:cNvSpPr txBox="1"/>
          <p:nvPr/>
        </p:nvSpPr>
        <p:spPr>
          <a:xfrm>
            <a:off x="9830150" y="4721359"/>
            <a:ext cx="2219241" cy="2092881"/>
          </a:xfrm>
          <a:prstGeom prst="rect">
            <a:avLst/>
          </a:prstGeom>
          <a:noFill/>
        </p:spPr>
        <p:txBody>
          <a:bodyPr wrap="square" rtlCol="0">
            <a:spAutoFit/>
          </a:bodyPr>
          <a:lstStyle/>
          <a:p>
            <a:pPr algn="ctr"/>
            <a:r>
              <a:rPr lang="en-GB" sz="1400" b="1" u="sng" dirty="0" smtClean="0"/>
              <a:t>Calming the storm</a:t>
            </a:r>
            <a:endParaRPr lang="en-GB" sz="1400" b="1" u="sng" dirty="0"/>
          </a:p>
          <a:p>
            <a:pPr algn="ctr"/>
            <a:r>
              <a:rPr lang="en-GB" sz="1400" dirty="0" smtClean="0"/>
              <a:t>This is a miracle over </a:t>
            </a:r>
            <a:r>
              <a:rPr lang="en-GB" sz="1400" b="1" dirty="0" smtClean="0">
                <a:solidFill>
                  <a:srgbClr val="7030A0"/>
                </a:solidFill>
              </a:rPr>
              <a:t>NATURE</a:t>
            </a:r>
            <a:endParaRPr lang="en-GB" sz="1400" b="1" dirty="0">
              <a:solidFill>
                <a:srgbClr val="7030A0"/>
              </a:solidFill>
            </a:endParaRPr>
          </a:p>
          <a:p>
            <a:pPr algn="ctr"/>
            <a:endParaRPr lang="en-GB" sz="900" b="1" u="sng" dirty="0" smtClean="0"/>
          </a:p>
          <a:p>
            <a:pPr algn="ctr"/>
            <a:r>
              <a:rPr lang="en-GB" sz="1400" b="1" u="sng" dirty="0" smtClean="0"/>
              <a:t>Water into wine</a:t>
            </a:r>
            <a:endParaRPr lang="en-GB" sz="1400" b="1" u="sng" dirty="0"/>
          </a:p>
          <a:p>
            <a:pPr algn="ctr"/>
            <a:r>
              <a:rPr lang="en-GB" sz="1400" dirty="0" smtClean="0"/>
              <a:t>This was Jesus’</a:t>
            </a:r>
            <a:r>
              <a:rPr lang="en-GB" sz="1400" dirty="0" smtClean="0">
                <a:solidFill>
                  <a:srgbClr val="7030A0"/>
                </a:solidFill>
              </a:rPr>
              <a:t> </a:t>
            </a:r>
            <a:r>
              <a:rPr lang="en-GB" sz="1400" b="1" dirty="0" smtClean="0">
                <a:solidFill>
                  <a:srgbClr val="7030A0"/>
                </a:solidFill>
              </a:rPr>
              <a:t>first</a:t>
            </a:r>
            <a:r>
              <a:rPr lang="en-GB" sz="1400" dirty="0" smtClean="0">
                <a:solidFill>
                  <a:srgbClr val="7030A0"/>
                </a:solidFill>
              </a:rPr>
              <a:t> </a:t>
            </a:r>
            <a:r>
              <a:rPr lang="en-GB" sz="1400" dirty="0" smtClean="0"/>
              <a:t>miracle</a:t>
            </a:r>
            <a:endParaRPr lang="en-GB" sz="1400" b="1" u="sng" dirty="0" smtClean="0"/>
          </a:p>
          <a:p>
            <a:pPr algn="ctr"/>
            <a:endParaRPr lang="en-GB" sz="900" b="1" u="sng" dirty="0" smtClean="0"/>
          </a:p>
          <a:p>
            <a:pPr algn="ctr"/>
            <a:r>
              <a:rPr lang="en-GB" sz="1400" b="1" u="sng" dirty="0" smtClean="0"/>
              <a:t>Healing a paralysed man</a:t>
            </a:r>
            <a:endParaRPr lang="en-GB" sz="1400" dirty="0"/>
          </a:p>
          <a:p>
            <a:pPr algn="ctr"/>
            <a:r>
              <a:rPr lang="en-GB" sz="1400" dirty="0" smtClean="0"/>
              <a:t>This is a </a:t>
            </a:r>
            <a:r>
              <a:rPr lang="en-GB" sz="1400" b="1" dirty="0" smtClean="0">
                <a:solidFill>
                  <a:srgbClr val="7030A0"/>
                </a:solidFill>
              </a:rPr>
              <a:t>HEALING</a:t>
            </a:r>
            <a:r>
              <a:rPr lang="en-GB" sz="1400" dirty="0" smtClean="0"/>
              <a:t> miracle</a:t>
            </a:r>
          </a:p>
          <a:p>
            <a:pPr algn="ctr"/>
            <a:endParaRPr lang="en-GB" sz="1400" b="1" u="sng" dirty="0"/>
          </a:p>
        </p:txBody>
      </p:sp>
      <p:sp>
        <p:nvSpPr>
          <p:cNvPr id="84" name="TextBox 83"/>
          <p:cNvSpPr txBox="1"/>
          <p:nvPr/>
        </p:nvSpPr>
        <p:spPr>
          <a:xfrm>
            <a:off x="9994960" y="3690867"/>
            <a:ext cx="2054431" cy="830997"/>
          </a:xfrm>
          <a:prstGeom prst="rect">
            <a:avLst/>
          </a:prstGeom>
          <a:noFill/>
        </p:spPr>
        <p:txBody>
          <a:bodyPr wrap="square" rtlCol="0">
            <a:spAutoFit/>
          </a:bodyPr>
          <a:lstStyle/>
          <a:p>
            <a:pPr algn="ctr"/>
            <a:r>
              <a:rPr lang="en-GB" sz="2000" u="sng" dirty="0" smtClean="0">
                <a:solidFill>
                  <a:srgbClr val="0070C0"/>
                </a:solidFill>
                <a:latin typeface="Candara" charset="0"/>
                <a:ea typeface="Candara" charset="0"/>
                <a:cs typeface="Candara" charset="0"/>
              </a:rPr>
              <a:t>Miracles</a:t>
            </a:r>
          </a:p>
          <a:p>
            <a:pPr algn="ctr"/>
            <a:r>
              <a:rPr lang="en-GB" sz="1400" dirty="0" smtClean="0">
                <a:solidFill>
                  <a:srgbClr val="7030A0"/>
                </a:solidFill>
                <a:latin typeface="Adamsky SF" pitchFamily="2" charset="0"/>
              </a:rPr>
              <a:t>An act which seems to break the laws of nature</a:t>
            </a:r>
            <a:endParaRPr lang="en-GB" sz="1400" dirty="0">
              <a:solidFill>
                <a:srgbClr val="7030A0"/>
              </a:solidFill>
              <a:latin typeface="Adamsky SF" pitchFamily="2" charset="0"/>
            </a:endParaRPr>
          </a:p>
        </p:txBody>
      </p:sp>
      <p:sp>
        <p:nvSpPr>
          <p:cNvPr id="21" name="TextBox 20"/>
          <p:cNvSpPr txBox="1"/>
          <p:nvPr/>
        </p:nvSpPr>
        <p:spPr>
          <a:xfrm>
            <a:off x="3523156" y="1256462"/>
            <a:ext cx="6165689" cy="2354491"/>
          </a:xfrm>
          <a:prstGeom prst="rect">
            <a:avLst/>
          </a:prstGeom>
          <a:noFill/>
        </p:spPr>
        <p:txBody>
          <a:bodyPr wrap="square" rtlCol="0">
            <a:spAutoFit/>
          </a:bodyPr>
          <a:lstStyle/>
          <a:p>
            <a:pPr algn="ctr"/>
            <a:r>
              <a:rPr lang="en-GB" sz="1200" i="1" dirty="0" smtClean="0">
                <a:solidFill>
                  <a:srgbClr val="00B050"/>
                </a:solidFill>
              </a:rPr>
              <a:t>Matthew 28:1-7; Mark 6:1; Luke 24:1-12; John 20:1-9</a:t>
            </a:r>
          </a:p>
          <a:p>
            <a:pPr algn="ctr"/>
            <a:endParaRPr lang="en-GB" sz="300" i="1" dirty="0" smtClean="0">
              <a:solidFill>
                <a:srgbClr val="00B050"/>
              </a:solidFill>
            </a:endParaRPr>
          </a:p>
          <a:p>
            <a:pPr algn="ctr"/>
            <a:r>
              <a:rPr lang="en-GB" sz="1200" dirty="0" smtClean="0"/>
              <a:t>According to the accounts of Jesus’ burial in the NT, he was placed in a tomb late Friday afternoon (Good Friday).  How long he remained there is unclear, but we know that some of Jesus’ female followers went to the tomb to anoint the body.  Though details of the story vary between the 4 gospel accounts, they all make it clear that Jesus was nowhere to be found.  </a:t>
            </a:r>
          </a:p>
          <a:p>
            <a:pPr algn="ctr"/>
            <a:r>
              <a:rPr lang="en-GB" sz="1200" dirty="0" smtClean="0"/>
              <a:t>The belief that Jesus rose from the dead is known as the </a:t>
            </a:r>
            <a:r>
              <a:rPr lang="en-GB" sz="1200" b="1" dirty="0" smtClean="0">
                <a:solidFill>
                  <a:srgbClr val="7030A0"/>
                </a:solidFill>
              </a:rPr>
              <a:t>resurrection </a:t>
            </a:r>
            <a:r>
              <a:rPr lang="en-GB" sz="1200" dirty="0" smtClean="0"/>
              <a:t>and is a key teaching in the Christian faith.  For Christians, it is </a:t>
            </a:r>
            <a:r>
              <a:rPr lang="en-GB" sz="1200" b="1" dirty="0" smtClean="0">
                <a:solidFill>
                  <a:srgbClr val="7030A0"/>
                </a:solidFill>
              </a:rPr>
              <a:t>significant evidence </a:t>
            </a:r>
            <a:r>
              <a:rPr lang="en-GB" sz="1200" dirty="0" smtClean="0"/>
              <a:t>of the divine nature of Jesus.</a:t>
            </a:r>
          </a:p>
          <a:p>
            <a:pPr algn="ctr"/>
            <a:endParaRPr lang="en-GB" sz="1200" b="1" dirty="0"/>
          </a:p>
          <a:p>
            <a:pPr algn="ctr"/>
            <a:r>
              <a:rPr lang="en-GB" sz="1200" dirty="0" smtClean="0"/>
              <a:t>Only Mark and Luke’s gospels finish off their story by telling their readers that, after meeting his disciples and asking them to carry on his good work, Jesus left them for the last time and </a:t>
            </a:r>
            <a:r>
              <a:rPr lang="en-GB" sz="1200" b="1" dirty="0" smtClean="0">
                <a:solidFill>
                  <a:srgbClr val="7030A0"/>
                </a:solidFill>
              </a:rPr>
              <a:t>ascended,</a:t>
            </a:r>
            <a:r>
              <a:rPr lang="en-GB" sz="1200" dirty="0" smtClean="0"/>
              <a:t> body and soul, into Heaven. </a:t>
            </a:r>
            <a:endParaRPr lang="en-GB" sz="1200" dirty="0"/>
          </a:p>
          <a:p>
            <a:pPr algn="ctr"/>
            <a:endParaRPr lang="en-GB" sz="1200" dirty="0" smtClean="0">
              <a:solidFill>
                <a:srgbClr val="00B050"/>
              </a:solidFill>
            </a:endParaRPr>
          </a:p>
        </p:txBody>
      </p:sp>
      <p:sp>
        <p:nvSpPr>
          <p:cNvPr id="22" name="TextBox 21"/>
          <p:cNvSpPr txBox="1"/>
          <p:nvPr/>
        </p:nvSpPr>
        <p:spPr>
          <a:xfrm>
            <a:off x="42973" y="586719"/>
            <a:ext cx="3447421" cy="3431709"/>
          </a:xfrm>
          <a:prstGeom prst="rect">
            <a:avLst/>
          </a:prstGeom>
          <a:noFill/>
        </p:spPr>
        <p:txBody>
          <a:bodyPr wrap="square" rtlCol="0">
            <a:spAutoFit/>
          </a:bodyPr>
          <a:lstStyle/>
          <a:p>
            <a:pPr algn="ctr"/>
            <a:r>
              <a:rPr lang="en-GB" sz="1200" dirty="0" smtClean="0"/>
              <a:t>One of the most detailed stories we have from the whole of Jesus’ life is the account of how he died.  He was sentenced to death by Pontius Pilate, the Roman Governor, and his death was to be by crucifixion.  </a:t>
            </a:r>
          </a:p>
          <a:p>
            <a:pPr algn="ctr"/>
            <a:r>
              <a:rPr lang="en-GB" sz="1200" dirty="0" smtClean="0"/>
              <a:t>Even though Christians believe that Jesus was the son of God, it does not mean that he was somehow spared the pain and horror of his crucifixion.</a:t>
            </a:r>
          </a:p>
          <a:p>
            <a:pPr algn="ctr"/>
            <a:endParaRPr lang="en-GB" sz="100" dirty="0" smtClean="0"/>
          </a:p>
          <a:p>
            <a:r>
              <a:rPr lang="en-GB" sz="1200" b="1" u="sng" dirty="0" smtClean="0"/>
              <a:t>There are several ways in which the crucifixion affects Christians today</a:t>
            </a:r>
            <a:r>
              <a:rPr lang="en-GB" sz="1200" dirty="0" smtClean="0"/>
              <a:t>:</a:t>
            </a:r>
          </a:p>
          <a:p>
            <a:pPr marL="171450" indent="-171450">
              <a:buFont typeface="Arial" panose="020B0604020202020204" pitchFamily="34" charset="0"/>
              <a:buChar char="•"/>
            </a:pPr>
            <a:r>
              <a:rPr lang="en-GB" sz="1200" dirty="0" smtClean="0"/>
              <a:t>It gives them </a:t>
            </a:r>
            <a:r>
              <a:rPr lang="en-GB" sz="1200" b="1" dirty="0" smtClean="0">
                <a:solidFill>
                  <a:srgbClr val="7030A0"/>
                </a:solidFill>
              </a:rPr>
              <a:t>confidence</a:t>
            </a:r>
            <a:r>
              <a:rPr lang="en-GB" sz="1200" dirty="0" smtClean="0"/>
              <a:t> that if they accept Jesus’ sacrifice, sin can no longer destroy their loves because God forgives those who faithfully ask for forgiveness</a:t>
            </a:r>
          </a:p>
          <a:p>
            <a:pPr marL="171450" indent="-171450">
              <a:buFont typeface="Arial" panose="020B0604020202020204" pitchFamily="34" charset="0"/>
              <a:buChar char="•"/>
            </a:pPr>
            <a:r>
              <a:rPr lang="en-GB" sz="1200" dirty="0" smtClean="0"/>
              <a:t>They believe that suffering is a part of life, just as it was a part of Jesus’ life and that, having experienced it, </a:t>
            </a:r>
            <a:r>
              <a:rPr lang="en-GB" sz="1200" b="1" dirty="0" smtClean="0">
                <a:solidFill>
                  <a:srgbClr val="7030A0"/>
                </a:solidFill>
              </a:rPr>
              <a:t>God understands </a:t>
            </a:r>
            <a:r>
              <a:rPr lang="en-GB" sz="1200" dirty="0" smtClean="0"/>
              <a:t>what the sufferer is going through. </a:t>
            </a:r>
            <a:endParaRPr lang="en-GB" sz="1200" dirty="0"/>
          </a:p>
        </p:txBody>
      </p:sp>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748819" y="1438954"/>
            <a:ext cx="546712" cy="546712"/>
          </a:xfrm>
          <a:prstGeom prst="rect">
            <a:avLst/>
          </a:prstGeom>
        </p:spPr>
      </p:pic>
      <p:pic>
        <p:nvPicPr>
          <p:cNvPr id="8" name="Picture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648284" y="2980200"/>
            <a:ext cx="721031" cy="721031"/>
          </a:xfrm>
          <a:prstGeom prst="rect">
            <a:avLst/>
          </a:prstGeom>
        </p:spPr>
      </p:pic>
    </p:spTree>
    <p:extLst>
      <p:ext uri="{BB962C8B-B14F-4D97-AF65-F5344CB8AC3E}">
        <p14:creationId xmlns:p14="http://schemas.microsoft.com/office/powerpoint/2010/main" val="11124355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BEBA8EAE-BF5A-486C-A8C5-ECC9F3942E4B}">
                <a14:imgProps xmlns:a14="http://schemas.microsoft.com/office/drawing/2010/main">
                  <a14:imgLayer r:embed="rId3">
                    <a14:imgEffect>
                      <a14:artisticCrisscrossEtching trans="45000"/>
                    </a14:imgEffect>
                    <a14:imgEffect>
                      <a14:saturation sat="66000"/>
                    </a14:imgEffect>
                    <a14:imgEffect>
                      <a14:brightnessContrast bright="16000" contrast="8000"/>
                    </a14:imgEffect>
                  </a14:imgLayer>
                </a14:imgProps>
              </a:ext>
              <a:ext uri="{28A0092B-C50C-407E-A947-70E740481C1C}">
                <a14:useLocalDpi xmlns:a14="http://schemas.microsoft.com/office/drawing/2010/main" val="0"/>
              </a:ext>
            </a:extLst>
          </a:blip>
          <a:stretch>
            <a:fillRect/>
          </a:stretch>
        </p:blipFill>
        <p:spPr>
          <a:xfrm>
            <a:off x="5288855" y="6168297"/>
            <a:ext cx="4236132" cy="584775"/>
          </a:xfrm>
          <a:prstGeom prst="rect">
            <a:avLst/>
          </a:prstGeom>
        </p:spPr>
      </p:pic>
      <p:sp>
        <p:nvSpPr>
          <p:cNvPr id="4" name="TextBox 3"/>
          <p:cNvSpPr txBox="1"/>
          <p:nvPr/>
        </p:nvSpPr>
        <p:spPr>
          <a:xfrm>
            <a:off x="3338048" y="63650"/>
            <a:ext cx="5656515" cy="523220"/>
          </a:xfrm>
          <a:prstGeom prst="rect">
            <a:avLst/>
          </a:prstGeom>
          <a:noFill/>
        </p:spPr>
        <p:txBody>
          <a:bodyPr wrap="square" rtlCol="0">
            <a:spAutoFit/>
          </a:bodyPr>
          <a:lstStyle/>
          <a:p>
            <a:pPr algn="ctr"/>
            <a:r>
              <a:rPr lang="en-GB" sz="2800" b="1" u="sng" dirty="0" smtClean="0">
                <a:solidFill>
                  <a:srgbClr val="00B0F0"/>
                </a:solidFill>
                <a:latin typeface="Candara" charset="0"/>
                <a:ea typeface="Candara" charset="0"/>
                <a:cs typeface="Candara" charset="0"/>
              </a:rPr>
              <a:t>Practices: Christianity</a:t>
            </a:r>
            <a:endParaRPr lang="en-GB" sz="2800" b="1" u="sng" dirty="0">
              <a:solidFill>
                <a:srgbClr val="00B0F0"/>
              </a:solidFill>
              <a:latin typeface="Candara" charset="0"/>
              <a:ea typeface="Candara" charset="0"/>
              <a:cs typeface="Candara" charset="0"/>
            </a:endParaRPr>
          </a:p>
        </p:txBody>
      </p:sp>
      <p:sp>
        <p:nvSpPr>
          <p:cNvPr id="6" name="TextBox 5"/>
          <p:cNvSpPr txBox="1"/>
          <p:nvPr/>
        </p:nvSpPr>
        <p:spPr>
          <a:xfrm>
            <a:off x="75361" y="3802074"/>
            <a:ext cx="2571452" cy="338554"/>
          </a:xfrm>
          <a:prstGeom prst="rect">
            <a:avLst/>
          </a:prstGeom>
          <a:noFill/>
        </p:spPr>
        <p:txBody>
          <a:bodyPr wrap="square" rtlCol="0">
            <a:spAutoFit/>
          </a:bodyPr>
          <a:lstStyle/>
          <a:p>
            <a:pPr algn="ctr"/>
            <a:r>
              <a:rPr lang="en-GB" sz="1600" u="sng" dirty="0" smtClean="0">
                <a:solidFill>
                  <a:srgbClr val="0070C0"/>
                </a:solidFill>
                <a:latin typeface="Candara" charset="0"/>
                <a:ea typeface="Candara" charset="0"/>
                <a:cs typeface="Candara" charset="0"/>
              </a:rPr>
              <a:t>Why is worship important?</a:t>
            </a:r>
            <a:endParaRPr lang="en-GB" sz="1600" u="sng" dirty="0">
              <a:solidFill>
                <a:srgbClr val="0070C0"/>
              </a:solidFill>
              <a:latin typeface="Candara" charset="0"/>
              <a:ea typeface="Candara" charset="0"/>
              <a:cs typeface="Candara" charset="0"/>
            </a:endParaRPr>
          </a:p>
        </p:txBody>
      </p:sp>
      <p:sp>
        <p:nvSpPr>
          <p:cNvPr id="7" name="TextBox 6"/>
          <p:cNvSpPr txBox="1"/>
          <p:nvPr/>
        </p:nvSpPr>
        <p:spPr>
          <a:xfrm>
            <a:off x="2987583" y="3780752"/>
            <a:ext cx="2054431" cy="400110"/>
          </a:xfrm>
          <a:prstGeom prst="rect">
            <a:avLst/>
          </a:prstGeom>
          <a:noFill/>
        </p:spPr>
        <p:txBody>
          <a:bodyPr wrap="square" rtlCol="0">
            <a:spAutoFit/>
          </a:bodyPr>
          <a:lstStyle/>
          <a:p>
            <a:pPr algn="ctr"/>
            <a:r>
              <a:rPr lang="en-GB" sz="2000" u="sng" dirty="0" smtClean="0">
                <a:solidFill>
                  <a:srgbClr val="0070C0"/>
                </a:solidFill>
                <a:latin typeface="Candara" charset="0"/>
                <a:ea typeface="Candara" charset="0"/>
                <a:cs typeface="Candara" charset="0"/>
              </a:rPr>
              <a:t>Prayer</a:t>
            </a:r>
            <a:endParaRPr lang="en-GB" sz="2000" u="sng" dirty="0">
              <a:solidFill>
                <a:srgbClr val="0070C0"/>
              </a:solidFill>
              <a:latin typeface="Candara" charset="0"/>
              <a:ea typeface="Candara" charset="0"/>
              <a:cs typeface="Candara" charset="0"/>
            </a:endParaRPr>
          </a:p>
        </p:txBody>
      </p:sp>
      <p:sp>
        <p:nvSpPr>
          <p:cNvPr id="9" name="TextBox 8"/>
          <p:cNvSpPr txBox="1"/>
          <p:nvPr/>
        </p:nvSpPr>
        <p:spPr>
          <a:xfrm>
            <a:off x="3103996" y="705423"/>
            <a:ext cx="1876424" cy="400110"/>
          </a:xfrm>
          <a:prstGeom prst="rect">
            <a:avLst/>
          </a:prstGeom>
          <a:noFill/>
        </p:spPr>
        <p:txBody>
          <a:bodyPr wrap="square" rtlCol="0">
            <a:spAutoFit/>
          </a:bodyPr>
          <a:lstStyle/>
          <a:p>
            <a:pPr algn="ctr"/>
            <a:r>
              <a:rPr lang="en-GB" sz="2000" u="sng" dirty="0" smtClean="0">
                <a:solidFill>
                  <a:srgbClr val="0070C0"/>
                </a:solidFill>
                <a:latin typeface="Candara" charset="0"/>
                <a:ea typeface="Candara" charset="0"/>
                <a:cs typeface="Candara" charset="0"/>
              </a:rPr>
              <a:t>Pilgrimage</a:t>
            </a:r>
            <a:endParaRPr lang="en-GB" sz="2000" u="sng" dirty="0">
              <a:solidFill>
                <a:srgbClr val="0070C0"/>
              </a:solidFill>
              <a:latin typeface="Candara" charset="0"/>
              <a:ea typeface="Candara" charset="0"/>
              <a:cs typeface="Candara" charset="0"/>
            </a:endParaRPr>
          </a:p>
        </p:txBody>
      </p:sp>
      <p:sp>
        <p:nvSpPr>
          <p:cNvPr id="53" name="Rectangle 52"/>
          <p:cNvSpPr/>
          <p:nvPr/>
        </p:nvSpPr>
        <p:spPr>
          <a:xfrm>
            <a:off x="75361" y="590836"/>
            <a:ext cx="2705879" cy="2939266"/>
          </a:xfrm>
          <a:prstGeom prst="rect">
            <a:avLst/>
          </a:prstGeom>
        </p:spPr>
        <p:txBody>
          <a:bodyPr wrap="square">
            <a:spAutoFit/>
          </a:bodyPr>
          <a:lstStyle/>
          <a:p>
            <a:pPr algn="ctr"/>
            <a:endParaRPr lang="en-GB" sz="500" dirty="0"/>
          </a:p>
          <a:p>
            <a:r>
              <a:rPr lang="en-GB" sz="1200" b="1" dirty="0" smtClean="0">
                <a:solidFill>
                  <a:srgbClr val="0070C0"/>
                </a:solidFill>
              </a:rPr>
              <a:t>Liturgical</a:t>
            </a:r>
            <a:r>
              <a:rPr lang="en-GB" sz="1200" dirty="0" smtClean="0"/>
              <a:t> </a:t>
            </a:r>
            <a:r>
              <a:rPr lang="en-GB" sz="1200" i="1" dirty="0" smtClean="0"/>
              <a:t>–  Follows a set routine e.g. RC</a:t>
            </a:r>
          </a:p>
          <a:p>
            <a:r>
              <a:rPr lang="en-GB" sz="1200" b="1" dirty="0" smtClean="0">
                <a:solidFill>
                  <a:srgbClr val="0070C0"/>
                </a:solidFill>
              </a:rPr>
              <a:t>Non-liturgical</a:t>
            </a:r>
            <a:r>
              <a:rPr lang="en-GB" sz="1200" dirty="0" smtClean="0">
                <a:solidFill>
                  <a:srgbClr val="0070C0"/>
                </a:solidFill>
              </a:rPr>
              <a:t> </a:t>
            </a:r>
            <a:r>
              <a:rPr lang="en-GB" sz="1200" dirty="0" smtClean="0"/>
              <a:t> </a:t>
            </a:r>
            <a:r>
              <a:rPr lang="en-GB" sz="1200" i="1" dirty="0" smtClean="0"/>
              <a:t>- Does not follow a set routine</a:t>
            </a:r>
            <a:endParaRPr lang="en-GB" sz="1200" dirty="0" smtClean="0"/>
          </a:p>
          <a:p>
            <a:r>
              <a:rPr lang="en-GB" sz="1200" b="1" dirty="0" smtClean="0">
                <a:solidFill>
                  <a:schemeClr val="accent1">
                    <a:lumMod val="75000"/>
                  </a:schemeClr>
                </a:solidFill>
              </a:rPr>
              <a:t>Charismatic </a:t>
            </a:r>
            <a:r>
              <a:rPr lang="en-GB" sz="1200" dirty="0" smtClean="0"/>
              <a:t>– informal; spirit-inspired</a:t>
            </a:r>
          </a:p>
          <a:p>
            <a:r>
              <a:rPr lang="en-GB" sz="1200" b="1" dirty="0" smtClean="0">
                <a:solidFill>
                  <a:srgbClr val="0070C0"/>
                </a:solidFill>
              </a:rPr>
              <a:t>Rosary</a:t>
            </a:r>
            <a:r>
              <a:rPr lang="en-GB" sz="1200" dirty="0" smtClean="0"/>
              <a:t> – a string of beads with a crucifix attached</a:t>
            </a:r>
          </a:p>
          <a:p>
            <a:r>
              <a:rPr lang="en-GB" sz="1200" b="1" dirty="0" smtClean="0">
                <a:solidFill>
                  <a:srgbClr val="0070C0"/>
                </a:solidFill>
              </a:rPr>
              <a:t>Meditation</a:t>
            </a:r>
            <a:r>
              <a:rPr lang="en-GB" sz="1200" dirty="0" smtClean="0">
                <a:solidFill>
                  <a:srgbClr val="0070C0"/>
                </a:solidFill>
              </a:rPr>
              <a:t> </a:t>
            </a:r>
            <a:r>
              <a:rPr lang="en-GB" sz="1200" dirty="0" smtClean="0"/>
              <a:t>– thoughtfulness, focused on a religious truth</a:t>
            </a:r>
          </a:p>
          <a:p>
            <a:r>
              <a:rPr lang="en-GB" sz="1200" b="1" dirty="0" smtClean="0">
                <a:solidFill>
                  <a:srgbClr val="0070C0"/>
                </a:solidFill>
              </a:rPr>
              <a:t>Quaker meetings</a:t>
            </a:r>
            <a:r>
              <a:rPr lang="en-GB" sz="1200" dirty="0" smtClean="0">
                <a:solidFill>
                  <a:srgbClr val="0070C0"/>
                </a:solidFill>
              </a:rPr>
              <a:t> </a:t>
            </a:r>
            <a:r>
              <a:rPr lang="en-GB" sz="1200" dirty="0" smtClean="0"/>
              <a:t>– Completely informal, with no leader or structure</a:t>
            </a:r>
          </a:p>
          <a:p>
            <a:r>
              <a:rPr lang="en-GB" sz="1200" b="1" dirty="0" smtClean="0">
                <a:solidFill>
                  <a:srgbClr val="0070C0"/>
                </a:solidFill>
              </a:rPr>
              <a:t>The Bible</a:t>
            </a:r>
            <a:r>
              <a:rPr lang="en-GB" sz="1200" dirty="0" smtClean="0"/>
              <a:t> – regardless of the type of worship, it will always have a focus on the Bible</a:t>
            </a:r>
          </a:p>
          <a:p>
            <a:r>
              <a:rPr lang="en-GB" sz="1200" b="1" dirty="0" smtClean="0">
                <a:solidFill>
                  <a:srgbClr val="0070C0"/>
                </a:solidFill>
              </a:rPr>
              <a:t>Private</a:t>
            </a:r>
            <a:r>
              <a:rPr lang="en-GB" sz="1200" b="1" dirty="0" smtClean="0"/>
              <a:t> – </a:t>
            </a:r>
            <a:r>
              <a:rPr lang="en-GB" sz="1200" dirty="0" smtClean="0"/>
              <a:t>worshipping alone</a:t>
            </a:r>
            <a:endParaRPr lang="en-GB" sz="1200" dirty="0"/>
          </a:p>
          <a:p>
            <a:r>
              <a:rPr lang="en-GB" sz="1200" b="1" dirty="0" smtClean="0">
                <a:solidFill>
                  <a:srgbClr val="0070C0"/>
                </a:solidFill>
              </a:rPr>
              <a:t>Prayer</a:t>
            </a:r>
            <a:r>
              <a:rPr lang="en-GB" sz="1200" dirty="0" smtClean="0"/>
              <a:t> – Communicating with God</a:t>
            </a:r>
          </a:p>
        </p:txBody>
      </p:sp>
      <p:sp>
        <p:nvSpPr>
          <p:cNvPr id="54" name="TextBox 53"/>
          <p:cNvSpPr txBox="1"/>
          <p:nvPr/>
        </p:nvSpPr>
        <p:spPr>
          <a:xfrm>
            <a:off x="-236004" y="240505"/>
            <a:ext cx="3277590" cy="400110"/>
          </a:xfrm>
          <a:prstGeom prst="rect">
            <a:avLst/>
          </a:prstGeom>
          <a:noFill/>
        </p:spPr>
        <p:txBody>
          <a:bodyPr wrap="square" rtlCol="0">
            <a:spAutoFit/>
          </a:bodyPr>
          <a:lstStyle/>
          <a:p>
            <a:pPr algn="ctr"/>
            <a:r>
              <a:rPr lang="en-GB" sz="2000" u="sng" dirty="0" smtClean="0">
                <a:solidFill>
                  <a:schemeClr val="accent1">
                    <a:lumMod val="75000"/>
                  </a:schemeClr>
                </a:solidFill>
                <a:latin typeface="Candara" charset="0"/>
                <a:ea typeface="Candara" charset="0"/>
                <a:cs typeface="Candara" charset="0"/>
              </a:rPr>
              <a:t>Worship</a:t>
            </a:r>
            <a:endParaRPr lang="en-GB" sz="2000" u="sng" dirty="0">
              <a:solidFill>
                <a:schemeClr val="accent1">
                  <a:lumMod val="75000"/>
                </a:schemeClr>
              </a:solidFill>
              <a:latin typeface="Candara" charset="0"/>
              <a:ea typeface="Candara" charset="0"/>
              <a:cs typeface="Candara" charset="0"/>
            </a:endParaRPr>
          </a:p>
        </p:txBody>
      </p:sp>
      <p:sp>
        <p:nvSpPr>
          <p:cNvPr id="56" name="Rounded Rectangle 55"/>
          <p:cNvSpPr/>
          <p:nvPr/>
        </p:nvSpPr>
        <p:spPr>
          <a:xfrm>
            <a:off x="97369" y="185584"/>
            <a:ext cx="2622393" cy="3515647"/>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dirty="0"/>
          </a:p>
        </p:txBody>
      </p:sp>
      <p:sp>
        <p:nvSpPr>
          <p:cNvPr id="57" name="Rounded Rectangle 56"/>
          <p:cNvSpPr/>
          <p:nvPr/>
        </p:nvSpPr>
        <p:spPr>
          <a:xfrm>
            <a:off x="57094" y="3756152"/>
            <a:ext cx="2636483" cy="2961501"/>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sz="1600" dirty="0"/>
          </a:p>
        </p:txBody>
      </p:sp>
      <p:sp>
        <p:nvSpPr>
          <p:cNvPr id="58" name="Rounded Rectangle 57"/>
          <p:cNvSpPr/>
          <p:nvPr/>
        </p:nvSpPr>
        <p:spPr>
          <a:xfrm>
            <a:off x="2859394" y="3852097"/>
            <a:ext cx="2269090" cy="2856275"/>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dirty="0"/>
          </a:p>
        </p:txBody>
      </p:sp>
      <p:sp>
        <p:nvSpPr>
          <p:cNvPr id="62" name="Rounded Rectangle 61"/>
          <p:cNvSpPr/>
          <p:nvPr/>
        </p:nvSpPr>
        <p:spPr>
          <a:xfrm>
            <a:off x="2781241" y="586870"/>
            <a:ext cx="2420351" cy="3169282"/>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dirty="0"/>
          </a:p>
        </p:txBody>
      </p:sp>
      <p:sp>
        <p:nvSpPr>
          <p:cNvPr id="64" name="Rounded Rectangle 63"/>
          <p:cNvSpPr/>
          <p:nvPr/>
        </p:nvSpPr>
        <p:spPr>
          <a:xfrm>
            <a:off x="5336020" y="607957"/>
            <a:ext cx="4212375" cy="5434604"/>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dirty="0"/>
          </a:p>
        </p:txBody>
      </p:sp>
      <p:sp>
        <p:nvSpPr>
          <p:cNvPr id="65" name="TextBox 64"/>
          <p:cNvSpPr txBox="1"/>
          <p:nvPr/>
        </p:nvSpPr>
        <p:spPr>
          <a:xfrm>
            <a:off x="6479637" y="601548"/>
            <a:ext cx="2054431" cy="400110"/>
          </a:xfrm>
          <a:prstGeom prst="rect">
            <a:avLst/>
          </a:prstGeom>
          <a:noFill/>
        </p:spPr>
        <p:txBody>
          <a:bodyPr wrap="square" rtlCol="0">
            <a:spAutoFit/>
          </a:bodyPr>
          <a:lstStyle/>
          <a:p>
            <a:pPr algn="ctr"/>
            <a:r>
              <a:rPr lang="en-GB" sz="2000" u="sng" dirty="0" smtClean="0">
                <a:solidFill>
                  <a:srgbClr val="0070C0"/>
                </a:solidFill>
                <a:latin typeface="Candara" charset="0"/>
                <a:ea typeface="Candara" charset="0"/>
                <a:cs typeface="Candara" charset="0"/>
              </a:rPr>
              <a:t>Sacraments</a:t>
            </a:r>
            <a:endParaRPr lang="en-GB" sz="2000" u="sng" dirty="0">
              <a:solidFill>
                <a:srgbClr val="0070C0"/>
              </a:solidFill>
              <a:latin typeface="Candara" charset="0"/>
              <a:ea typeface="Candara" charset="0"/>
              <a:cs typeface="Candara" charset="0"/>
            </a:endParaRPr>
          </a:p>
        </p:txBody>
      </p:sp>
      <p:sp>
        <p:nvSpPr>
          <p:cNvPr id="2" name="Rectangle 1"/>
          <p:cNvSpPr/>
          <p:nvPr/>
        </p:nvSpPr>
        <p:spPr>
          <a:xfrm>
            <a:off x="5303175" y="6168298"/>
            <a:ext cx="4259882" cy="523220"/>
          </a:xfrm>
          <a:prstGeom prst="rect">
            <a:avLst/>
          </a:prstGeom>
        </p:spPr>
        <p:txBody>
          <a:bodyPr wrap="square">
            <a:spAutoFit/>
          </a:bodyPr>
          <a:lstStyle/>
          <a:p>
            <a:pPr algn="ctr"/>
            <a:r>
              <a:rPr lang="en-GB" sz="1400" b="1" dirty="0" smtClean="0"/>
              <a:t>“Mutual </a:t>
            </a:r>
            <a:r>
              <a:rPr lang="en-GB" sz="1400" b="1" dirty="0"/>
              <a:t>respect for and tolerance of those with different faiths and </a:t>
            </a:r>
            <a:r>
              <a:rPr lang="en-GB" sz="1400" b="1" dirty="0" smtClean="0"/>
              <a:t>beliefs and </a:t>
            </a:r>
            <a:r>
              <a:rPr lang="en-GB" sz="1400" b="1" dirty="0"/>
              <a:t>for those without </a:t>
            </a:r>
            <a:r>
              <a:rPr lang="en-GB" sz="1400" b="1" dirty="0" smtClean="0"/>
              <a:t>faith”</a:t>
            </a:r>
            <a:endParaRPr lang="en-GB" sz="1400" b="1" dirty="0"/>
          </a:p>
        </p:txBody>
      </p:sp>
      <p:pic>
        <p:nvPicPr>
          <p:cNvPr id="13" name="Picture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961572" y="42563"/>
            <a:ext cx="306696" cy="558775"/>
          </a:xfrm>
          <a:prstGeom prst="rect">
            <a:avLst/>
          </a:prstGeom>
        </p:spPr>
      </p:pic>
      <p:sp>
        <p:nvSpPr>
          <p:cNvPr id="87" name="Rectangle 86"/>
          <p:cNvSpPr/>
          <p:nvPr/>
        </p:nvSpPr>
        <p:spPr>
          <a:xfrm>
            <a:off x="2853948" y="4109516"/>
            <a:ext cx="2274536" cy="2816156"/>
          </a:xfrm>
          <a:prstGeom prst="rect">
            <a:avLst/>
          </a:prstGeom>
        </p:spPr>
        <p:txBody>
          <a:bodyPr wrap="square">
            <a:spAutoFit/>
          </a:bodyPr>
          <a:lstStyle/>
          <a:p>
            <a:pPr algn="ctr"/>
            <a:r>
              <a:rPr lang="en-GB" sz="1200" dirty="0" smtClean="0"/>
              <a:t>Jesus spoke about prayer on a number of occasions.  Some Christians follow set prayer (such as </a:t>
            </a:r>
            <a:r>
              <a:rPr lang="en-GB" sz="1200" b="1" dirty="0" smtClean="0">
                <a:solidFill>
                  <a:srgbClr val="0070C0"/>
                </a:solidFill>
              </a:rPr>
              <a:t>the Lord’s prayer</a:t>
            </a:r>
            <a:r>
              <a:rPr lang="en-GB" sz="1200" dirty="0"/>
              <a:t> </a:t>
            </a:r>
            <a:r>
              <a:rPr lang="en-GB" sz="1200" dirty="0" smtClean="0"/>
              <a:t>(which Jesus taught his disciples), whereas others make them more personal.</a:t>
            </a:r>
          </a:p>
          <a:p>
            <a:endParaRPr lang="en-GB" sz="300" dirty="0" smtClean="0"/>
          </a:p>
          <a:p>
            <a:r>
              <a:rPr lang="en-GB" sz="1200" i="1" u="sng" dirty="0" smtClean="0"/>
              <a:t>There different types of prayer</a:t>
            </a:r>
            <a:r>
              <a:rPr lang="en-GB" sz="1200" dirty="0" smtClean="0"/>
              <a:t>:</a:t>
            </a:r>
          </a:p>
          <a:p>
            <a:pPr marL="171450" indent="-171450">
              <a:buFont typeface="Arial" panose="020B0604020202020204" pitchFamily="34" charset="0"/>
              <a:buChar char="•"/>
            </a:pPr>
            <a:r>
              <a:rPr lang="en-GB" sz="1200" dirty="0" smtClean="0"/>
              <a:t>Thanksgiving</a:t>
            </a:r>
          </a:p>
          <a:p>
            <a:pPr marL="171450" indent="-171450">
              <a:buFont typeface="Arial" panose="020B0604020202020204" pitchFamily="34" charset="0"/>
              <a:buChar char="•"/>
            </a:pPr>
            <a:r>
              <a:rPr lang="en-GB" sz="1200" dirty="0" smtClean="0"/>
              <a:t>Adoration</a:t>
            </a:r>
          </a:p>
          <a:p>
            <a:pPr marL="171450" indent="-171450">
              <a:buFont typeface="Arial" panose="020B0604020202020204" pitchFamily="34" charset="0"/>
              <a:buChar char="•"/>
            </a:pPr>
            <a:r>
              <a:rPr lang="en-GB" sz="1200" dirty="0" smtClean="0"/>
              <a:t>Confession</a:t>
            </a:r>
          </a:p>
          <a:p>
            <a:pPr marL="171450" indent="-171450">
              <a:buFont typeface="Arial" panose="020B0604020202020204" pitchFamily="34" charset="0"/>
              <a:buChar char="•"/>
            </a:pPr>
            <a:r>
              <a:rPr lang="en-GB" sz="1200" dirty="0" smtClean="0"/>
              <a:t>Petition</a:t>
            </a:r>
          </a:p>
          <a:p>
            <a:pPr marL="171450" indent="-171450">
              <a:buFont typeface="Arial" panose="020B0604020202020204" pitchFamily="34" charset="0"/>
              <a:buChar char="•"/>
            </a:pPr>
            <a:r>
              <a:rPr lang="en-GB" sz="1200" dirty="0" smtClean="0"/>
              <a:t>Intercession</a:t>
            </a:r>
          </a:p>
          <a:p>
            <a:endParaRPr lang="en-GB" sz="1200" dirty="0"/>
          </a:p>
        </p:txBody>
      </p:sp>
      <p:sp>
        <p:nvSpPr>
          <p:cNvPr id="8" name="TextBox 7"/>
          <p:cNvSpPr txBox="1"/>
          <p:nvPr/>
        </p:nvSpPr>
        <p:spPr>
          <a:xfrm>
            <a:off x="75361" y="4386849"/>
            <a:ext cx="2530437" cy="2123658"/>
          </a:xfrm>
          <a:prstGeom prst="rect">
            <a:avLst/>
          </a:prstGeom>
          <a:noFill/>
        </p:spPr>
        <p:txBody>
          <a:bodyPr wrap="square" rtlCol="0">
            <a:spAutoFit/>
          </a:bodyPr>
          <a:lstStyle/>
          <a:p>
            <a:pPr marL="171450" indent="-171450">
              <a:buFont typeface="Arial" panose="020B0604020202020204" pitchFamily="34" charset="0"/>
              <a:buChar char="•"/>
            </a:pPr>
            <a:r>
              <a:rPr lang="en-GB" sz="1200" dirty="0" smtClean="0"/>
              <a:t>It brings a sense of </a:t>
            </a:r>
            <a:r>
              <a:rPr lang="en-GB" sz="1200" b="1" dirty="0" smtClean="0">
                <a:solidFill>
                  <a:srgbClr val="0070C0"/>
                </a:solidFill>
              </a:rPr>
              <a:t>togetherness</a:t>
            </a:r>
            <a:r>
              <a:rPr lang="en-GB" sz="1200" dirty="0" smtClean="0"/>
              <a:t> as a community</a:t>
            </a:r>
          </a:p>
          <a:p>
            <a:pPr marL="171450" indent="-171450">
              <a:buFont typeface="Arial" panose="020B0604020202020204" pitchFamily="34" charset="0"/>
              <a:buChar char="•"/>
            </a:pPr>
            <a:r>
              <a:rPr lang="en-GB" sz="1200" dirty="0" smtClean="0"/>
              <a:t>It makes a person </a:t>
            </a:r>
            <a:r>
              <a:rPr lang="en-GB" sz="1200" b="1" dirty="0" smtClean="0">
                <a:solidFill>
                  <a:srgbClr val="0070C0"/>
                </a:solidFill>
              </a:rPr>
              <a:t>feel closer </a:t>
            </a:r>
            <a:r>
              <a:rPr lang="en-GB" sz="1200" dirty="0" smtClean="0"/>
              <a:t>to God</a:t>
            </a:r>
          </a:p>
          <a:p>
            <a:pPr marL="171450" indent="-171450">
              <a:buFont typeface="Arial" panose="020B0604020202020204" pitchFamily="34" charset="0"/>
              <a:buChar char="•"/>
            </a:pPr>
            <a:r>
              <a:rPr lang="en-GB" sz="1200" dirty="0" smtClean="0"/>
              <a:t>It is </a:t>
            </a:r>
            <a:r>
              <a:rPr lang="en-GB" sz="1200" b="1" dirty="0" smtClean="0">
                <a:solidFill>
                  <a:srgbClr val="0070C0"/>
                </a:solidFill>
              </a:rPr>
              <a:t>peaceful</a:t>
            </a:r>
            <a:r>
              <a:rPr lang="en-GB" sz="1200" dirty="0" smtClean="0"/>
              <a:t> – allowing for prayer and meditation</a:t>
            </a:r>
          </a:p>
          <a:p>
            <a:pPr marL="171450" indent="-171450">
              <a:buFont typeface="Arial" panose="020B0604020202020204" pitchFamily="34" charset="0"/>
              <a:buChar char="•"/>
            </a:pPr>
            <a:r>
              <a:rPr lang="en-GB" sz="1200" dirty="0" smtClean="0"/>
              <a:t>It is an </a:t>
            </a:r>
            <a:r>
              <a:rPr lang="en-GB" sz="1200" b="1" dirty="0" smtClean="0">
                <a:solidFill>
                  <a:srgbClr val="0070C0"/>
                </a:solidFill>
              </a:rPr>
              <a:t>external expression </a:t>
            </a:r>
            <a:r>
              <a:rPr lang="en-GB" sz="1200" dirty="0" smtClean="0"/>
              <a:t>of their faith</a:t>
            </a:r>
          </a:p>
          <a:p>
            <a:pPr marL="171450" indent="-171450">
              <a:buFont typeface="Arial" panose="020B0604020202020204" pitchFamily="34" charset="0"/>
              <a:buChar char="•"/>
            </a:pPr>
            <a:r>
              <a:rPr lang="en-GB" sz="1200" dirty="0" smtClean="0"/>
              <a:t>Christians </a:t>
            </a:r>
            <a:r>
              <a:rPr lang="en-GB" sz="1200" b="1" dirty="0" smtClean="0">
                <a:solidFill>
                  <a:srgbClr val="0070C0"/>
                </a:solidFill>
              </a:rPr>
              <a:t>praise</a:t>
            </a:r>
            <a:r>
              <a:rPr lang="en-GB" sz="1200" dirty="0" smtClean="0"/>
              <a:t> God as the eternal Being and source of everything that exists</a:t>
            </a:r>
            <a:endParaRPr lang="en-GB" sz="1200" dirty="0"/>
          </a:p>
        </p:txBody>
      </p:sp>
      <p:sp>
        <p:nvSpPr>
          <p:cNvPr id="11" name="TextBox 10"/>
          <p:cNvSpPr txBox="1"/>
          <p:nvPr/>
        </p:nvSpPr>
        <p:spPr>
          <a:xfrm>
            <a:off x="2801927" y="1110868"/>
            <a:ext cx="2411369" cy="2499753"/>
          </a:xfrm>
          <a:prstGeom prst="rect">
            <a:avLst/>
          </a:prstGeom>
          <a:noFill/>
        </p:spPr>
        <p:txBody>
          <a:bodyPr wrap="square" rtlCol="0">
            <a:spAutoFit/>
          </a:bodyPr>
          <a:lstStyle/>
          <a:p>
            <a:pPr algn="ctr"/>
            <a:r>
              <a:rPr lang="en-GB" sz="1200" dirty="0" smtClean="0"/>
              <a:t>A pilgrimage is a visit to a place regarded as holy for the believer.  Often, the journey is also special.  Pilgrimage has always played an important role in the history of Christianity, thought it is not a compulsory duty and many today see no need to go on pilgrimage.  </a:t>
            </a:r>
          </a:p>
          <a:p>
            <a:pPr algn="ctr"/>
            <a:endParaRPr lang="en-GB" sz="1200" dirty="0"/>
          </a:p>
          <a:p>
            <a:pPr algn="ctr"/>
            <a:r>
              <a:rPr lang="en-GB" sz="1200" dirty="0" smtClean="0"/>
              <a:t>Some examples of Christian places of pilgrimage are:  </a:t>
            </a:r>
            <a:r>
              <a:rPr lang="en-GB" sz="1200" b="1" dirty="0" smtClean="0">
                <a:solidFill>
                  <a:srgbClr val="0070C0"/>
                </a:solidFill>
              </a:rPr>
              <a:t>Lourdes</a:t>
            </a:r>
            <a:r>
              <a:rPr lang="en-GB" sz="1200" dirty="0" smtClean="0"/>
              <a:t>, </a:t>
            </a:r>
            <a:r>
              <a:rPr lang="en-GB" sz="1200" b="1" dirty="0" smtClean="0">
                <a:solidFill>
                  <a:srgbClr val="0070C0"/>
                </a:solidFill>
              </a:rPr>
              <a:t>Iona</a:t>
            </a:r>
            <a:r>
              <a:rPr lang="en-GB" sz="1200" dirty="0" smtClean="0"/>
              <a:t>, the Holy Land (Israel) and Canterbury.</a:t>
            </a:r>
            <a:endParaRPr lang="en-GB" sz="1200" dirty="0"/>
          </a:p>
        </p:txBody>
      </p:sp>
      <p:sp>
        <p:nvSpPr>
          <p:cNvPr id="12" name="TextBox 11"/>
          <p:cNvSpPr txBox="1"/>
          <p:nvPr/>
        </p:nvSpPr>
        <p:spPr>
          <a:xfrm>
            <a:off x="5397498" y="929573"/>
            <a:ext cx="4127488" cy="5155257"/>
          </a:xfrm>
          <a:prstGeom prst="rect">
            <a:avLst/>
          </a:prstGeom>
          <a:noFill/>
        </p:spPr>
        <p:txBody>
          <a:bodyPr wrap="square" rtlCol="0">
            <a:spAutoFit/>
          </a:bodyPr>
          <a:lstStyle/>
          <a:p>
            <a:pPr algn="ctr"/>
            <a:r>
              <a:rPr lang="en-GB" sz="1200" dirty="0" smtClean="0"/>
              <a:t>A </a:t>
            </a:r>
            <a:r>
              <a:rPr lang="en-GB" sz="1200" b="1" dirty="0" smtClean="0">
                <a:solidFill>
                  <a:srgbClr val="0070C0"/>
                </a:solidFill>
              </a:rPr>
              <a:t>sacrament</a:t>
            </a:r>
            <a:r>
              <a:rPr lang="en-GB" sz="1200" dirty="0" smtClean="0"/>
              <a:t> = an outward and visible sign of an inward and spiritual grace </a:t>
            </a:r>
          </a:p>
          <a:p>
            <a:endParaRPr lang="en-GB" sz="400" dirty="0"/>
          </a:p>
          <a:p>
            <a:r>
              <a:rPr lang="en-GB" sz="1200" b="1" dirty="0" smtClean="0">
                <a:solidFill>
                  <a:srgbClr val="0070C0"/>
                </a:solidFill>
              </a:rPr>
              <a:t>Protestant</a:t>
            </a:r>
            <a:r>
              <a:rPr lang="en-GB" sz="1200" dirty="0" smtClean="0"/>
              <a:t> Churches = only </a:t>
            </a:r>
            <a:r>
              <a:rPr lang="en-GB" sz="1400" b="1" u="sng" dirty="0" smtClean="0">
                <a:solidFill>
                  <a:srgbClr val="0070C0"/>
                </a:solidFill>
              </a:rPr>
              <a:t>2</a:t>
            </a:r>
            <a:r>
              <a:rPr lang="en-GB" sz="1200" dirty="0" smtClean="0"/>
              <a:t> sacraments: Baptism and Eucharist.</a:t>
            </a:r>
          </a:p>
          <a:p>
            <a:r>
              <a:rPr lang="en-GB" sz="1200" b="1" dirty="0" smtClean="0">
                <a:solidFill>
                  <a:srgbClr val="0070C0"/>
                </a:solidFill>
              </a:rPr>
              <a:t>RC </a:t>
            </a:r>
            <a:r>
              <a:rPr lang="en-GB" sz="1200" b="1" dirty="0">
                <a:solidFill>
                  <a:srgbClr val="0070C0"/>
                </a:solidFill>
              </a:rPr>
              <a:t>&amp;</a:t>
            </a:r>
            <a:r>
              <a:rPr lang="en-GB" sz="1200" b="1" dirty="0" smtClean="0">
                <a:solidFill>
                  <a:srgbClr val="0070C0"/>
                </a:solidFill>
              </a:rPr>
              <a:t> Orthodox Churches </a:t>
            </a:r>
            <a:r>
              <a:rPr lang="en-GB" sz="1200" dirty="0" smtClean="0"/>
              <a:t>= </a:t>
            </a:r>
            <a:r>
              <a:rPr lang="en-GB" sz="1400" b="1" u="sng" dirty="0" smtClean="0">
                <a:solidFill>
                  <a:srgbClr val="0070C0"/>
                </a:solidFill>
              </a:rPr>
              <a:t>7</a:t>
            </a:r>
            <a:r>
              <a:rPr lang="en-GB" sz="1200" dirty="0" smtClean="0"/>
              <a:t> sacraments: Baptism, Eucharist, Confirmation, Reconciliation, Marriage, Holy Orders, Anointing of the Sick.</a:t>
            </a:r>
            <a:endParaRPr lang="en-GB" sz="700" dirty="0"/>
          </a:p>
          <a:p>
            <a:r>
              <a:rPr lang="en-GB" sz="1200" b="1" u="sng" dirty="0" smtClean="0">
                <a:solidFill>
                  <a:srgbClr val="0070C0"/>
                </a:solidFill>
              </a:rPr>
              <a:t>Baptism</a:t>
            </a:r>
            <a:endParaRPr lang="en-GB" sz="1200" dirty="0">
              <a:solidFill>
                <a:srgbClr val="0070C0"/>
              </a:solidFill>
            </a:endParaRPr>
          </a:p>
          <a:p>
            <a:pPr algn="ctr"/>
            <a:r>
              <a:rPr lang="en-GB" sz="1200" dirty="0" smtClean="0"/>
              <a:t>Jesus was baptised by John and, during the baptism, Jesus experienced the Holy Spirit entering his life and heard God’s assurance that he was the Son of God.  </a:t>
            </a:r>
          </a:p>
          <a:p>
            <a:endParaRPr lang="en-GB" sz="900" dirty="0"/>
          </a:p>
          <a:p>
            <a:pPr algn="ctr"/>
            <a:r>
              <a:rPr lang="en-GB" sz="1200" dirty="0" smtClean="0"/>
              <a:t>Just before his ascension, Jesus told his disciples to: </a:t>
            </a:r>
            <a:r>
              <a:rPr lang="en-GB" sz="1200" i="1" dirty="0" smtClean="0">
                <a:solidFill>
                  <a:srgbClr val="0070C0"/>
                </a:solidFill>
              </a:rPr>
              <a:t>“Go and make disciples of all nations,</a:t>
            </a:r>
            <a:r>
              <a:rPr lang="en-GB" sz="1200" i="1" dirty="0" smtClean="0"/>
              <a:t> </a:t>
            </a:r>
            <a:r>
              <a:rPr lang="en-GB" sz="1200" b="1" i="1" u="sng" dirty="0" smtClean="0">
                <a:solidFill>
                  <a:srgbClr val="7030A0"/>
                </a:solidFill>
              </a:rPr>
              <a:t>baptising</a:t>
            </a:r>
            <a:r>
              <a:rPr lang="en-GB" sz="1200" i="1" dirty="0" smtClean="0">
                <a:solidFill>
                  <a:srgbClr val="0070C0"/>
                </a:solidFill>
              </a:rPr>
              <a:t> them in the name of the Father, Son and Holy Spirit”.  </a:t>
            </a:r>
            <a:r>
              <a:rPr lang="en-GB" sz="1200" dirty="0" smtClean="0"/>
              <a:t>Baptism was a rite of </a:t>
            </a:r>
            <a:r>
              <a:rPr lang="en-GB" sz="1200" b="1" dirty="0" smtClean="0">
                <a:solidFill>
                  <a:srgbClr val="0070C0"/>
                </a:solidFill>
              </a:rPr>
              <a:t>initiation</a:t>
            </a:r>
            <a:r>
              <a:rPr lang="en-GB" sz="1200" dirty="0" smtClean="0">
                <a:solidFill>
                  <a:srgbClr val="0070C0"/>
                </a:solidFill>
              </a:rPr>
              <a:t> </a:t>
            </a:r>
            <a:r>
              <a:rPr lang="en-GB" sz="1200" dirty="0" smtClean="0"/>
              <a:t>into the community right from the start and there are many references to baptism throughout the NT.</a:t>
            </a:r>
            <a:endParaRPr lang="en-GB" sz="1200" dirty="0"/>
          </a:p>
          <a:p>
            <a:r>
              <a:rPr lang="en-GB" sz="1200" b="1" u="sng" dirty="0" smtClean="0">
                <a:solidFill>
                  <a:srgbClr val="0070C0"/>
                </a:solidFill>
              </a:rPr>
              <a:t>Eucharist</a:t>
            </a:r>
          </a:p>
          <a:p>
            <a:pPr algn="ctr"/>
            <a:r>
              <a:rPr lang="en-GB" sz="1200" dirty="0" smtClean="0"/>
              <a:t>The Eucharist is celebrated by nearly all Christian denominations and has many names, such as Holy Communion.</a:t>
            </a:r>
          </a:p>
          <a:p>
            <a:pPr algn="ctr"/>
            <a:r>
              <a:rPr lang="en-GB" sz="1200" dirty="0" smtClean="0"/>
              <a:t>The central features are the same: the connection with Jesus’ Last Supper, the giving of thanks for the bread and wine (consecration) and using Jesus’ words at the last supper.  </a:t>
            </a:r>
          </a:p>
          <a:p>
            <a:pPr algn="ctr"/>
            <a:r>
              <a:rPr lang="en-GB" sz="1200" dirty="0" smtClean="0"/>
              <a:t>RC Christians believe in </a:t>
            </a:r>
            <a:r>
              <a:rPr lang="en-GB" sz="1200" b="1" dirty="0" smtClean="0">
                <a:solidFill>
                  <a:srgbClr val="0070C0"/>
                </a:solidFill>
              </a:rPr>
              <a:t>transubstantiation</a:t>
            </a:r>
            <a:r>
              <a:rPr lang="en-GB" sz="1200" dirty="0" smtClean="0">
                <a:solidFill>
                  <a:srgbClr val="0070C0"/>
                </a:solidFill>
              </a:rPr>
              <a:t> – </a:t>
            </a:r>
            <a:r>
              <a:rPr lang="en-GB" sz="1200" dirty="0" smtClean="0"/>
              <a:t>the bread &amp; wine literally turns into the body &amp; blood of Christ.  Whereas Protestants do not believe this.</a:t>
            </a:r>
            <a:endParaRPr lang="en-GB" sz="1200" b="1" dirty="0">
              <a:solidFill>
                <a:srgbClr val="0070C0"/>
              </a:solidFill>
            </a:endParaRPr>
          </a:p>
        </p:txBody>
      </p:sp>
      <p:sp>
        <p:nvSpPr>
          <p:cNvPr id="66" name="Rounded Rectangle 65"/>
          <p:cNvSpPr/>
          <p:nvPr/>
        </p:nvSpPr>
        <p:spPr>
          <a:xfrm>
            <a:off x="9609873" y="174483"/>
            <a:ext cx="2472641" cy="6336024"/>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dirty="0"/>
          </a:p>
        </p:txBody>
      </p:sp>
      <p:sp>
        <p:nvSpPr>
          <p:cNvPr id="67" name="TextBox 66"/>
          <p:cNvSpPr txBox="1"/>
          <p:nvPr/>
        </p:nvSpPr>
        <p:spPr>
          <a:xfrm>
            <a:off x="9934126" y="176377"/>
            <a:ext cx="1876424" cy="584775"/>
          </a:xfrm>
          <a:prstGeom prst="rect">
            <a:avLst/>
          </a:prstGeom>
          <a:noFill/>
        </p:spPr>
        <p:txBody>
          <a:bodyPr wrap="square" rtlCol="0">
            <a:spAutoFit/>
          </a:bodyPr>
          <a:lstStyle/>
          <a:p>
            <a:pPr algn="ctr"/>
            <a:r>
              <a:rPr lang="en-GB" sz="1600" u="sng" dirty="0" smtClean="0">
                <a:solidFill>
                  <a:srgbClr val="0070C0"/>
                </a:solidFill>
                <a:latin typeface="Candara" charset="0"/>
                <a:ea typeface="Candara" charset="0"/>
                <a:cs typeface="Candara" charset="0"/>
              </a:rPr>
              <a:t>The Church in the local community</a:t>
            </a:r>
            <a:endParaRPr lang="en-GB" sz="1600" u="sng" dirty="0">
              <a:solidFill>
                <a:srgbClr val="0070C0"/>
              </a:solidFill>
              <a:latin typeface="Candara" charset="0"/>
              <a:ea typeface="Candara" charset="0"/>
              <a:cs typeface="Candara" charset="0"/>
            </a:endParaRPr>
          </a:p>
        </p:txBody>
      </p:sp>
      <p:sp>
        <p:nvSpPr>
          <p:cNvPr id="70" name="TextBox 69"/>
          <p:cNvSpPr txBox="1"/>
          <p:nvPr/>
        </p:nvSpPr>
        <p:spPr>
          <a:xfrm>
            <a:off x="9586465" y="693530"/>
            <a:ext cx="2491558" cy="5816977"/>
          </a:xfrm>
          <a:prstGeom prst="rect">
            <a:avLst/>
          </a:prstGeom>
          <a:noFill/>
        </p:spPr>
        <p:txBody>
          <a:bodyPr wrap="square" rtlCol="0">
            <a:spAutoFit/>
          </a:bodyPr>
          <a:lstStyle/>
          <a:p>
            <a:pPr algn="ctr"/>
            <a:r>
              <a:rPr lang="en-GB" sz="1200" dirty="0" smtClean="0"/>
              <a:t>The Church ahs always been involved in caring for others.  For example, in the Middle Ages the monasteries provided education, hospitality for travellers and treatment for the sick.  In the 20</a:t>
            </a:r>
            <a:r>
              <a:rPr lang="en-GB" sz="1200" baseline="30000" dirty="0" smtClean="0"/>
              <a:t>th</a:t>
            </a:r>
            <a:r>
              <a:rPr lang="en-GB" sz="1200" dirty="0" smtClean="0"/>
              <a:t> century, a London church set up the first </a:t>
            </a:r>
            <a:r>
              <a:rPr lang="en-GB" sz="1200" b="1" dirty="0" smtClean="0">
                <a:solidFill>
                  <a:srgbClr val="0070C0"/>
                </a:solidFill>
              </a:rPr>
              <a:t>Samaritans</a:t>
            </a:r>
            <a:r>
              <a:rPr lang="en-GB" sz="1200" dirty="0" smtClean="0"/>
              <a:t> phone service for those feeling suicidal.  </a:t>
            </a:r>
          </a:p>
          <a:p>
            <a:pPr algn="ctr"/>
            <a:r>
              <a:rPr lang="en-GB" sz="1200" dirty="0" smtClean="0"/>
              <a:t>In the Parable of the Sheep &amp; the Goats, Jesus told his disciples that whatever they did or failed to do for someone, however insignificant the deed or situation, they did/or failed to do, for Jesus.</a:t>
            </a:r>
          </a:p>
          <a:p>
            <a:pPr algn="ctr"/>
            <a:endParaRPr lang="en-GB" sz="1100" dirty="0" smtClean="0"/>
          </a:p>
          <a:p>
            <a:pPr algn="ctr"/>
            <a:r>
              <a:rPr lang="en-GB" sz="1200" dirty="0" smtClean="0"/>
              <a:t>One way in which Christians out their faith into action is through food banks and street pastors. </a:t>
            </a:r>
          </a:p>
          <a:p>
            <a:pPr algn="ctr"/>
            <a:r>
              <a:rPr lang="en-GB" sz="1200" dirty="0" smtClean="0"/>
              <a:t> </a:t>
            </a:r>
          </a:p>
          <a:p>
            <a:r>
              <a:rPr lang="en-GB" sz="1200" b="1" u="sng" dirty="0" smtClean="0"/>
              <a:t>Key organisations</a:t>
            </a:r>
            <a:r>
              <a:rPr lang="en-GB" sz="1200" dirty="0" smtClean="0"/>
              <a:t> </a:t>
            </a:r>
            <a:r>
              <a:rPr lang="en-GB" sz="1200" i="1" dirty="0" smtClean="0"/>
              <a:t>(research these!)</a:t>
            </a:r>
          </a:p>
          <a:p>
            <a:pPr marL="171450" indent="-171450">
              <a:buFont typeface="Arial" panose="020B0604020202020204" pitchFamily="34" charset="0"/>
              <a:buChar char="•"/>
            </a:pPr>
            <a:r>
              <a:rPr lang="en-GB" sz="1200" b="1" dirty="0" smtClean="0">
                <a:solidFill>
                  <a:srgbClr val="0070C0"/>
                </a:solidFill>
              </a:rPr>
              <a:t>Corrymeela</a:t>
            </a:r>
            <a:r>
              <a:rPr lang="en-GB" sz="1200" dirty="0" smtClean="0"/>
              <a:t> – reconciliation &amp; ecumenism</a:t>
            </a:r>
          </a:p>
          <a:p>
            <a:pPr marL="171450" indent="-171450">
              <a:buFont typeface="Arial" panose="020B0604020202020204" pitchFamily="34" charset="0"/>
              <a:buChar char="•"/>
            </a:pPr>
            <a:r>
              <a:rPr lang="en-GB" sz="1200" b="1" dirty="0" smtClean="0">
                <a:solidFill>
                  <a:srgbClr val="0070C0"/>
                </a:solidFill>
              </a:rPr>
              <a:t>Open Doors </a:t>
            </a:r>
            <a:r>
              <a:rPr lang="en-GB" sz="1200" dirty="0" smtClean="0"/>
              <a:t>– Supports persecuted Christians</a:t>
            </a:r>
          </a:p>
          <a:p>
            <a:pPr marL="171450" indent="-171450">
              <a:buFont typeface="Arial" panose="020B0604020202020204" pitchFamily="34" charset="0"/>
              <a:buChar char="•"/>
            </a:pPr>
            <a:r>
              <a:rPr lang="en-GB" sz="1200" b="1" dirty="0" smtClean="0">
                <a:solidFill>
                  <a:srgbClr val="0070C0"/>
                </a:solidFill>
              </a:rPr>
              <a:t>Spring Harvest </a:t>
            </a:r>
            <a:r>
              <a:rPr lang="en-GB" sz="1200" dirty="0" smtClean="0"/>
              <a:t>– Mission &amp; evangelism</a:t>
            </a:r>
          </a:p>
          <a:p>
            <a:pPr marL="171450" indent="-171450">
              <a:buFont typeface="Arial" panose="020B0604020202020204" pitchFamily="34" charset="0"/>
              <a:buChar char="•"/>
            </a:pPr>
            <a:r>
              <a:rPr lang="en-GB" sz="1200" b="1" dirty="0" smtClean="0">
                <a:solidFill>
                  <a:srgbClr val="0070C0"/>
                </a:solidFill>
              </a:rPr>
              <a:t>Community of the cross of nails</a:t>
            </a:r>
          </a:p>
          <a:p>
            <a:pPr marL="171450" indent="-171450">
              <a:buFont typeface="Arial" panose="020B0604020202020204" pitchFamily="34" charset="0"/>
              <a:buChar char="•"/>
            </a:pPr>
            <a:r>
              <a:rPr lang="en-GB" sz="1200" b="1" dirty="0" smtClean="0">
                <a:solidFill>
                  <a:srgbClr val="0070C0"/>
                </a:solidFill>
              </a:rPr>
              <a:t>CAFOD </a:t>
            </a:r>
            <a:r>
              <a:rPr lang="en-GB" sz="1200" dirty="0" smtClean="0"/>
              <a:t>– Catholic Agency for Overseas Development</a:t>
            </a:r>
          </a:p>
          <a:p>
            <a:pPr marL="171450" indent="-171450">
              <a:buFont typeface="Arial" panose="020B0604020202020204" pitchFamily="34" charset="0"/>
              <a:buChar char="•"/>
            </a:pPr>
            <a:r>
              <a:rPr lang="en-GB" sz="1200" b="1" dirty="0" smtClean="0">
                <a:solidFill>
                  <a:srgbClr val="0070C0"/>
                </a:solidFill>
              </a:rPr>
              <a:t>Tearfund</a:t>
            </a:r>
          </a:p>
          <a:p>
            <a:pPr marL="171450" indent="-171450">
              <a:buFont typeface="Arial" panose="020B0604020202020204" pitchFamily="34" charset="0"/>
              <a:buChar char="•"/>
            </a:pPr>
            <a:r>
              <a:rPr lang="en-GB" sz="1200" b="1" dirty="0" smtClean="0">
                <a:solidFill>
                  <a:srgbClr val="0070C0"/>
                </a:solidFill>
              </a:rPr>
              <a:t>Christian Aid</a:t>
            </a:r>
            <a:endParaRPr lang="en-GB" sz="1200" b="1" dirty="0">
              <a:solidFill>
                <a:srgbClr val="0070C0"/>
              </a:solidFill>
            </a:endParaRPr>
          </a:p>
        </p:txBody>
      </p:sp>
    </p:spTree>
    <p:extLst>
      <p:ext uri="{BB962C8B-B14F-4D97-AF65-F5344CB8AC3E}">
        <p14:creationId xmlns:p14="http://schemas.microsoft.com/office/powerpoint/2010/main" val="7118933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1922</Words>
  <Application>Microsoft Office PowerPoint</Application>
  <PresentationFormat>Widescreen</PresentationFormat>
  <Paragraphs>173</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Adamsky SF</vt:lpstr>
      <vt:lpstr>Arial</vt:lpstr>
      <vt:lpstr>Calibri</vt:lpstr>
      <vt:lpstr>Calibri Light</vt:lpstr>
      <vt:lpstr>Candara</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Stewart</dc:creator>
  <cp:lastModifiedBy>Sarah Gallagher</cp:lastModifiedBy>
  <cp:revision>4</cp:revision>
  <cp:lastPrinted>2018-02-22T09:50:13Z</cp:lastPrinted>
  <dcterms:created xsi:type="dcterms:W3CDTF">2017-08-23T20:06:01Z</dcterms:created>
  <dcterms:modified xsi:type="dcterms:W3CDTF">2023-06-07T15:08:22Z</dcterms:modified>
</cp:coreProperties>
</file>