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56" r:id="rId5"/>
    <p:sldId id="270" r:id="rId6"/>
    <p:sldId id="257" r:id="rId7"/>
    <p:sldId id="258" r:id="rId8"/>
    <p:sldId id="263" r:id="rId9"/>
    <p:sldId id="259" r:id="rId10"/>
    <p:sldId id="260" r:id="rId11"/>
    <p:sldId id="261" r:id="rId12"/>
    <p:sldId id="267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231F-4A4A-4187-8DCA-12D30DEA7C8E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E0F4-37BA-4737-B4C4-F31E58D3C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2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on subtitles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0F4-37BA-4737-B4C4-F31E58D3C0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4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3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8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7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94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3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42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2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07593-B15A-4907-9320-56B0D086B997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1D5C-66D8-48D2-9684-607856CA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0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60rN9JEap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0878"/>
            <a:ext cx="9144000" cy="2064774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en-GB" sz="9600" b="1" u="sng" dirty="0">
                <a:latin typeface="Trebuchet MS" panose="020B0603020202020204" pitchFamily="34" charset="0"/>
              </a:rPr>
              <a:t>How to revise</a:t>
            </a:r>
            <a:br>
              <a:rPr lang="en-GB" sz="7200" b="1" u="sng" dirty="0">
                <a:latin typeface="Trebuchet MS" panose="020B0603020202020204" pitchFamily="34" charset="0"/>
              </a:rPr>
            </a:br>
            <a:r>
              <a:rPr lang="en-GB" sz="3200" b="1" i="1" dirty="0">
                <a:latin typeface="Trebuchet MS" panose="020B0603020202020204" pitchFamily="34" charset="0"/>
              </a:rPr>
              <a:t>Mind 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742" y="3790335"/>
            <a:ext cx="8234516" cy="84803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Tips and tricks to help you learn </a:t>
            </a:r>
            <a:r>
              <a:rPr lang="en-GB" sz="2800" b="1" dirty="0">
                <a:latin typeface="Trebuchet MS" panose="020B0603020202020204" pitchFamily="34" charset="0"/>
              </a:rPr>
              <a:t>HOW</a:t>
            </a:r>
            <a:r>
              <a:rPr lang="en-GB" sz="2800" dirty="0">
                <a:latin typeface="Trebuchet MS" panose="020B0603020202020204" pitchFamily="34" charset="0"/>
              </a:rPr>
              <a:t> to revise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08D70-0D88-44FE-8D53-3712F080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075" cy="12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7853"/>
            <a:ext cx="10178322" cy="42036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For the rest of this week you will be doing </a:t>
            </a:r>
            <a:r>
              <a:rPr lang="en-GB" sz="2800" b="1" dirty="0">
                <a:latin typeface="Century Gothic" panose="020B0502020202020204" pitchFamily="34" charset="0"/>
              </a:rPr>
              <a:t>2 mind maps </a:t>
            </a:r>
            <a:r>
              <a:rPr lang="en-GB" sz="2800" dirty="0">
                <a:latin typeface="Century Gothic" panose="020B0502020202020204" pitchFamily="34" charset="0"/>
              </a:rPr>
              <a:t>in </a:t>
            </a:r>
            <a:r>
              <a:rPr lang="en-GB" sz="2800" b="1" dirty="0">
                <a:latin typeface="Century Gothic" panose="020B0502020202020204" pitchFamily="34" charset="0"/>
              </a:rPr>
              <a:t>each review </a:t>
            </a:r>
            <a:r>
              <a:rPr lang="en-GB" sz="2800" dirty="0">
                <a:latin typeface="Century Gothic" panose="020B0502020202020204" pitchFamily="34" charset="0"/>
              </a:rPr>
              <a:t>session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Pick the </a:t>
            </a:r>
            <a:r>
              <a:rPr lang="en-GB" sz="2800" b="1" dirty="0">
                <a:latin typeface="Century Gothic" panose="020B0502020202020204" pitchFamily="34" charset="0"/>
              </a:rPr>
              <a:t>subjects</a:t>
            </a:r>
            <a:r>
              <a:rPr lang="en-GB" sz="2800" dirty="0">
                <a:latin typeface="Century Gothic" panose="020B0502020202020204" pitchFamily="34" charset="0"/>
              </a:rPr>
              <a:t> you are finding it most </a:t>
            </a:r>
            <a:r>
              <a:rPr lang="en-GB" sz="2800" b="1" dirty="0">
                <a:latin typeface="Century Gothic" panose="020B0502020202020204" pitchFamily="34" charset="0"/>
              </a:rPr>
              <a:t>difficult</a:t>
            </a:r>
            <a:r>
              <a:rPr lang="en-GB" sz="2800" dirty="0">
                <a:latin typeface="Century Gothic" panose="020B0502020202020204" pitchFamily="34" charset="0"/>
              </a:rPr>
              <a:t> to revise for</a:t>
            </a:r>
          </a:p>
          <a:p>
            <a:r>
              <a:rPr lang="en-GB" sz="2800" b="1" dirty="0">
                <a:latin typeface="Century Gothic" panose="020B0502020202020204" pitchFamily="34" charset="0"/>
              </a:rPr>
              <a:t>Find the Revision Lists </a:t>
            </a:r>
            <a:r>
              <a:rPr lang="en-GB" sz="2800" dirty="0">
                <a:latin typeface="Century Gothic" panose="020B0502020202020204" pitchFamily="34" charset="0"/>
              </a:rPr>
              <a:t>for those subjects on My Learning</a:t>
            </a:r>
          </a:p>
          <a:p>
            <a:r>
              <a:rPr lang="en-GB" sz="2800" b="1" dirty="0">
                <a:latin typeface="Century Gothic" panose="020B0502020202020204" pitchFamily="34" charset="0"/>
              </a:rPr>
              <a:t>Homework</a:t>
            </a:r>
            <a:r>
              <a:rPr lang="en-GB" sz="2800" dirty="0">
                <a:latin typeface="Century Gothic" panose="020B0502020202020204" pitchFamily="34" charset="0"/>
              </a:rPr>
              <a:t> – complete a </a:t>
            </a:r>
            <a:r>
              <a:rPr lang="en-GB" sz="2800" b="1" dirty="0">
                <a:latin typeface="Century Gothic" panose="020B0502020202020204" pitchFamily="34" charset="0"/>
              </a:rPr>
              <a:t>Mind Map for each of your subjects</a:t>
            </a:r>
            <a:r>
              <a:rPr lang="en-GB" sz="2800" dirty="0">
                <a:latin typeface="Century Gothic" panose="020B0502020202020204" pitchFamily="34" charset="0"/>
              </a:rPr>
              <a:t> and place them in your </a:t>
            </a:r>
            <a:r>
              <a:rPr lang="en-GB" sz="2800" b="1" u="sng" dirty="0">
                <a:latin typeface="Century Gothic" panose="020B0502020202020204" pitchFamily="34" charset="0"/>
              </a:rPr>
              <a:t>Revision Folder</a:t>
            </a:r>
            <a:r>
              <a:rPr lang="en-GB" sz="2800" dirty="0">
                <a:latin typeface="Century Gothic" panose="020B0502020202020204" pitchFamily="34" charset="0"/>
              </a:rPr>
              <a:t>. Your review tutor will ask to see your Revision Folder and will expect to see it bursting with Mind Maps! </a:t>
            </a:r>
          </a:p>
        </p:txBody>
      </p:sp>
    </p:spTree>
    <p:extLst>
      <p:ext uri="{BB962C8B-B14F-4D97-AF65-F5344CB8AC3E}">
        <p14:creationId xmlns:p14="http://schemas.microsoft.com/office/powerpoint/2010/main" val="252148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How to revise from a mind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57" y="2165685"/>
            <a:ext cx="10178322" cy="35935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b="1" u="sng" dirty="0">
                <a:latin typeface="Century Gothic" panose="020B0502020202020204" pitchFamily="34" charset="0"/>
              </a:rPr>
              <a:t>Read IT</a:t>
            </a:r>
          </a:p>
          <a:p>
            <a:r>
              <a:rPr lang="en-GB" sz="2800" b="1" u="sng" dirty="0">
                <a:latin typeface="Century Gothic" panose="020B0502020202020204" pitchFamily="34" charset="0"/>
              </a:rPr>
              <a:t>Cover IT</a:t>
            </a:r>
          </a:p>
          <a:p>
            <a:r>
              <a:rPr lang="en-GB" sz="2800" b="1" u="sng" dirty="0">
                <a:latin typeface="Century Gothic" panose="020B0502020202020204" pitchFamily="34" charset="0"/>
              </a:rPr>
              <a:t>Rewrite IT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How much can you do from MEMORY? This will tell you how much you actually remember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If you don’t remember very much, you will need to do this again in a few days</a:t>
            </a:r>
          </a:p>
        </p:txBody>
      </p:sp>
      <p:pic>
        <p:nvPicPr>
          <p:cNvPr id="1026" name="Picture 2" descr="Read, cover, remember, tell revision techni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7" b="50105"/>
          <a:stretch/>
        </p:blipFill>
        <p:spPr bwMode="auto">
          <a:xfrm rot="1427037">
            <a:off x="8529553" y="1664715"/>
            <a:ext cx="3213267" cy="18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2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642" y="1371601"/>
            <a:ext cx="10178322" cy="52577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entury Gothic" panose="020B0502020202020204" pitchFamily="34" charset="0"/>
              </a:rPr>
              <a:t>Dear Lord, </a:t>
            </a:r>
          </a:p>
          <a:p>
            <a:pPr marL="0" indent="0" algn="ctr">
              <a:buNone/>
            </a:pPr>
            <a:r>
              <a:rPr lang="en-GB" sz="3600" dirty="0">
                <a:latin typeface="Century Gothic" panose="020B0502020202020204" pitchFamily="34" charset="0"/>
              </a:rPr>
              <a:t>I know you are with me and love me.</a:t>
            </a:r>
            <a:br>
              <a:rPr lang="en-GB" sz="3600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Give me peace of mind as I prepare for this time of study.</a:t>
            </a:r>
            <a:br>
              <a:rPr lang="en-GB" sz="3600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Help me to focus on my books and notes,</a:t>
            </a:r>
            <a:br>
              <a:rPr lang="en-GB" sz="3600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keep me from all distractions so that I will make the best use</a:t>
            </a:r>
            <a:br>
              <a:rPr lang="en-GB" sz="3600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of this time that is available to me.</a:t>
            </a:r>
          </a:p>
          <a:p>
            <a:pPr marL="0" indent="0" algn="ctr">
              <a:buNone/>
            </a:pPr>
            <a:r>
              <a:rPr lang="en-GB" sz="3600" dirty="0">
                <a:latin typeface="Century Gothic" panose="020B0502020202020204" pitchFamily="34" charset="0"/>
              </a:rPr>
              <a:t>Amen</a:t>
            </a:r>
          </a:p>
          <a:p>
            <a:pPr marL="0" indent="0" algn="ctr">
              <a:buNone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42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60rN9JEap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6713" y="207963"/>
            <a:ext cx="11550650" cy="64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Passive vs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20" y="1321802"/>
            <a:ext cx="10494580" cy="20834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Reading notes and highlighting key information make us FEEL like we’re doing revision BUT it requires very little brain power! We say it is PASSIVE.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In order to remember things long term, we need to DO something more ACTIVE. </a:t>
            </a:r>
          </a:p>
        </p:txBody>
      </p:sp>
      <p:pic>
        <p:nvPicPr>
          <p:cNvPr id="1026" name="Picture 2" descr="Image result for highlighting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7" y="3594051"/>
            <a:ext cx="4258770" cy="28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king flashcar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 b="7862"/>
          <a:stretch/>
        </p:blipFill>
        <p:spPr bwMode="auto">
          <a:xfrm>
            <a:off x="6847489" y="3566981"/>
            <a:ext cx="3888828" cy="2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corr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36" y="5440870"/>
            <a:ext cx="773079" cy="7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reen t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59" y="5440870"/>
            <a:ext cx="828258" cy="8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Examples of 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GB" sz="5700" b="1" u="sng" dirty="0">
                <a:latin typeface="Century Gothic" panose="020B0502020202020204" pitchFamily="34" charset="0"/>
              </a:rPr>
              <a:t>Mind Maps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Flash Cards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Answering Questions and checking your answers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Teaching someone else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This week’s focus – Mind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49980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Step 1 </a:t>
            </a:r>
            <a:r>
              <a:rPr lang="en-GB" dirty="0">
                <a:latin typeface="Century Gothic" panose="020B0502020202020204" pitchFamily="34" charset="0"/>
              </a:rPr>
              <a:t>– Pick a topic to revise. Write the topic title in the centre of your page</a:t>
            </a:r>
          </a:p>
          <a:p>
            <a:r>
              <a:rPr lang="en-GB" b="1" u="sng" dirty="0">
                <a:latin typeface="Century Gothic" panose="020B0502020202020204" pitchFamily="34" charset="0"/>
              </a:rPr>
              <a:t>Step 2 </a:t>
            </a:r>
            <a:r>
              <a:rPr lang="en-GB" dirty="0">
                <a:latin typeface="Century Gothic" panose="020B0502020202020204" pitchFamily="34" charset="0"/>
              </a:rPr>
              <a:t>– The main ideas that make up the topic should be represented by thick branches that spread out. Think of these as headings</a:t>
            </a:r>
          </a:p>
          <a:p>
            <a:r>
              <a:rPr lang="en-GB" b="1" u="sng" dirty="0">
                <a:latin typeface="Century Gothic" panose="020B0502020202020204" pitchFamily="34" charset="0"/>
              </a:rPr>
              <a:t>Step 3 </a:t>
            </a:r>
            <a:r>
              <a:rPr lang="en-GB" dirty="0">
                <a:latin typeface="Century Gothic" panose="020B0502020202020204" pitchFamily="34" charset="0"/>
              </a:rPr>
              <a:t>– Create smaller sub-branches which extend out from every branch. Think of these as sub-headings.</a:t>
            </a:r>
          </a:p>
          <a:p>
            <a:r>
              <a:rPr lang="en-GB" b="1" u="sng" dirty="0">
                <a:latin typeface="Century Gothic" panose="020B0502020202020204" pitchFamily="34" charset="0"/>
              </a:rPr>
              <a:t>Step 4 </a:t>
            </a:r>
            <a:r>
              <a:rPr lang="en-GB" dirty="0">
                <a:latin typeface="Century Gothic" panose="020B0502020202020204" pitchFamily="34" charset="0"/>
              </a:rPr>
              <a:t>– At the end of each branch, write out one key word or concept. This will make it easier to remember key concepts during revision.</a:t>
            </a:r>
          </a:p>
          <a:p>
            <a:r>
              <a:rPr lang="en-GB" b="1" u="sng" dirty="0">
                <a:latin typeface="Century Gothic" panose="020B0502020202020204" pitchFamily="34" charset="0"/>
              </a:rPr>
              <a:t>Step 5 </a:t>
            </a:r>
            <a:r>
              <a:rPr lang="en-GB" dirty="0">
                <a:latin typeface="Century Gothic" panose="020B0502020202020204" pitchFamily="34" charset="0"/>
              </a:rPr>
              <a:t>– Find images or draw pictures which illustrate your ideas and pop them onto key areas in your diagram.</a:t>
            </a:r>
          </a:p>
          <a:p>
            <a:r>
              <a:rPr lang="en-GB" b="1" u="sng" dirty="0">
                <a:latin typeface="Century Gothic" panose="020B0502020202020204" pitchFamily="34" charset="0"/>
              </a:rPr>
              <a:t>Step 6 </a:t>
            </a:r>
            <a:r>
              <a:rPr lang="en-GB" dirty="0">
                <a:latin typeface="Century Gothic" panose="020B0502020202020204" pitchFamily="34" charset="0"/>
              </a:rPr>
              <a:t>– Try to find connections between the different branches. If you can find links this is a higher level thinking skill and will help you with more complex 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40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00" y="72189"/>
            <a:ext cx="9432430" cy="66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3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Your turn...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7854"/>
            <a:ext cx="10178322" cy="40403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Make a really quick mind map for the subjects</a:t>
            </a:r>
          </a:p>
          <a:p>
            <a:pPr marL="0" indent="0">
              <a:buNone/>
            </a:pPr>
            <a:r>
              <a:rPr lang="en-GB" sz="2800" dirty="0">
                <a:latin typeface="Century Gothic" panose="020B0502020202020204" pitchFamily="34" charset="0"/>
              </a:rPr>
              <a:t> you study (5 mins)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Start with </a:t>
            </a:r>
            <a:r>
              <a:rPr lang="en-GB" sz="2800" b="1" u="sng" dirty="0">
                <a:latin typeface="Century Gothic" panose="020B0502020202020204" pitchFamily="34" charset="0"/>
              </a:rPr>
              <a:t>Subject’s </a:t>
            </a:r>
            <a:r>
              <a:rPr lang="en-GB" sz="2800" dirty="0">
                <a:latin typeface="Century Gothic" panose="020B0502020202020204" pitchFamily="34" charset="0"/>
              </a:rPr>
              <a:t>at the centre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Do large branches for the main headings e.g. Maths, English, PE, RE, </a:t>
            </a:r>
            <a:r>
              <a:rPr lang="en-GB" sz="2800" dirty="0" err="1">
                <a:latin typeface="Century Gothic" panose="020B0502020202020204" pitchFamily="34" charset="0"/>
              </a:rPr>
              <a:t>etc</a:t>
            </a: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Then think about what you would put on the smaller branches – Teachers? Topics you have learnt?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Can you link any branches? </a:t>
            </a:r>
          </a:p>
        </p:txBody>
      </p:sp>
      <p:sp>
        <p:nvSpPr>
          <p:cNvPr id="5" name="AutoShape 4" descr="Image result for over to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over to yo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16" y="160337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Great Examples...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r="4615" b="2646"/>
          <a:stretch/>
        </p:blipFill>
        <p:spPr>
          <a:xfrm>
            <a:off x="679582" y="1565643"/>
            <a:ext cx="5191829" cy="3726713"/>
          </a:xfrm>
          <a:prstGeom prst="rect">
            <a:avLst/>
          </a:prstGeom>
        </p:spPr>
      </p:pic>
      <p:sp>
        <p:nvSpPr>
          <p:cNvPr id="5" name="AutoShape 2" descr="data:image/jpeg;base64,/9j/4AAQSkZJRgABAQEAAAAAAAD/2wBDABALDA4MChAODQ4SERATGCgaGBYWGDEjJR0oOjM9PDkzODdASFxOQERXRTc4UG1RV19iZ2hnPk1xeXBkeFxlZ2P/2wBDARESEhgVGC8aGi9jQjhCY2NjY2NjY2NjY2NjY2NjY2NjY2NjY2NjY2NjY2NjY2NjY2NjY2NjY2NjY2NjY2NjY2P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EHrTxGoPSpKKg9U2dMA+wxj3P86juZLlXuRGAyJhh82GAxk4GPapdM/48U+p/nVnaoYtgZPU+tZnHPcg+0jz4VBUxzA7T79aUXb4d1hzChIJ3fNx1wKBZW2GAhUbuuP6elV/It4GZJjIoY56krJ6fj2pkEpnmJmaMIyRgNz/ABDGcCpbqYwwpIgB3MBzz1pbS3Eduu4EMyAMPwxSfYFdAks0siL91c4x6dKAJ3co6IMFmzweM496RrlFk2FWJAy2Bnb9aiazLkGS5lZl5RuAVPr05piw3H2iQiZCxUbv3fHt360ATPdoPLKK0qyEhSnOSO36GlNypt5JQCDGDuVhggjtUFvbAbYtxzbTb84+9kZ/9mqWaGUvLsSKWObG5ZGxg4x6cjigBEvD5EbMpLudu1OeR1/lViJ/MXO1lPowxWcLGWC18hbeGRh0k6Z+o6j6g1ftROqEXBU4PykHJx7mgCUEbtufmxnHtSMwQEscAcmq1zAZ76And5SxuG2tjnIx/WmOfJM9sWmKsg8vgscnIOD+VAGipUAcjnpzTqxDcRCOA3CqLpI9rxyrkZ9Pb6jitSzuY7mNjH/AcHByPwPegCUjFHanYqjJJPIoWJlVxI6sB1wOmM0AXCaSq32hhsiCZuGONrfKOmc9+OO1SPK6Lhk2OQdvcbgCcfpQBJilwailnIhiaNQzSkBcnA5GeaFuCJUikQrI2RweOBmgCQim4qOS4dbvyEhVz5e/7+09cUx52WEzIC2W27HONrZx17c0wJ8UYqGSaW3jaS4jUoozmPt+BoimkMiLMEAlXchX88fl/WgCalNOxRjvQA3FLS4oxQA0qPSginUmM0AAAFMlUtE6rjcVIGakAoNAFUW3+kxyNgiOPaD79+Kie0crGQx3IzEqrbcgnPX1q91pQtAEMMaxR4VCuTkgnJz9ahmtmkNywQFnjCoTxyAfy5q5igUAUntGQMtuNheIqW/2uxPfPJpltA4YMpaMgEGMR7Bn3/xrRooAz7SN1S2lff5jjbJnPHHA/AirM24GIAHBkAbHpg1YAxQDQBnrHNsErlvM8wLt7bd2On05zV3b+FSZzSYoAy/NnjhYMxeQPlkEZB+969MVNK8tscyTbi8bfewFDjoBV+jAPagRn2M6ykbJWdCvJc87u+O9XKd5ShiwVQx6nHNLt5oGNHFOBpCOaKAHUtNFPFACYoFLSUwIxIrqzA5UEj8qqpepLbpMinaWCuDwUz0yPxFWzCvkNEnygqVHtmofsMJ2cMCoVTtONwHTNADFvI2mEWHGTtVtvysR6GmrfQNt+Ygng/KcA+hPTNSLaFWUGUmJG3KmMc+5/GmNYAo8XmsIHYsyBRk5OSM0AILyIkcMEJwshGFP41FLfokLSLHIVAyGK4U/jU32ImPyWnLQjjbtAJHoTTDYsUMLTE25GNu3nHpn0oAeZUE6xZO5l3DjtSRuJWkABBjfac+uP/r1BNZ3CEXEc++WJCqBkzke/PJptmsYvZGSYzMyhmYno3Q8dB/9agCzbsZII3b7xHP170yW7hikZGYjZ949l+tWqqSWWZWZWUBju5jBIPsaAHSXKIxUK7leW2Lnb9aIrqGZsRsTxkHGAR7HvTobZYTIVYkvgknnnGM0yW3WK14JJjhZR78f/WoAlyrNt3KT6Zqv9qgY8MTzjO0kA+56U22s2iWFdsYEZDbx95qmNtttfJQg85Oe/OTQAxpI1kKZOR94gcL9TQ8qJKIxuJxnIGQBSC3laN4GCCJyxZg3JBOcY/SnCyYujtO25MchcZAoApzzXUTmQrG0eSqrnB4/nRFczTYkMCADoS+Kuy2jFMKVOJCwzkEZ9xUMlnKzI8v73bkYU4Iz39DQApupBJ5Qhy/f5uPzqzGrsoLrtbuM5qrFbywTJ5a5j6MWbnHuPbtWgGpAUbyK6LD7PNIoxyF6Vn3d08zbJY1EiHBYdT9a6Ada529P+mTf75po3pbkHenCmHrTgas3IaKTNLUjNnSwTZD/AHjTrmR4rqHAkZWDAqozz1zTdJP+h/8AAjVieWKMoZOWz8uFyfeoOOe5Ue5lWC5ZVcFJQDkcqpAOcfjVm2M5k+YSGIjrJgHPtjrUkTQSb5I9hLcMR7etNtktTlrcggHorHA/DpSIJ5CVidlGWCkge9VnuEjs4rmRtwUKd2cZzwT+tW8VCtlAsm/aeCSFLEqD3IHSgAll8qWHJzHISv49R/WqbyzHyJIy++XILKoIIGSOKuJZWgUhYUKnj1A+np+FSvbxyIqYKhMFSvBXHpTAoobqENIwOHfLMy5Y8egPQYq7DJ5se4YPupyD9KV4EdNrvIe4O7BBpLeBYEKhmbcxYlsdfwoAeTjrVP7cVRZZISsDkBXByeeBkds1dZQylT0Iwap/Y55IFt5ZUEQABKL8xx09h0oAlmuBDLAhXPmsVznocZoF3GC3zNtT7zYO0Y681HLaXMxTfcRfu2Do3l85HTPP54psUN6kPkGGJlAIDB+Dn14z/jQIsi7gDqvmrk4A/HpzUj3MULBHbaTz04/H0qvHYSKlzCXBjlUbW7hsYPH4A1HcQX8jl1hiXfGI5B5mePVePc9aBmiCabJDFKCHUcnORwc+uaIi21VMLxgDHzEH+RpQ4MrRjOVUMfTnP+FAEf2O3CMGTcCdxLnJyOnJohggRhImGIzhixbH5mkuYDNPDlQ8S7tyk8Z7HHf/AOvVWeExylWgaSFpQ5RF4I2gfTgjOKBFw2sJjKbcx9duTgfT0pgsLYA5j357uxY/gT0qFIIknR7WGSN2YbhtKrjvnt0rRC0xlRrS3AAHyvnIbf8AOD9etJ9iGGHnSFX/ANYpwQ3r24/Coba3l2SyGKBpN75ZlJYkE4/pTI5WhtRP9sErMAxRuec847igRbFnFn+Mp/cLEr+VC2kS2kdv8xSMAKSfmGOhz61FKHcXUiSSB4WIQLyD8oI475zTV3RJbzvJIvmECQSNwMj9OaAJwfKZUefcSOAy4JpwVd5ccsRjrx+VV4rlW1GRPOBXaMc/KenQ+uc5/Cqr3G20iRZCJkkCuq8kgHBOO47/AEoA1QMjmjFUrm8jV4XikVkV/wB4c4AU8fzIq4jiRQy52noemaAFop22gLQMBRgUoHFIaAEApDS0hoASkpwGaMUANzRmnYzSYwaBBmiiigBQaAeabmjNAD80oOKZmjNAD8ikJpuaM0AKTR1pM0oHNADgKWgUGmAZ4pAaWkoGVZGna9MUblFMYZmxnbycY+v9KY8xkt4mkY4D4lKA9s+nPXFW3cI6Ljl+M/TmmmZQsjckR53Y/OgCssk6CPCu27cFBHTn5d34UW4dWiQiQtGrK7MMA+n19asSXMcaO5JITGce/T+dRteQbN4cFcgE9hmgCc52sRyccVSe6dYomj/esY9xX1JIAz+OatQ3CTFgu4YwfmGMg9xSqkUbnYqoznJwMbqAKwaWBpDI5kxFvPGBkZ4HtVZLiV3hVJ42klGXUAYTjqPf61oTGN1aBnAZ1Ix3qNhbTHyG2My8le4oEVTc5uXt3uBGsYyZMgFqdFct5EryMAUHG7jPGQfxqSKKA3RkjMTLsCBRg4IJNTlIZJSxVGkTgnGSKBlIXysEZSGPlM7qOxAzSpI8U0KGbzDKfmBHTjPHpV1kjGGYKNvPPGKhZbSJNhSMK5ztUdffigBEklkuHChFjjba2cljxn8OtPuJPIhMhxtUjdk9B3pFnt1fh0DN2zgmlmeEqEldQGPALYyQaAIjdjJAifPG3PG7PT6dKlik3llKlWXqDUc0EU5ZmlZCmNxU46cjNOtYY40JikMgc53E5z+NACzziFTxubggdOpx1qRCWUEqVPcHtUc1uZZFYOVwpU4GeOtSxR+XEqbi20YyetIBCvpTDmpcU1hQAisQetc/enN5OR/fNb4HNc7Kd00h9XJ/WnE2pbkdOFJ3pRVnQQUtJQKkDZ0g5tWH+0asSrItwk6IZAFKlRweuciq2i828ns/9K0wMCoZyz+JlJ4JLnf+7MIaNk5PJz06elXIgREgZcHaMgdqcKcKRmIVypAPJBANZjwRmxgkUPGoI84DJ6cHK9+etaoNFAGccLFIY5YSJU2qIeNzHocdqQzQlrdbk7QoKSKxxtfjBPt1wa0FijDl1jUP3YDBpxRSclQT0zigCobhYb1Ii6+S6cEnOD7n8qSUf8TJU+0SKJI+ApHUH6e/6VbWCJVZViQK3UBRg037LbhGQQoFbqAMUANgcl5InwZEPLAfeB6H/PpTftBICYCzBwrKffuPY4p/2KEkEqxYDAJckgfWnmCIvG+wbo+FPpTApC5klkkbzJItjlVj8rcOPUj+hp0Ek2N88skTOcpnBjx2U8cGrbW48wyxOYpG+8RyG+opv2NtzFZym77yqoKn8DmgCypPGRg9xTqZHblLdYg7fKMBs808nFACUgQBmYDlsZPrilzSigAApcUoppPvQAuaM00sDRmgB2absQMWCKGPU45NGc0ZoEAAUAKAAPQUEAgggEe9GaQGgBHjRk2silfQjikRQv3QBjgU7NAFMClcWzO8v7gSNJwkmR+7H4/0q/ikzSZpALTSaUmmUAOFBpB1p1MBveilooATpSGlJpOKACjFFOoAbSEU6jrQAzFGKfigjNADMUGnEYpOaAEopaKADFAzQTQDzQBIBzSmkB5pSc0AJSGnUYpgQTRmQKQxVkO5TjOKh+yMNyrOwEnMvGST7elT3ZKWzsrlG6AgZOfQe9Q6dZvaGXexJkIYktnnHNAEjWqMJASw346dsdKR7VZIykskkgOM7j756CrJFGOKBkYiUTNLzuZQv4DP+NRSK32qNwhZQpHBAwTj/CrWOKYRQBSt7aUCONkVFQ7mcHJc+tEUEi2z2+0qxBHmZ4JPf1q8KXFAGd5UxeBltQohyNu4DORjj2+tSxwzLctKVQCQAMoP3cfzq5ikoEZ96rfa7VggkHzAqTjPGRUYsWSTzDEHLjkK5XZznA9ua06TGaBmfHbzxPJ5MUeJDn52yVOMfjTYbSZZZ40jSQEKpLnHbr0960cYOak8x/WgChLptz5bJHKjKzK2HB5Ix+hxU9rbyRrI00bLIx3NtGR+GPpVnz5B3H5UefJ/e/SkIPJ6daPK+tIZ5P71HnSf3qBi+Tx0NI0A96PNkP8AEaaZXH8RNIBrQ4GR2rmfKJycHnmuinnkWGRt5GFNc2JZMD5zVRN6RGeGxQKD15oqzchop2KAKkZr6H/qph/tD+VaeKzdD+7OO+Qa1MVmzkn8QgWnYpR0paRA3FLilAp1ADQKcFoFOpiExRilzSUALSGijFACA06mhcGnUwFDHGKRjSUY5oATFLS4oAoATBoxTqKAGYp2KKKBCdKWiigAxSgUlGaADvS4oBzRmgBduaTbRmlFACEZpoWn0UANC0ppcUlACYpMU6koAQDNJilJxSZpgKFxS4pC3FAOaADFLiijPNABijbQTRmgA25pCuKXNLmgBm30o2mnUUAM20bcEU6jNAAOtOpmaUGmAtKKTNQ3EhwsUZIkk4B/ujuf898UAIp+0XG//llCSE/2m6E/h0/OrOaYiLGiogwqjAFOxQAZpaKQ0DHUhFIDRk0gDFGDS5pKYgpuDT6SgYwg0YNPNGKAG0UuKKQDcUGlIpKAExS0UGgApufWjNFAEN6B9imPohrnCOK6K+OLCf8A3DXO1SOilsNxS4paSqNiPFLiloxUDNTQ/vT/AEX+ta9Y+iZ86Yf7IP61s4qGctT4hBTqMUoFBmFFLiigBKcKMUo4oAMUuBS0lMQYpKdRigBuKTFPooAZjFApW6UgHrQAuKUCiigBDWfr0bvo85RmUoA/ynGQDnFaI60kiLLG0cihkYbSp7imhHHRWyQtCdQkuPs06hkljkIAz2Irr4lVY1CcoAAOc8U2S0gktfszRL5OMBOgH0rGhml0O7FrcuzWLn91Kednsap6gblLigEHnqKCagA7Uh6UUhPNAC0tJRQAClzSUAUAOzmikFGaAFzRRkYpM0ALTGOKHPSmd6AF60UlLmmAoxSnimnim5oAeDnilxTRThQAuKMUDNLQAYoopKAAikp1JQAmKMUtLQA3FAFLmjNMBCQASTgDkmobVS5a4YYMn3R6L2/xp1wjTBYxwjH94fb0/H+VS5+lADsUlJmjNAC475oPNJmjNAC4opM0uaACjFFGaBi0uKSjNAgIpKdTTQMDwKQ0ZNFACYpMc0+g0AMxSGnGm0AGBSY5paMUAV9R40+c/wCzXOmug1PjTpvwH6isCmjppbCYoooqjUbigUUuKgZo6L/x8yD/AGP61tYrF0U/6aw9Yz/MVt1DOar8QmKcBSClpGQuKXFAoNMAoFJS54oAU+tJnmjNJTEOzQDSCigBaWm0tAAaMUd6UUCEpKdijFADaXOKMUhFAC5qG7to7y3eCZcq36H1qbFGKYGJo1xLbzyaXdE+ZF/qmP8AEv8An/PFbIyay9fs3khW8gyLi3O7I67f/rdfzq3pt6t/ZpMMBujgdjTfcC0elNFOIpAKkAozRjFFABS0lGaAFpO9ANBNACE0ZzSE0maAA03JpSaTFAC0UUhpgHWlC560ClBoAcFFKQQfakDYpxORQA2lFM3EUqnNAD6TNJmigAzSbqgu2mVR5C5PJJI4Hp/PP4VTS9lNy8RAAHyq3qwGSD+f86BpXNPdQTWaLu4kfykCpIoO8kZAx6Uxbu4mlVFIQNErkgZx16UwszUz2ozWbHdXEsjQqUDx/efbkH04p4vZJNqxoobbli3IHOP6UBZmgDRms6O/bbcvIM+U2NoPQYHf86sPdKjRjaTvbaPyzQFmWgc0hNR+aOOoqlHqO+UY5UsRsCHIA75/CgLM0s0ZqkmoROkTrnY4LHP8IHWmR6nHJIg24VzgfMCfxFArGgKWqiX0DttG/rgHYcH8am80e9A7MkzRmq8l3BG215ArHsaGuYkIDOFz0zxQFixmlzUPnIejUolQdWFAWJs0E1H5iZxuFBdBjcyjPTJxQA7JpM0MyqBuYLngZOKRHWQuFOdrbT9aAHDmgnFA4pCaAAmkpCaM0ALS0gpaBlLWGC6ewJ5ZgAPxrBNbetKPsYbvvArEpo6KWwUlLRVGoUUooqBl7R/+P7/gB/pW5WFpH/H+v+61b1Szmq/EIKUCjFAFSZC0YopaYABRiiloATFGM0tGaBBgUYpaKYCUtHaigBO9KDTaXFAh2c0lJS0AFFFFABigUUUABHrXP2oOla69t0t7nmP2P+ePyroKzdcsZb2CJrYDz4nyuTjjv/Q1S7AaBPaimpuMalxtfAyOuDT+KkBM8UUuKMUAJRxQaSgApOlLSHmgBpooNIaACikpwpgGBQBRRmgA+lHSjtSYoGKOacBxTKUMRQIGFNBxUhYEVGaAJMigYpgNLk0AOOCCPWqxsYSrhskO245PQ+1Raj5h+zrEdrGQ/N6Dac1QmYiF4EaRnWXJ6kquepNMpGkbC0KKm0ELkjPv1pHtIXxltuBgFTjj8Kr5+0SbEeRUVc5XjJzTIllKQTszF3YBuuMH2oKLLWEPy7HKYGPlYjI96Hs0bbtkMZUbQUbHHpUjAqjHB4GaqAzzPFGCUDxhyyjn8PzoGTCyiBBUhcDacNjcPf1qnNaKshKttEboAA2SQf5DntV21LyW6MwJbofcjj+lNugIozcGDzHjGRxyPxoAmWIIoCkYHvmofsIOVE0gjJyYwwwfX3pstxLH5ZaBl3naASDk44qKW6eJHSaSONwwG7pgHvg0BoWVsow0hwcSDaVzwB3xTFtJlGzzQV6ZCAMR9afbO0kOT83JAbHUetFy7RQ71IHIycZwKQDre2MEXlqPlBJHbAJzipPLf+7VT7TJujCqJQwJyvHT+tNNzOY0dEUiQ4Vc8j6/lTAkuLWYzCSOM8rglX2n8fWojbXQKPLEJyAVKkjjJ49jTjezRlVaFyzZwQCM49vxp5v2UQFgY/NYgh+CMCgRXSDZJKZrWRd/ACLkY/DvTCJWu1imgaRNhKK3BIz1+tWrmSeaa3W2fhtwZx0A/wAa1NqlgxUFlGAe4oE9DBWOX7V5ckAcFcoJTyF+vP8AnFPNpcK+4hZARt2ld20egzjIrcwpYMVG4DGaUnNAXMRYJFYE2/njZtAcgbec9PTn9KnsIbm3Lsux0c5ZS5G0+3HIrTwOuBTPlAwABQDYhNBpCaXNBI00UZpQM0AJSil2+9A60AZ+tn/Q0HrIP5GsStrXvlt4R6yf0rDJqkdVP4Rc0UgpTTNB2aM00GlzUFF3SjjUI/oR+lb+a53TTjUIfqf5Gt/NSzmq7jt3vUTXSK5BV9qkBnA4Un1p1V/sUDtPvVX3sTzk7cj60jEu9arJeKzRjy2CyHCnIyffHWpoYxFGqg52gDNVXsPnkKiN9xJUvkGP6Ee+TQBd3qCoJwWJAB70pkVWVSwyTgCqrWjmBk80l8hlboQe/Pv/AFqMWTh1lQRRPH91Rk7s9dx60xF0v8+046ZHPX8Kja4RZCnzMw6hVLY+tRmCaSRZmdI3QEKFG4c9c9PSlSCaNmZZlJc7mBTjPtzQBI91BGxV5QCBk57fX0okuY40jctlZGCqRyOelQtby5k2yoBL94FM84xxz6U0Wcpt47czL5aYwwX5+OR7ZoAvZ4ppdQwXcNx7d6ii84ErMIzjoynr+Hb86Y9ur3O91DIUwQecEHjH5mgCVZ4nbargt6Uoni8zy/MTf/dzzVOG3NuqqtuC6cLIDkfXGc0+0SaNfLkKYQ4PyEbvfOaBF3Io3Ypm5ckA8jkiigY/dSE5pp6UmcUAPzRmm54ozmgBd1JuNYlze3UmotFakhVGwe57mrkl2baSG3fLuVyznpnt+dU1YlO7sXQeeacWrMa/ZLgRFNxcFlC9eOuacdQVdu4bcnBDcYqS+VmiGzSFsGqP9oRgZ3DrjGDk/hS/bkMfmFlC9Mn1oDlZc30bqpJeoz7VwTjP9Ket0rZwM4OODQHKy3upCc1WW6WRcryOlNkuhGMtgDIH58UByss5z3pC3NVTc4cKQuT2zzSfal+YnAC8HPagOVloHmnBsVSF9CW2h0JzjGacLtDJ5YZd/puphystlqM1VjuRIisq8N0pWulRCzkIo4JJxQHKyzmlA4qKFxLnbyB6VMRigWwY4owKbmjNAh2KYw5paRqAGl0RGZ2CqoySewqla22y5jnSNo9+eMnhccZ9yeakUfapQTzAh4/22H9B+pq3kZpgOODjIBxS8DoopuR60ZzSAfuoLVGeKAwoAkLZ4ozjGKYGxQXpgKCAMAYFKSCCDgg8EGmFhQCKAEjhii+6gH64/OpWVH+8it25GajDU9TkUgCNEjGI0VR6AYpTgjBAI9DSZwKQtimAqRxoAFjQAHIwMYNIbeF4/LMa7c5wOMGk38UokoAQ2kJTaVJ5zkscg+xqI6fbuG8xWkJGMu2cfSp99G/FAxkVukIATccdNxzUlJ5gozQA7NG73pmabkmgB5Y03JzQCO9IxAoAWkpu/mgv7UAOAJ6U4AgVHvI7UqyZ65oAeOaB8vNJuppbNAGf4gcGG3Ged5/lWJWpr7YNuP8AeP8AKsnNUtjqp/COzS5pmTRk0zQXJpdxpooqSi1p7EX8H+9/Q10LMQpIxwK5uxOL6A/7YrpOlQzmq7lL7W27H222B9Nn/wBepP3eBLPOm48LJH8p+nU5qzgHqAagSK2tGDLHmRzgHG5j3oMSxavI0IMikHJxkYJHYkdqh8yaSeZRKI1jbaAq5J4Byc/WpxcReXvZtozt59fSmgRu5ljOd4AyDkcUAQm6uWlcRoxVG25Cg5OOpyR61IJ5Vg3yqqsD8wHPGetRsltLMw3AyfxBXIzj1x1psnmCGSIxOwIIQoMj2HtQIVp7hp5kjDfIQANox0zkkn+VPV5pZmBk8tkVcquDyeufanNCjkF1+YDGQSP5UjQQkqCoVgDjadpx+FMCvcXE8GofKodXiztLY5H4dT+vNO+0XgtzN+7Ybd3BG3HtxmrIgiEZTYCp5O7nP1pBbxL91Ao9F4B/DpQBHLczxRiR4lAyMlWyAM856fnV09aqLbKSFd2eIdI2wR+Pc/jVhQEUKCSBxyc0hFQXMx2su0CVyqhh0Azz+nSnm5aPKzAZGDuXpjOCfwzStAh3KSxQnO3PAPqO4pEgUMSzNISNvznPHpTAbcXJjlWIYBbHzHnHXt+FSQSu+7cOB0baVz+BpqwRqrD5mzj7zZIx0pUVlJzK7/7x6UASls0ZptBpAOzmnKajpy0wFCqCSAAfpVWa0SSZ5GOd6BCPpn/GmahJLHxESN0bEY9Rg/40yKd5EDLuAIzzQVFdhy6cn3hLIJM5Dnk/T6Up09WIZ5WZwchumMdOOlMmumgj3NjGQCfSk+38MTuGF3YZcZFBVmPOnt5gl+0ZkHAJXjHpimmwk3b/ADIwwYMAFO3pj+tStcFGUPg7uBx7ZqJdRja48oYzjIPPPtQFmIbGYy+eHj8wcBcnBHufw/Co5LW5ghZklj3McnIPyknt7c1cE5/uj86jmu4s+RIhO9eeOMdKLhaRHaWskDNA7qdo3KQMZB6/rU09o8kWFdQwIYfUc02Fwsx3TeY6rtAJGQPf3qSS8ij/ANY6r7E8/lQHvFc2dy8qzM0KugKheSCD15/Ck+wSu6s8ijLZdQCQQOgz9aspdxuu4MCvqD0pwnUnvigWpTXTmWPy23Sx9OJCM/h0oWxufs6wCKJQDxIW5+uPX8avidB3NBuE4y4oDUgtbR4o/KbohwpPcdqjSzlDRb8HaXJz+h/I1MNStzAZgx2hgh45B96sZyetDViVMh0+B7eN43HQ/KfUdqtE5FNLDoKA2KAeohpB60tLQIOtVbhjK/2eMkDrKw7D0Huf0FSTymMLFEAZpPu57epPsKVIlhjCKSe5Y9WPcmgARVRQqABQMADsKWkBp3GKAEpw6U0mnDpTACKSkZiabn1NADs0ZpuDRmgBSc0ZpM0ZoAXNPB4qLpTlPFAD93FMzmjPFNzQA7NLnimGloAUHJpc03B9cUYNACmnIe1MzinBqAH03OKQnikzQMXNJSZozTAKMUuaM0AIRilUUlOWkAUUdaMUDMbXz+9tx/st/MVl1o69/wAfcI/2M/rWbVrY6qfwi0UgoY4GcE/SmWOopBS1BRNacXcJ/wCmg/nXSkZNcxbnFxEfR1/nXUHmpZz1txMYqKQFZY5QpYKCpA5ODjn9KlApaRgV2jlllWVN0a+YDjAzjaRnn6/lUrxyBHVZSWIOCQBg/hU4pGoAzjKn2VY4pDDKg4QDLbvTH9aVkVZn+2SHBA2Mx2gcc4I75q9mjNAjPwCwLNI1ovQnPX+ZH+NDSxRTRNFIHjUncFbdsB6n6dK0QTRgYIwMHrTAUEE44z1ooHHpRSATHNU2uJ/trJ8qqDtVWbbu9+nNXQOafQBUZ7kHmBD9JOf5U03DL9+CZR6gbv5Grbio8UxDI5opThHBb+70I/DrUmMUx40l4kRXH+0M03yGQfuJWX/Zf5l/xFAEuKMVGJypCzp5bE4DZyrfQ/41PjjkUANApyjmk6U5aAGSQpIVLrkryPaovssKZ8tAufTirLdKjI5pDvYrz2EVzGEd3UZz8ppBp6F8ySvINpUKQAMHr0q30pM0D5mUW06QlD9qYmP/AFfy8j6+vFI1hNvWb7QpkUEYKYXB69/ar+aKYXZXEDgfMy59ulV7izmkbKmNhj7rcYPqCORWh1rC1zVLqyvIo7bbt8su4Zc55xQlcOdluGwmhjAfy5Od3XBB68HvQ9lKUP7tGIl3kFvvD6/56UunXt5clTPZrHEy7hKsgIPpgVoZoegczMqS1mklSb7MAE+8hYEv/Tj3pjQsp22scgLHLoF24HfHYGtjtRnPegOZmOUkV0NvCyoGKlnOPmPHHfqKLS2kjlQzRMGHHyLkN7k960jA+4AOPKD78Y5znOM+man3UBzGe+lxstwu8hZmDbcfdIq70xTzim96G7kJJbBSc5p3FJkUDEzTZZVhjMjZwOw7nsBSscc9qrRf6TKJ2H7tf9UPX/a/w9qAJoInXdLLgzP1x0UdlH0qVulANNYk9aAEpc03pQelAC5p3aohk1Wu9UtbPKyyZcfwLyaYF0msnUkuri7VIUYImMN0Ge5/pV+zuUvLZJ0BCuOh6ip8U07Mlq6Kj3LxsIETzJFUFmY4H/6zUTX8jorwwnac5Lc4IOMYFSy2kxnkeOVVWQgnIyRxjimLp8kTEwzBV/uMMjPekaJImjuVljDKOvvUMl44mMSRqWAz8z7c/T1qWG1aNTucMzHcx6c0ya1lZuPKkQj7j5GP0oHoNN4VwpiYyH+BTn9afHdhhHtXO8kfTAqOKwmQl/OVXIxt5YAdhnrUi2MqpuWRDIH3jjC+hFAtB0l0EkSPAy3NN+2KsvlsACFzy2Ka9rPPIkgAhMfQOc7vy7Uz+zZI5DKvkMzfeUrgfgeaYaEn20FyscTSbfvFSOKf9sTYGVWYk4C98+lQxW1zCZNscLB23Da+Me3SmpYzqw3YO2TzAQeueo/WkFkWIrrc7pIgUrg8HPWhLoNNIhGNmMH1yKgnhmhZp0QMNuGUnH0x+dMgt7lLrMyqDKuSAc4I7fkaYWRckuY40LsTgegpkV0xkCSRbNwyvOfzoltHkj2qQGBDDPqDmmG0upGWRjGjJ0UEkHPXPFIdkSQXZlUl49v0Ocex96kMy+9QG3uPNUmNQejMG4YfSnSWzvGyZxuBGR2zQFkIL+IkHa/lk4EmOKke5iQ4LEseigZJqo9rdPbmPbGpA6qc5x/KpEtna+SZlwBHj8c0wsizFKsoO3IZThlbgipBUTIRdpIq/KUKsfxyP61LQSLilXpTacp4pAL2zSUjZA60A0DMLWznUVHYRj+tUcDOcc9Kuayc6m3siiqdWjrh8ItFJRTLEopBSioGPi/1qf7w/nXVVyanDqfRh/OurJqWYVgzg0VEJYzIybwXUZK56VKDSOckA4occChT8tI54pANxSUvWimIKdSCl7UAGaM0hNGaAHA4OaeOTUeQOtPDZFACPTMU5+tNHFABgk04cCkBzRQIGVXQqwDK3BB5zUGTacklrfvnkx//AFv5VMTSHr7elADtwPSlU4qrEPJkMH8GN0f07j8P61YU5pgSE0zPNLnFJ1NIBwwaCM02nZoAQ8UgpTyKSgBapz6fDcXi3EgJYRGIr2INW6QmnsBkaLI1tJNpk5JeAkxk/wASGtYVka6jQNb6lEPnt2AfHdDWpHIskayIcqwyD7Gm+4EmKTFHWikA7NFJQDmgBaSlyKOKQCUhpc1DNIwxHH/rX6f7I7mgCKUfaZTAB+6X/Wn1/wBn/GrWKbFGsSBF6D9fc06mAYxSY5p3WkoAbigilqveXsFlCZJ3wOy92PtTAfNLHBE0srBUXkk1zr6dNqIa6trdIY3b5V7sCeWNX7e1n1R0ub8bYBzHb/1NbIAAwOMVV+URFbQJb28cMY+VFCipMUuKVR61IzPNzNIWeHaEUkAEZ346/SlhvjI4RotrYJPPT/OaellMhZY5Y9mSRuU5GefWkksvLVZBModTyzDhs9v5UFaCy3pjYKIi5KswwfT/APXTBqAELSyIAo5yGyKbLZSCWFmlBkYkZUYAGM8fpQbCV1mDNGTIMfKMAH1+tAaCPqiGQrFsYL1JcL+AqaO983aIVLM67vmOABURtJ43YqI3VzuKscYPsakt7eRbozybR8m3avPegLIi1K9mtfKCBclWZh1BxVq2laW3jkdQGYZIFSOqOAWUMR0yKTgDA6VV9DOzuPBpc0wGgtUlDpFV0ZG5Vhg1FHEVfe8jSMBtBIAwPwp+aUdOtMBc4pyk4plKppAOPQ0ynMeKZQAoNFIKWmAUYopQOKBiU5elIRTh0pAI3SkFKelIKBnOaod2py+wA/Sq9TX7btSuD/tY/QVDVnXHYKKKAKZYylpuaUGoGKTjmuqct5LFAC+35QfWuUY/KfpXWxjKKfYVLMKxhRafdy3OJyyCQB5D/wCy1pSv5DyKX2xiNSMn3Of6VPLcwwMFkkCk9qhe6s7hVZl8xVOQ2zIH40N3OaMbDLWcypySGB+6ew7UxrmcmJVYAuWUnsCDVmU2RVTMyD0J4P4U9VtAqKm3HVcUjW5UF3JCsokYvsXcDjGR/wDrpzXc0ce6RUB3KBg5HJxTnFjOdpcE8jr+maR7W2Vf3s7Mg4AduBQLQS6vpIWhVFzvfB+XPFTpclxwpH1BFQGzgZwrXLGTqmXGV9xTvLSGRfNu8k/dDYWmGhOZzjlRxVcXkjFRHEGJQOwzjGeg+tWvKjJK7wSOoqMWMYKlZnQqNuQRyOwNIHYr2928gkLFcq5B9h1qaO/HykoVVuFY9DR9giBZlmbceGbIO769qBYyGLyhcK0ZGPmXLY+tAtCT7VulZNh+UDJz60vnD+6ails5VcyxOpJADK3Q46fQ0qRyNwwCN6Fgc0DtEc9yI9pKnBbb+dJHexSHCkk4z0xkeoplzZvPbvEHCkjg+lJLZybkZApwCpGccH0oFZEgv4G7tj1IwD9KfBcpOcqjgZxk46+/ORVT7FcyQCBwirjaWVsnHsMdasG3uMqR5IZSPnGQQP60yXYkuQFEcndHH5Hg/wA6lAwajuiTGsY/jdVH55/kKmx81IkDSAU4jIpBxQAYxRS5zSGgAJoHIopKAENNp9QXVzFaxeZMSFyBwMkk+1NahsPljWaJ4nGUcFSPrWZoJeOGaylOWtpCoJ7g8ip/7Vg/55XP/fhv8KYNQs0keURTK74DN5DDOOnaq5Xa1ieZdzRNIDVH+1rf+5cH6Qt/hSDVrfPKTgf9cWo5X2Dmj3NLHFIBiqH9s2g/57H6RNR/bEHaG5P0hNHK+wc8e5eoFUP7Xh/54XX/AH6NH9rREcQXP/fo0uVhzovMdqM20sQM4HU0yCNl3SSHMj9fb2FVDqsWOYbj/v2aQaxbA/Ms4/7ZGnysOddzQzS8Vnf2xZ/33H1jNA1iy/56n/vg0cr7Bzx7mhmgYrP/ALXsf+e//jpp66pZE/68Ucr7BzLuWLl5I7aR4YvNkUZVM43GqFlpTvKLzUm824zlU/hj/CtJHV1DKcqRkGnZ9KV7FCk0daZ35pRSAdSZpM0maAHE0hwwIIBB6g80maKAGRwxxNuUHPQZJOB7elMvZmgsp5Y8bkQsM+tS0jKroysAVYYIPcUwKEesW4ZIp32SMq84+Uk+9WHeY3Pkx4G5d24jIXBwf6VUttCtoLlpTlwGzGnZfr61pBQG34+bGM+1N26CKRvHG2MhBJg54JBwccAVYilMkSuUKkj7p7UssMci8rjncCCQQfUGmoojGBn6k5oAhN5hwvlscsVzkdqsM+1S3XAzVZrRiHCygq5JYOmRyc8VZRdqqMlsDGT3oAhju0kKBcguM9OnGcE+tOS7RigIZQ5wjEcN9KbHZhLaOLIGw5JHfr/jTltZCsfmOhMZG3auOlAEnnoGZefl+82OB+NRi+hxyWBJAAKkE54B+lPNuWgmj3AFySD16880xraW4w0qorIflAOe/Jz+FAyeaVYomdzhVGTUP2y3wD5yc9gcn8qnuIvNhdAcFgRmopY2WaKWOMOVBXGQDzjn9KAJUdZFDIwZT3BpajhiZNzPtDuckL0H+fWorpkEyiZ2SLbkbSRls+38qALQ96d0rJQsrww3Eckq7GYBl3H72Bn3xQ8UxkUTjEW392GiL7eehwevTmgDWJGM5FAORVFopZPsyyIzxJkMXGCxxwSPT61JbkQO8JRlUtmPCkrg/wAuc0hllulAGaGpyDkUDRyt2c39wf8Apof51HTpzm7nP/TRv50yrOyOwo607NMp2aYyOgUlLUFCP91vpXWwtmCM/wCyP5VyR+6fpXVWpzawn/YH8qTMKxXmt5ZFuFIP7xzhh6FQBVdIZQu2WKfI4+RsrWpupk86wQvK/wB1AScVJhzWM91eKS22R8HMYUn2z/SlMUrHf5TRruB29+hBP6/pS6bfT3kxDRKEXJz6HtUv21t4+RfLY4Bzz7Z+tNqw4y5tisYpjb/ZzGBxt39seuPWlLOZI3aFiyZBUe/cetW2uwilmwB70gv02ZAyM4x3z9KRWpQZnMzERSFWKnds+7jtjr/+uplJWWR3ikZZMYO3J47Yq2LxMfd74+lMbUogDhS3pjv9KYiC0R4ZXLBtsnIHXZjsae8ht5JHaNnV8bSv5Y/OrBvIVCliRkZ/CmzXULqYjvA4+YD7p6ikFzNbzI5VWeLEbkudzcA+/tVhVMSskbbgAJNqnpzyB7Yq0srbvMuJFwi4GFwOepNTQT2yp+7CgHn5RgUxalR5kLo0EgYsRlVOcj19qS0s3ijkLoszTOWBb+Ee9XFuLZlYogXuflxn3pi3kTQPOGIROtIUtipPPcWtzFHGxk2R9P7zHp74rVj3GJPMxvwM/Woba4iuV3xsDjr6ip6pma73FzijdnvUUsqRDMjhR71CA91wwMcHoeGf6+g/nUjJIiLiXzv+WajEfv6t/hVjPNJswoIx9KQEk0APY0wdKVjigdKAAUvWmZx3pNx7UASUhpvNAoAUjNZut/8AHnH7TIf1rRNZ2u/8eAP/AE1T+dXD4kTPZhqcl/Aks8DxeSi5wVy3vTGkvYdMkufOE7soZQFxtHer13sa0mSRgFZCOTjtVTRZ1l02Jd4LouGHcfWkA3TYSwW5+3ST7hyufl/Koibu+v7hYbpoI4DtXaM5PvTL6OLTmW8tH25cB4gchh9Kl091h1O+hkYKWcSLnjINMBv9pXEVvcCRUM8EioWHRsnrWvmubvZFe4ujGQ0clxGoI6EjrXR80mNGVLqN480zWsSNBbnDg9W9cU66v7pIEuYIo2gZQSWPIJqlZyXYW68mBXieRssTinq5Phls9gR+tMRo2cl5IzG4hSNcfKVbOTUVjc3c15PBcJFiHglPU9Ku2+Wt42PGUH8qpWZK65fL6hGpDCTUW8+aOCzkmEPDMCBzRNqcMVlBdCIskrAY9PWk0ZgbW4dv4pnY1nIAdL09WGVa5IwfQk0xGxd3CQWD3MaJIAoK+hzROqSWLsI1BaPPT2rKuSbS2vNPcnaF3wk/3c8itMP/AMSsEckwj+VCBjtOYNYw/wC6KtA4qjph/wBBi+lXACaJbjWw7rS0zJFLnNSMU+1JSniimAlFFFACUZpaTGKAGy8xOOeVPT6VVRGneHzcmLygSGHBb3qW6vLe02m4lCbs4HrUVhqcF+WWMMrryVb09aYivPIRpnkxk+cvBXBzwakadmWNfPjw7YZ07ce/TNWTdxAKHcK7EgL1PBwfwpv2iJo23I2CBgFfv54GKAEiZlm8ky+aNu7PGR9cVZxVdHiiiBjh2Fm27AADmkN4Fk8sxOG6npx6fWgC0KXNRvIscfmNkKOpx0pY5EkztJyOCCMEfhQMkzSqarm4jCby2Ru28AnmnxTxOwVXBJ5GP8aAJj0ptR/aYmjLhxtUZJPHFIk0boXVwVHU+lAEtFRG4QSFCTkdTtOB+NS0AG0Fg2PmAwD7U7OKbn8aM0AKTTh0pmaeOgpDEIpVpCaUHFIaOQY5mlPq5/maKapyzH1NOrQ7FsFFFFMYylpKKgoD0NdPYHNhAf8ApmK5c9K6XTDnTrc/7AFJmNXYkuJ0t4HmkOEQZNMs7kXlok4QoHGdrVzmrRXkmqXEAWR42YPgkhcY9eldLAGjtoxKUyFAJXhfwoasjlJoo1jG2NVUdcAYqn/ZaCMp8nXIbHPXIq6CB1OPrT+MZyMVI07GdPbFfLJdV2tkEjI/GmPZM06bpl3OCcr2AwR+taDSKiksVA9+KYkUcZLBUTPXHFA+ZkBsHaNt0oZzjnGBx2qJ7CZoRATHtA+V+cj8PWtKkI4oDmZmva3TABfLRgNu4NkEfSnJZTbJFcoFfptPTjH9K0OlITQHMVHtZXjwSu4EEEeooFrcSkhti/IVGDnr3q3T0JoDmZTksZQMgo5KbGBOM0Q2jmB4bkKyuoXKEg4H9avEnFNzQS3chtrWO2DCLIDHODUksayABmZcf3WK/wAqC3pQAepNMQ1IIozlEAb+8eSfx60/NBpPbvSAk8z5cd6Peo6eOlAwZqbknpS4pTQIbtzyaeBgUlL0oASlpDzSUAO61na7zpMx/u4P61oUMAwIYAg9Qe9UnZ3E1dWM+ebTbm3RbqeEgYb7+CDim2z6RCWEE1uu8bW+fqPxq+kEC8rDGPoookt4G+9Eh+qindE2ZlJYaQkgcSodpyAZeKlvjpV2Va4nhLLwCJMcVbNna/8APtF/3wKPs1unIhjH/ARRdBZmfP8A2TLarbrdRxqh3KUbkH1pbNrG3mEn9qmTgja78Gr9o1rdQJNCiNG3TKYqYwQ/88k/75FF0FpFC1extoGiS7jdWZm5Yd6gMNt/Zj2cd3ESQcMWHrmtM2luesEf/fIqJ7G1PW2iI/3RRdD94ktmQQom9SVUDIPtVS10o2179p+1SyHGMMev1NOOlWDHP2WMfTij+x7M9FkH+7Iw/rR7oveKz6ZexmWC2mRbaVixyPmXPUVYn00tHZpEwC28gY57ilGj2w6NOv0mb/Gk/spB926ux/21NPTuHvdhmt2D3kCtCuZUPA6ZB7VIIWi04RuQWSLBx9KY2nPjC392P+Bg/wBKb/ZRbh767YH/AG6FbuGvYk0kZsYvTB/nV8CoLa3S2hWKPO1emeamqXqylsBWozxUvao2BFIYoORS0xafQAhooNJQADrSmkzRTAZLFDKF85EYZwNwzyajsrSCyjZIF6nLMTkk+9LdRNPAUVtrZBBzjoaYu21nO2NvLZRjYhPI9cfhQAr2sI3yo7ReZ985GD+dRixcLgXG4cbWYfMuOmMcVHEJQkKPC7ursW3jIwT1z04p32UqlwyxlXViYcHnHGAPbOeKYgnspnWLEo3RyhwwGD7+3Q1L9mKlikmWf7/mjcGqASENO9vlmdC5U5O1h2xSwOEUs0qsrLwokLFm/p9KALDwFrMwbwWIxu/GnSLIs4ljVXyu0gtjociqUYkK2/mxzt+6GQjY2sOueRV+PIRR83T+Lr+NAFaO3njCIFG5ZN2/dxg8Yx16VP8AZHVSY3UN5xkAI6A9RUwNPU8UDKb20kqtHgwgEMuG3YIOePamNaySeYpVleQbWlLggD2Hr9avk4pu6gCvBDKkkjySH5iDtBGOmPSrBG4EEkZ444oozQBmiHy4XjJnSRWJU7mKtznt61MizAqVjnViRnfIGXHfPP8ASreTRQAd6eKb1p4pDEbrSMcIx9jSt1qK4bbbyn0Q/wAqRSOSiORUlRxfdqStTsQUhpaQ0AMoooqCg7V0WlHOmwfQj9a509K6HRudOjPuf50mY1dh97D5yxsI/MCHPDYI+nY/jVaO3lKKTFlFkJ8tyASMYz6ZzSiaeBvKETlIpGMhA/gOcY9evb0pyysGeaPd5JnGeDyNuCcfWkco64tpLjaWiBVAMRs3oQT+YpGtXkmV1tiLdc5hlYDJPcdaLeYoZop5Qp3PhdpyQemD349Kdby3CpbyTEojfuyh4xxwT75FICM2sqSrL5KmCNT+6eTOCf4hx+lVlZzcZFtLLB99YuoAxjjNat7K8VnO8ZwwQkd+azvInt5pCs0gSGIMuecknkfTjpTEaFqP9E2K2WAI4yNueg59KzzFJCY3lB2NGAPMcjym789vxq7PdNHdbGkSNFQP8wyXyeg/z3qCS9nSc7vlCAbkxwcqT1+oxQBGZ990BcB3QwjZJGCcsD8xGPqKIJpWkjgmlaNizk54Y/3R+XP4VYiZSwk87zfLiJZ26KT6f4fSoWug1paGfy3eXaZMgEKp9fSgBzXL5kjkkAWOQKzp12kdfz4JqZZ5BP5abdilVw2SzZ7g1OiQtGrRqhXHylRxiqQNurib7IDCG2K+emTjIHYZ9KALETzi4Kyy5DEkYAwV7Y9/WnTTGOUqQSvllwB1OOv8xUSmJJZJRbuqROVJD5Cnudv49qW5uYk3s0RcRttDnpuOOPXvQAsd27B8qrkIHGzpjuPeoJbxyyOCwt5GIVkwM46cngZ5q07Q2ULziNVGRvK+mcVEbyKCJYo7dw/RYcduue/FAE1q5eL5pA5yejbsDtk+tYGrWNxLq8rQBtzRh1wSM44Iz2Nbz3aIXDKwWPAY9gT0H15pkl8kZO5H4GWGPu/X86adgK2hXKyW5ieaRp0J3LJ1H09q1c1iX0InMV1bgxXa8k5HHOMN685qaw1ZJmENyvkTkcBuA30ptX1QGqWoySab1xThUALmiijNAAaM0hpaAAGgmkpaAAHFLkUmaKAAiobp/KtppCeFQn9Klz6ms3XpSmmtGn35mEYHrnrTW4D/AA8mzRrfPU5b8zWiTzUNtCLe2jhXoihalIJHFD3AAeaU0AYoPFICM8GnKaaetKp5pgP7UnajNNJoAQ9aVcHuMjr7UlZd07aXqJujk2tzhZf9hxwG/KmkBrdKKaDnkHIpaQC0jdKSlPSgBg4NOBpmacvIxQAp5pKXFBoASloFBoAKKKUCgA7U08AnrgZp9NpgVNPvBeWcc52ozD5lDZ2mpLea3uQZISjEEqSByDVGXQLF3LIJIyeu1v8AGoNJ0qa1v5Z3LJGuUQE8uPU1WgjZLrv25+bGcUB1IXDA7unvVWZZVml2wtIJVChgQMdRz+dVzHeLBbpscGLh3VgWIxg4pAaYbPSlWRScBgSOwNZjBvOQLbyrEqgK2OVwcnA65PrU1rHKJFIgKKSSd4Xj6Hr+BoGXWYDGTjPFKOelQXcJlWMhVfY+4o3RuCP61X8llmLvZhlIAUIQSp/SgDQFHHqKjgDrEBJ9765x6c1WdJFuZmZZmRyCnlNjtg5568UAXCQOpApM1Qkt7lyjusU2FxtZQSvv6H3qzaRvHEEZSAMkZI/LA7UATjOaduIpuKU0hiswaq9+wWxuD/0zNTYqpqhA06b3XFJFR3OdTpTqanSnVodiCkpaSmMZRRRUDBuhrf0M504egZv51z56Gt3QWH2Fh6SGkzKrsWIboyyRgRERyZKNnqB3NMgvxImWSTOWAOOGIJ4H4Cnw2flMD5rMqqVjXGNoP86bFp6xoFkdpEUEKuMAZ6n61JyiLqS/KBG5c87F5IHv6VKt2xfa0BTIBw7YJ9h2z+NItlEJN+6Tf/e3nP0+lSSWUEgIbf8AN1w5596BEX29VjMkiouSAoD5yfQ+lIbzz18uOISO+QV3fLgdTnuOae9kAwk80mQMCGkAI446DHrStaiXaZnJK9PL+TH9aYCWLJMjYjUGOQrjripLsgW7bofOHAK4z+NEVssUjmM4jdQNo9RxnP0qRo1aPyzkD2OD+dAFCBLWJtrRKSeUjjLEA9fungVFdrClwJFt/lBVpPlx5eDySPer/wBjiY7m3u3Zmckr9D2pJLRGB/evkgKSSD05FAh32u3K534z0BUgn6DvVdIrURhHuGmjXAERGcegwBk/jSywouyS4uFUofkZQFwacYHQm6Mqs8akg7OCPfn2oAkKWskLIkqp5pB4PcY7fgOKQ2MRLtIztuyTk4GcYzjpUFraM808vnA72BdQPlY4/Pj61blBkgljbBYqQQp9RSAjcW8lsY3lDoBy27njmoUS3WYObl/PbgM/ykj0xjGKjMJvGSNpVJ8tl+QYKnGMn0Oe1WWt3UuHMLeaMb2PI4xgD/69MBLi0gkJkkkaMkhgQ+BuHQ46Zp0UNsW2hxI4yHy2S2cdfyFEdrOuxvNT90pRcrncD1J9+KjjtZIJFCspjP3j0/T+tABcWsKv9rikWOXsW5Qk+3+FN/s+C706OGba5VcB07H2pZoJvIQbl/cYZCoyWI4GR9Ktwwskkju6sXxwq4HHf60AY8F1Ppki2t9los4jn9vetpWDKCrAg8gjvTbiKOaMxyoGRuoNY2LjRJCV3T2LH8Y6e4G5S1DBPHPGJImDKehFS1IBRRR+NAAaKQ0hoAdmkJpBSMwVSSQAOSaAHZrIlIvvEEcXWK0Xe3+//nFTXupxW9iJ4WEjS8RY53H1p2kWhtLUmXmeU7pD7+lUtNRGgTSg4pooNSMduFBNNozTAVsEUwEZpTyKjNAiXOaQmmg8UhJJoAkFMuYI7q3kglGUcYNKOBS0DMa3uZ9KZbW++aEcRzD096v2+oW1xK0cUgLr29fpU0sSTIUkQMp7HmsmPRSupCZdsUMbBlVTkn/Cq0YjZBzQar3SZ8v5v4sBSSA35VDFJKJ/KXgAE7JDyOnfv/8AXqQLbdaVW5qszyu74KqsfBGM5OMnn8ajF5mBJFUHfGXXnjPp+tMC/nmiqUd1PIdyQkpuwBt6jOM56VYkdhPCgONxJPvgdKBk1IaSNw4JGeCV/KnGkADilpM0ZoAXNBGaKKYDajmlMartUM7HaATgVKRUckSyrtbOOvHBBoEQrdsLhLeWIq7gsGU5UgfrQt2hWYspBhfaR1J9MfXIpRZoXDs8rSDgOW5A9KGsYWDZ8z5/vfvD831pgL9oZBmePYOowd3bP9KfDNvIVkKMRuGTnIpqWqg5aSRwAQA7Zxn/AD3p5thtjEbtGYxtUjnj8fpQMRLlJH2hWGc7SejY9Kk61WFg0bBhdSYBLBSq4BPpxVkDBHzcY6UgFopKWgA4FLmmmjNAx3Wg00HmnZzQAh61Q1k409/dlH61eJ5rM1xsWSjuXFC3LjujGXoKdTRwKWtDrAmkzQaSgBtFFLUFCHoa2tAObSYDrv4/KsU9DWz4eP7mcf7Y/lSZlU+ELeGa4tFIVVmb/l4DfMp7/jnPHSpfIlEOyKBo7gLgSB/lz/ePPP5VGs92qeblQzTGApgbVOcb/wA+fxqYXEqN5LSAsJvL8xh227h7e1I5RojcW+yKGaO5x97tu9Sehq9aKwiBcSKx6q77sY9Kri7fAVNrO8pjVv4emc/lQ15KkeCqGRXZGJOBwM/qKQiS9AMkXmIzwjJZQu7ntkfnUDpO+UWJ/JbaAGbnAPOfqKmiuGkluFJX5CNvsCM8/jmksbk3VssjY39GA6A0wICjKVi8t5Fjkb5F4yD0IPTirFlHLHJIZgctgjnOBjGPrUpbzYHMRIPIU47ioIbuSQRO8Sqkp2j5uQff8qAGvDcbWQD5Ek38HmTnOKdLDJcAkK0atIpIJwcDrQl27FiYvl+baB1+X1qQXEgYEovlgDcwPIP0oApyW9wly4ggBTkA5ACg4yV96nFtJcXMaSRGO3ERXGQee1SXM0iOqoBgjJOC2PwFLFcyTOywiMhANxJPU9hQIsW6skCI6hWUYOMYPvVY2TSXFy0pJVsGMA4GduM/XNTG5LOUiiLlRljkAD2+tQvqW2NpUh3xCISZ3YPPqPTikBDbMVu98scinHMpUgHgDb+eTUk8DPdPI/mbGUBSEDYHcYPINPS9YOI8eazDgRjbg9wc1JHcmW5aIoVKqDyef/1UAUA+yKU4mFwpIUsp4XoPwxyaklEpErxMxmEqgHkjacdB+Jq150ruwji3Krbcl8ZI64qJLzzZykQVgqgkZw3fPtximBDcN5Tsklw/yAOpZtu7rkZFaCHManJOQDzxQRS0gEPWggEEEAg9QaO9FAFO0sI7O4meFiI5MYj7KauZxSVXuHmV8L8kePvhdxz9Ke4FkmjNVY5Xwi5WZ2yQR8owO5qR5iiLmM+YzbQue/19MCgCXNN3VX+0yl3T7M+Vxn5hzn0pTcbm2xRmQhdx5xj2+vBoAsA01wWRgACSCKrmdgyxmI+awyFzxj1zStdiL5JEYSdlHO7nHBoAwLHS9UDRy+VGpjGF89s7foBXR2qzLAouHR5e5QYFLHNvbYy7Xxu+8DkU53EaM7HAUZNNyuIkFO6ioY3ZwS6bOM9c0n2iPEW0k+b93j2zUjJT1pKq3F35M8URz83X5SfyxSyXQVkCLu3Z5b5QPbkdaYizmomOKeOg7H0ph5NADgcihRTR7U4UAOoGRRRQAUtJ0pwoGMZVkXa6hl9DUZtYdoULjB3AgkHP161KeKQ9KBELWkJOdp5+98x+b6+tM+yxHAIJCvvUZ6H29qddXSWyx7lLNJII1Uepp9MAS32Z8qV0UkkqMEZPpmnmFHQLKokGc/PzSqeKWkMitYfIh8vAHzE8dOTmoby2uJ3UxXTQqBgqB1NXKTIpgZf2XU4v9Vdxyj0kWk/tK7tCBfWTbf8AnpF8wrVzikz2p3ArWupWt3xDMC391uD+VWwao3Wm2l1kyRhX/vrwaq+XqdkMxSLdwj+FuGxRZPYRsdaULxVKw1GC8yq5SVfvRtwRV1ZFYfKQR04pbDDGKQ0pOaaTQAucUuaZmlBoAVjSZoNJmgBaDgCkzQaBgTQOaTtR0oAcOtONNFONAEbdayddP7qBc9WJx+FazZrH1wjfbj6n+VC3NIfEZ1FIKDxVnUIaKKSgBqHKA+1LTIjmNT7U+pKEPStfw8cLcD3B/SshuhrV8PH55x7L/WkzOp8Jru8cW0bQC74GB39aidbSeYq3lPJ0IPOcVJKshkidArbCeCcZyKgNrKV2bowhbcOMsnOeD9ak5CQyWoZULxgxngdNp6f1phWxvXy6+ZyAcghSR0z2NOFqQrRiZhExOVwO/UZoazaSVWaRVVW3AqvzH0BPpQIgu4rOSJURYwwI+UnbkZ5Un396mtWjt7dInKRNyQhYcAk4FTeSA0mcFHOdpHfvVF4LmBdiSxBJWC7mHK8UwNBFVVwnQknrmklWJ1WOTBDHgfTmoNPh8u0C7ycbh2x1PIpG09JYYlkIEkYwHUZ/Q0ATx2lvG/mJEN/97OT+dPe3hkbc8Ss3qRTYovLVQXLEcdNo/IVNmkBHLDHJjeoOOh6EU2OzgU5RSrHqysQT9T3qU80qGgCJrOLPyl41IwwVvvfWpBBEkm9VxkEbe3PtTwc9KUCkBH9liIAOSo5AyeD7elIttFG4dQd4/iJJP0+lTZxTSaYEL2wLsySSRljltp4NKkKRsCvGF2ge3WpM0HpQIMUlFLQAzPNLSfxU49KAG1C0SO7FZHVs87W/pU1VDbLNcT+YpKso256A4wfxpgSfZ0XB3sHyTvzySetOZFLRrJJlwdy5wDn/ACaqyNLJ5B8qQvEf3vH8vX/DNP8AKeaO7JjILHMR6N0GPpzQImljCsZVmEZwA2cEcetRmOJYxKs23GcyAjByc89utDWqiVT5RP7vPy/3h/XBqKSOaTIh8z5SH+ZApJB6c9eKBjpEQgTrI0jLwHU9B3xURNpc3AQzCYMhVst0ORgcdDT2VvKJAlZiyli4x0I7VLbRTLFskEfy/KflPOO9AiWCEQghSCP90A/mKJVjmVoi4yfQ8ilnV2t3WI4cjjtVfy1aHy4rVlbsWXG0+uaAJgJiCC8Z99pH9ahFvEuyJ7nLpxHyAV/D1pba2ZS5kVCwY4bbyfQ5zTrOGWOJPMEYOMkBec+5zzQArW7OVdpm81fusBgD1496R4Z2OTOp4wUKZU/rn9asHrSigCGCJoogrNuI9P5UE81KahY880AOWpBUcfNSUAFJS4oAoGJmlBoNJQA480hFIGx1pSaAMu4P2jXYIs5W2jMrf7x4H6Zq/VCwBbUNRmPO6UIPYAf/AK6uM3NUxEq0+oUapN2akY+kIFGaXNADDRinkUBaAGBc04IB70ucUbqYGXrVmXiFxbxMblGGGj4OKg8O/aEWeOaJ0TduBYY5PX/GtrdSE54PNO+lhGadXUXEo2ZiQcEDk+pq012m1CoJDkAfjUU1inlMtuoUtjOfrTTZy7gFdBHuDYPUfSh26FRXck+2R79uGznGccZ9M0ovoi2Cx64zjj86rDT2UkBYj8xIYk5656Uw28n2VcupTjbgYJ54pDsi+bqILuLYUd6PtUOzf5i7T3Jqm9tcD/VRhsPuGWxmmxwXKsJJLdh8xZgpBxn0FMLIvG5iEfmBty9tvOfpTlmRgCGGDyKoPDJJEy20LqzHdub5RmonimSNE23AjHDFlBx7cHOKB2Rq+YvTcKFdSQNw3emaySGiwUlVUJwxUHgevNOCyLcRvG/nlGyACN2Mc9OD/jQFkbAp1QwzxS48uRWPpnkfhU2aRIwnmsTWzm7iHon9a2nrB1ds3/0QChGlPcqUhpaQ1Z1CUUUtAEEB/dLUtRQcIR6GpKRQHoa0/D3+vnH+wP51mHpWj4fOLuX3j/rSZnP4Wb+KDUF5dx2kJkkyT2UdTTba7S5ZkTO5AC3tmpt1OO6vYsU8dKiZ0Q4ZgG9M0qyKR94Uhj2ppUMCGAIPY80jzxBgpkUMf4c800TxEkB1JHBwc4oCxIqhQAoAA7CnGoRdQliquCw6gdqT7TGXK5OQM9KAsyaiqzahao215lB9M81ILmMgEE4PQ0BZkjGlUVEZk9aVZlI7j8KAsyUHFO3GoRKnqT+FL56dOaQWZKTSE5qIzrnoaaZxnoaYcrJs0vWoBOvoakV9ygjODQJpofQabmgnAJ7DqaBC5oz2rLutat4pPLgBuJeypyPzpttHqdzcJPcyi3jU5EK85+tVYDSkfYjNjJAJqvFMRB55lMuQOAMAk9Mce9WgMe9RGFTbGHcdvY+nOR+VIBplmR1Vo42L5xtbGMfWlNyYwd0JD7gNueOTjOfSnSxl2R0fa65wSMg568U1rcyAmWQsxxgqMYwc8flQAouJGmMIiUSqNxyTtx2wcf8A6qkik82MPjB6EehHBFLtXzRJzuA2/h1pqqse7bn5mLfnSAbLIUkVEQMzAn5jgAD/APXSec6kBkDE/dEbZz69aJoFmKMwBKNkZGfrTvJUTpKuFKqVwB1zj/CmIiju/ODGKJiFJDbiBgipEufM/wBXEzqOpyBUItdrYZI5VH3S3DAenvUiwursySbAxyVxnn2oAdazm4jZyAMMQPoKdLIU2qi73foM4H1NJBD5CsgYspYsM9eeTSyxiTaQxRlOVYdqAGLPiZYZFCyMCwAOQQOp/WhLjcY/3bBJDhGyOe/T8KBbkSpKXzIOCxH8J6j2pRAFjjVHIaL7rEZ7Y5oAinuwsDyIpwPus3CsaVTvAbsRmo3tJWgNu0qeT7LyB6U9AwRVbGQMHFAEsYp5zTYxinkUAA6UGkBpM4oGBpCfSjOaSgQY9acRkA0AUvbigDO0z/j4v1zyJzx9QKuFeaqKfs+tOpHy3Me4H/aXg1eYVTAao5p+3FCingVIxNnFAU1IBTu1AERGBSF8CntzUDrQA7O6l21GnFTKc0AJto2inUYoAq3crRFEjA3ueCeQMVVN5KH8gsu/IG4Dsfb14q3eQCUxsyO6rnIQ4I9xSW9nGu52j25I2qTnGPX35plKxV8+fa0m5TGhIxjBOO+aYjJuR1HyvyOeAfpWgbOAvu2kZOSNxwT9KQ2UOxlXcoY5GD90+1A7ooSXsqybI859eT09hUxvJkhiJjxI8gTB4yM8mrBtIwE8slGTgHGc59ak8oELvwzLyCRTRMtdiKzuTcws5AUhiMfSrANQqix5CKFycnHrTw3FAkPzSAKv3VA+gxSUY5pDFAG7O0Z9cUpoFBoAbXP6oc6hJ7YH6V0GRXN3zbr+c5z8+KaNaW5AaSncUlUdIYoNGaSgCGH+Ie9SVHFwzVJUooRuAavaCcX5HrGf6VRbpVzQ226mnurChkT2Nu6sUuirklZFHynt+Ip1tZraWpiib5yCS57t61ZBqCHU0W381oSVfj1x25qLvY5OXW5UWIBIwsDpIqncduTu9c96gS0l8lV+zMkgGC+eCfX3qy2pOWZRB904wG5+uPSmadLfvN/pAPlEN1HvxTsNu2gw2czLcoyZ3Hcjdyf6Y4p5spSE8tRGfLKsR2J/+vRPqqxSSDyWZVJUEdyPb8/yoXWYDt+V923cy/3RQLmGw2rqUWUMpTpwNufYgVOLdxdE8YKY/I//AF6ii1eKRPMkieKInAc4OT6Y61HDrSMrsY38tAcnv7DFFg5ihCvlXFwLhXW4MmQQpORU9uLq3gSPZKpEh425+XNWBq4MgR4yxPRYucexNP8A7cjjCqYWLnqqsPl+ppk3FS2We5kyokBAPmHjaemBUTRzkorxSSso2snIyf72elWJNZt0lVDnplmY4AH9a0FIYAggg9KkfMUraOby1WSNgwHJbHNNkgmS4YqhPmKFDLyFIz1/OpxcSO7KiRja2355MH8hS/bIcfNIvHUjOPz6UD5mV4o5S8MTbvMU/OdpwRjrnpzxUMaNuWSSRlBQKGCbhnPIPoelXxewFQRINp6NggH8elIL2JgSGPQkZBAb6HvQLmZQ8iYpNIpbbE26MYI3jqePxIq9Pcw2doJpX+QDjHVvYVLFIJI0kAIDKG/Oquo2UWooiSFl2NuBU49qaE3cpQ640sOEtzLcMSQkf3VHbJpw0+8v8NqFwQh/5YxcAfU1NZaHDazrOskhK5+ViMVqcCqbXQkrWtnBaqVhjVfoKnxSryTTqkYzGaoPcttWQOE3ttRSOMA8ljWhiqscM0KlUeNlySAwI6nPX8aAJHlRE3lsqeBt5yfao3ukiikkdXBjALKRg4PSoZLN/MWYhWbdkohKjGMcH1pz23mwvCsPlLINruxyce3WgRM04W5jhwf3ilgfpj/GoDexliF5AOMlgP5mnm3nZ0kaVN8X3AEwD2Oe9JDBLCzfLEyMd2zptJ64NAyxDIssYdc4NSZpnzFeFAb0Jp2MGgQUUZopAOzx702jtSZ5oGOzxQaTNGaYA/T3qHqetPds0xcbqAJVGKcaaOtKaAEYgCoyc04ntS4FADOacKXaKXaKBDRTgM0ox+NHSgCjq8Dy2gkgH7+BvMT3x1H4ipbW4S7t454jlXGfpVgnFYD3kWk6pIiuGhk+Z4x1jb1+hqlqB0CinVQ0iSaXT45Z3LNJlgT2BOQPyqxJcIkmzDsw5IVc4+tICyDSFqgkmWNgrHGQTk9OP/100TxtGZBIpQfxA8UhljOaaRxzTPOiVFdpFCt0OetOEiOQFbORke4oAYw5pynFIetAYbdwYbfXPFAEgajNMVgwyrAj2OadQA4mkJpKM0AFLSZ9OaCcUwCik3DNIWoGNc80g60jN700E55zTAmyPWjdTcijOaQDg1IW5pBSgUANzzXNTtuuJW9XP866cACuWY5dj7n+dNG9ISkNLSZqjcKSgmigCGP7/wCFS1En3xUtRHYt7iHpVjSDt1KHPfI/Sq56VLp3Go2/+/j9KbM5bHV5qgthIP3O9fs4O7P8R5zj/wCvV8DFLWZy3KD2ErgI0yFQQQxT5hV9FwgHpTcnNOWmJu5nz6SJZpJI52j837y4z9cemagXRpAQDcJsXIUeXk+2a2egptFyTK/sJRbpGtywZSTv2gk+g+n0p0miKI2KTOSEPydAW9a1M02SURIXcnAp3AyE0tfsone4L8AqqjAz/OpDoUeyT5wZHPBIwF/AVpeTCZfM8pd/XOO9SUXFYyRoQGN8qfKwYOF+bjoPTHr61pQrKvErIfTYMVIeTSCkAyK1iSWWQIpMhBOVHBprWatZG2ZiVPf8c9KnXpQaBlH7APKaJooMFdu5cjH0BzUhgnli8qVogmMHaCSR+PSrGaTdTEQwwPAFjSXdEowA4yQPTP8AjUqK4Z9xUjPy4GMD3oDU6kA6mmlpCaABM808c01KdQA09aaacetNNMA69ad2pBRSASoo7iOWaWJG3PEQH46E1MOTWbo+Wkv5W4Z7kgj0wAB/KmhGlRxSE0daBgRSdKKOtABmkal6UhzQAgyaUnAoxkUuMCgCM5PrSKKk7UCgAAp1FB4oAYRzThxSZ5oFADqaRilpCc0AFLmkpKAHHBFVpbeGf/WxI/8AvDNTMeKrzuY7eV15ZUJH1xTEWYwkaBFAVV4AA6VBIjgzAIZI5eTtbaynGP6VHvnjWL97E/mHaGKkds+vtUgkkSVY5Ap3Z2lfb2oAiFpzbFvmZDl8sSOn+NLLG4lYrGXXzFkwO4Awfx709ZZJJDtVfKVtpOeTjqaEuH2rMyARN0Oecds/WgBDEWk3x252E5ZW+UlvUUhhYTLLPEzrgqArFivTH9aUXU2IspGfP+4QeAcZwfwprXcxuDbqmJEGWKruGO2OlAElwjSQoBGxTcN0eeSv+cVFNbu53W8Iix8xD4w+Ogxn9aswNIykyoVbOBxjI9cU6WXyoy5VmA7KMmgY5F2DkKCeu0YFQXLjzUSVmWEgkkZGT6E9qRbwSuqxxSMxBOOBjHr+dH2oHC+W+7kFQMkY60AR73e4jVZn8rYVLL3Ye/0pVd5NscjPgbgT0LYOBn8KmjdJBlGBFHnRrkFu2RgZz9PWgCk3lrthdgvlkgBjwR2/TvUiuyyiQs6xugx8u4DGc/8A66sxSrNhghHHBI6inyyCMDglicKo7mmBQdnMPnK0m8ybcc4ILY6fSnSsbeQxCVgjYJYnJXrnr64/CrQlGwu/7sDg7j0przQqAzSIAehJHNAFN5EjmKiZzBsIZs52senNTWpVSUDZOM8NkMPWnrPDJ/q5EbjPB7U2KS33ERPFuPUKRzQA4ThZpFlcIBjaDxkevvUJuZX8sIhBfdk8ZGD0APepS+yVt6s/ddo3Y9sdqWKNHi2SgbiS5XPK5OaBkK3cqXEcUsZAZCTgZOc+1XhzTVtodpUxggnPPJz9aeqBFwCT7k5pAIchSfauUU5GfXmuouWKW0rdMIT+lcuowopo3pDqSikqjcKKSimBEowwJ4qWoZXyox2NTA5APrWUdjSW4lSWJ230B/6aCmGkgbbcxH0kX+dUzN7HZUmKM5PNI7rHGzuwVVGST2FZnGGMUq1XS581wFjYI3Rsj+Wc1IZY4mAkdVJ6A96YiYUhpj3EUeN8gGRkd+KjF5bt0lBHrg4/PpQBN3qtqEU0to6wcv8A3f7w9Kka5hRyrPgjqcHA+pp7XMMYUtIvzdMc5oEECyCJfOYF+px0HtUnSmieMoX3rsxndnjFNSeOUny2BxQA4nmkpHdY1LOwVR1J4qEXcLOiK4ZnOBjmmBbU4FIx4qH7TEr+WXAb0p8kiIVDOAzdATSEGaaTR5iGQx7gXAyRUbyqqs5PC8EDnmmBKuTUg4qvFOGZlZWjKjJDY6evH0p0VwkrABXG4bl3DG4e1AE3NIelRJcK8rx7WUq23J6E1KTxQAiZzUgpiGn0AIaa1BPNBNIBo4ozQcUlACg+uBWXpUgiutTR2wEn3knjgitGe3iuYWhmQPGwwRWPJoMyzN5N4xhlASVZOWKDtnvVKwjZR1lRXU5VhkGnikACqABgDgUmcUhju9KAKbnigNQA6msKM0GgBBwKaT2pScCm9aAFLcUo5pgGTUoGKAEIb8KDxSk8UwmgBaUdaZThnqKAFoNLmkoAPxpDzSk80hoAY/TFIg55pWpVBoER+RaOp/cREHr8tKiwRljEihuhI61XFq0YaVQWkEpYYP8ADnp+RNRNHORdEW7MJzlQWAxxjnn2pgW1RA5ZGKluTtPBP06URwwRsMDJ6gE5/IVDaqUYqqMqYz8y7Tn096iljZopcJ84Zm83jHtz16dqALqJbqI41CjyjlFz93t/WlZIJGZyQTw2Q3I7ZFU2QrH+8QmMylm2jJIIyPfGafHCWuWlSILG67Gz8pPvigC0zrDkyTZXGfmxxTd6TgGOUqVOeB/MGq7WTNCA0h87IbeOOnQfSlgikjYlwMnq28sT+dAFlIVSTzSzPJggs3f/ADimm2bzjJHMUznIKgjmnIWxzg89qeGoGQiz2klJpFLD5jgEn3/WoltJFgW38xBGmMMq/Nx0PpmrmaQmgCGCB0kMjspJHRF259zUlwjSxbQFbnlW6H8aXNP7UAURbyoQw2kK2RFuOPTqfrSmGRjKQgj3R7V5zg8/41aNJmmBSkgeaAQ+QsSgYDMQdv0FLLDPNE6GOJGKkb85x9BirgOTQTQBmSrJ5Q8q1RFQjdJu684OOM1NEJIpR50LhlctuQFt+ff8e/pU5tgxP7xxHu3GPIxnOfr1qfdzQA9Tx0x9aWmh80ZyKQytqJxYXB/2DXOdq6DVGxp0/uAPzNc9VI6KWwUlFFM2CiiimMrv901NH/q1+lRsKki/1S/SsY7Fy3HUxDh1PowP60+ozwTVkM7PNDcjBpV5UfSlbp0zWZxsoyR/Owa1SQZ+UrgcUkEU0MiSEByVKsu7kDORg96iN67WaTFHXawMhIwAM4NTRTyebHI+BDKSqrjp6En3/wAKZJYVG+1CYDaGXayn25BH5mo0juIohCFiZQMBiSMj3GKL2eSFoVjIDSNgfLnPt/n0qywwaBFSK3ktwwjKyK2CQxwc4x19OKRbeWKTzV2sxBDL0HXPFElw6R3T8fujxx2wDQTKPKkaQ/OwG3sARTAqtDNcskhYQrJkKq8njkZ/Kr1sjIzbo8MfvN5m7NV12x3LIuFmZ+PTaeSQOlPuJmCS7AAVlQZzjrjqaBE1zE0gQqQGRgwB6H61BLazS3Ec+2ON4vu87t3saLq4ukVAUjiMjhdwfOPzFWbaOWNMTvuYnI5zgeme9AFcxXe6QeVHslxvw+SOMccVOySJM0qRhw6gFScEY96sr1oagCj5c6XDXHlqdyhSgbkY756VELaVRIcp+9cOy8/KeOh79K0DRtBoAgkhcyGSMqdy7WVujD69jzUUCXEboJkBSNSqFGyT9enYVfXApDg9hQBWQSNd7/KMa7SGLEHce2MfjUx6U4gdqawNACrTqaq0/bg0gGmkpxFJigCKaQRQvIeQoJqOIXG5fMaNlI5AGNv+NTyIJFZWGVYYIqFIZ0wPPBA/vJk/nn+lMBJJ3S5WBUBZ0LAk4Awef5ihp2MXACSeYIznkKf61IIB5iSFmLpnn1zTXt1cuCzbXOWX1Pr+goEMkMsW0mUNk4wVArMge5nLSSXcgRWI/d4wADjkVrpAiHd8zNjGXOaieysyxd4EBPXsDQAyJpp7fMc4YhiA4x84FN82XzfK3SZA3NlBuH07H61bMcbKFZRhenbFRm0hLhvn3gYDbzkD2oAhD3Af+IxgZJZAW/IHpVlG3Rbyyt3yveo3hj3r5krFv4cvg/41LFCsQIXJ3HJ3HPNAFEXcrLEQI8TMVXr8pGTz69KkW4kkfy0RQ653ljwOccflUq2UKIiBTtjcuvPQnP8AjSfY0Mm/ey8kjHGM9efSmAizSGXy1jUyAZYFsflxTzcZEexCWfI2k4xjrmpIraNGEig7xn5ick56/wAqiltN33ZnQbtwwAdp9s0gA3IDqhRgxODyDj/HrSmT995eP4d2c++Kj+yYUNLKzeWSylRg59frUCxTedFK8pG/gDHOMZ5P4UwLwFPximgU7FIYooxQAaXFACYxSE04imE0ANIzTwOKaBmh3EUbOxO1Rk0AU5pmWGZN3zpLgjODtJ/PGKmhnEo+9GSB0Rs0ouIy53xlJlXcFYDcR7GhruFioDEhjtVgvyk+maYiGSWTdIquqsJABkdQQP65pgikeCRFkIHIKFec9cZq0TGzeWSrZO0gjPbOKjinjURqkDLG5wjcYNMBrXKi2WRHTDEAs3Rc+opkl0XsnMeHcA5KHGADyc9sgcVO6W7K8zQqxXOTsBPHWnxSoZGijiIVepGAORnpSArThoY4mGIkL5bc5YAYOMn61LDKsvSSOQ9f3fIq22MVV+1QmZog67lxkfWgZUmHlLPullSYvlSCcYJ4IHQ4Hb2qzAQ0o8mZpUwdxJyB6fjRHqCFVLKwBBy3YEDJFLFepISCNuF3Zznj8OlMQtyjuYVGdnmfOB3GD19s4quybZXAEqybh5YGduOPw9c1YN0FXeyMIycK/Xd6fn2qSKUyblZCjL1Xr1pDKsEkiOVd2B3nK+UTnn1q/jimg4NIZkUuCcBMZJ6c0AVrmUpNt84RALuHAO456f8A6vWmRXEsuxflR9mXypOD0xirLyoNxIyUOOnOfaozPGMlsoRwcimBEJXdkRpFiJjDk46/TPp/Wi3ldrhwzhkYfI3ZiODj9KkLwj5SgZVOSQuQuanx046UAU555FYhSqqsoVi3AAK5H60jyuY3KzIBwqtnCk9Tz+lWDMpC7F3l84HTOO59qZ9pUo3yElX8srxyf5UDH2rrJCGViR0+Y5OanHSoY5E5XG3aoJzwAP8AIqRWDKCpBB6Ed6QFTWDjTJPcqP1rn63tb404/wC+v86wapHTS2CiiiqNQoopKBkZqSL/AFa1GelSx/cFYwNZi4qJuN1TVE/8VWZM7GM5jU+oFONMtzut4z/sD+VSYFZnGyubWDD/ALpfnyG465609okkjMbL8p4wKkPSkApkkX2KFuZN8jdmduR9PSnpEkYOzPPckk1LTTQAzykyx2g7xhs96cyqwAZQQOmaWigQmxS4faN2MZxzil8tGDAqDuGG96UUucUAQpaQITtjHIxgkkY9OackMUR/dxqvbin55pCaYDgaCTSCg0gEoFJSimIdmiikJoAWkNFITyKAHjinA5NR96dQApFNpTSGkBHM5SJ2VdzKpIHqapRGIPC8MvmSscNhs7gepI9v06VfNKgUHOACaYFJp8WrwOx8/lFXu3PBH4Y5qGTIuZRO0Qy37tpQemO3brn3rVIpPY0AZtohaeQyK7gYMcjZ5GMfzFWLsE27EdAVJ+gIq1RxQBQJQTyNceYyNjyyuSpXHI475z+lKpe38qSVJCpj2nA3EHOQDV/tQOtAjHitZYg63RbbJzvEYfAP8Oeox+Vase0xrtDbcYG7r+tSgYprUARMaTNBOaVOaBjhwKDTtpo20ANxUSWscbbkXH9Pp6VYxSHigBu0UuBSUvagAoJoxS49qAI2NMJzT2FNAOaAFVaWWLzYXTO0sOD6GngUydmSP5MbmIUE9s0ARxxSPN5k6ou1SoCnPXqelQjTisEcTTErEAI/lA2kdCfWlkmeBjGZi27ADMoJXOfQegqzFu2fNIZB2JGDTEQx221Y9zZdX3sQPvHn/GhbV12J5gMKHcq7efYZ9Pwpsc7SNGmQH3NvA7AHH+FMaXEMDmQxq+WIU4J/z6UAStbyguIpFVHJOGXJUnrihbUpJGUcbE6ZGWx6Z9KbcSOq3G1sEICpPQZyM0pkdZUR549jA/MBjn0BzQBZfpVYwN53mq5XOARjIOKarSPKWy0kSKdrdN39D3pLIAhgNzEcFzn5vfB6GgYCxU2yQ7jhc5OOuQf8ac9rJLA8UjIAykfIuOcdTU0u9YXaMZcKSB71TRmdW8h5WHygsSTyTyefagCxPbh7ZYgQNmCM9DikgR0yCsaj0Uk5/E09IxGu1QQKpFZiGkZ3AE3ygcYXdjJ9eKAL4PNRT27uzFGXaxViD3I7foKhieQuQyyb9xJyMKF7Y7elMM9ysbnbJueMFVVM4J6ge+PWgZLJbmRG8zbuZgwB5Ax0pgtyJ4pMjC5yFGAPSltTlWYZGeikkkfXPemXCbpcSLIy7fk2A/e/oenWmId9mWEn96RCzcIx4BPYfj2NWTnNZ0iTS2tujCctGVMp24zjr9T9KnlfcqgeeYs/Odh3ew6ZoAfHbSIF2ygFV2/czx/jTvsoCkCRwd27JOfm9ahQSr5oEUgV1xHt5xx354OajIaSyjgCkXAdWaPkYwckfT0pDJjYuz72mDjdu2umQfTP0xxVpFdRmR9x6YAwBTFkdkJ8tg391uKf2pAZ2ulhaxg9Gk/kKxq1NdcCOBec7if0rKyKtbHVT2FopM0ZqjUKDRTXOFoAaTxT4z8tRnmnx/drCJrIkzUb/eNPpjferQyZ1dh81jbtn/lmP5VZqppZB0y3wf4MVarM5JbgelN5HSnGmZ5pkD+1IcmjPFLg46UAAHFBpcUYoEJSHNOxS45oAjAOaGBqQDmnMKYEShqeRxSjrxSkZpAR4xTgtO2807FMCIqaNtS4o20CIgppNvNTbaQjBoAaF5p22nAU8r0pAQsKQ1MUppQelAEBpQDTyoFOVKAG4pCKl2Um3IzQBHil20/Z60hB7UANxRnFO2HPNOEdADOaY+al2n0qJ+TQBD/FU0a801Uyc1MowO1MAIwO1NqQjNNOPakA2kPNOx2yPzpfl9R+dAEOOaeopSUH8Q/Ok3oP+Wij8aAHAUjkCgyxqP8AWIfoajaWP++KYCkZpQtNWSPu4pxniH8YoAXGKa6LIpV1ypoM8X9/9KPPi/vH8qAEWCJAAqAAHdx6084I4FR/aIvU/lS/aYQP4vypgNVFV2YKAzdSByacqKAAFGF6DHSmG5iB6MfwpftUQ7N+VAEmKURrjbtXb6Y4qL7VH/dan/aowPuNQA8rTWFMN2n9xqY12D0jP50ATAUpBNVxd/8ATP8AWlN0T0jH50DJttJt5qH7Sw/gH50G6fHCLQBME5pfLNQC6k/upQbuTH3U/KgB7RtSBDUP2qT0UfhR9qk9R+VAFjYRSEGoPPmPII/KkM0vqPyoAnApSKriaT2/KnebJ/s/lQBKVyKYcgU0SPjqv5UF2PXH5UgMjXWy0C/U/wAqzKva0xa9QdgnT05qjWi2Oun8IUUUUzQKZIeKkqOXqKQBSxsORTaVPvVjHc1lsSbvY0xm+boafmmP1rQyZ0GiOzWIODhWK1pgkjpWToAJs35IAkPT6Vq8+p/Os3uck9x4Utxg0nlYPJqNifU/nUTYJpkFvj1UfU05igXmRPzqmAD2FKYxjpQIsebF/wA9Fo82HH+sFVymKbtoAtefCP4ifwNL9oh9T+VU8UYpgWzcxZ43flSG5jPRWqttpdtAEwuV/utThcqeiGq2KUUAT/aVB+4aPtg/55H86pzmRZohHjDZB3DI6ZFVMXKiPzHwuWUtyOc8fhigRsfbD/zy/Wmm8b/nmPzqrCriICSQSN/eAxTNjm6YtnYqDZ6Z5z/SnYC59sYD7g/OkN2+fuLWfbx3IlXzSQ3OSMkN79ePyoMREMaGJmZGy644f3z096LAaP2qXPCrT/tU3ov5VlurgKWSQQlgCmck/l26cUrRvK5jhLRoyg4bjOG547ZFKwGk9zKV/h/AVCLuby95IUd92OKiKPBIxijDIwHG7GDVcW8oiaMqjgvv64x3wP8AGiwFtr19oYyIFPQ8c00X5zgTA/7ozj6+lVfs7O6yNHkKSAjHnB/TORUrWzAA28ccbfXBz+HX6UAWjPN/z0P5UxrqVdpMxAboe1OMYdNr85HOOKqDTsBEJTahBBAOSPQ80CJje5XPnsecYHeiK4aXdslYlTgjPIpJbISybywzxjIz0z/jU0EJjXDbP+ALtoAA8n99vzpQZO7t+dSbaAlAxmW7s351E+c9anKGonUg0AMRcmpRGcUiJg5qcDFAERjB60eUOwFSkUYoAi8sego8sVLikoAYUAFMK9qlPNMIxQAzGKaRTiacoyaAGBKXbUm0UYoAiK4oxUmKNtMCLFGKkI4OPSs2K7leB58Hdsz5J4x7j2H60CLpXNG2oFuH8mRmaMsF3LtOcj3pHeVpmXzkhAPAKZLD1pgWcUvaqpkIkk/eEMDhU2k5GOuKZHJKbRQ8r+bgZXYcg+lAFxqaRSQEuh3Iwwcc9/z5qFxPIzAeYjZwMYCgevvSGTgUvXgVWMNwRM4dfMOdnHT071GbOdWBwjLsA44we/fn60wLwGTRUKRSM7GbO0KAg39+5PvSWkLxEh1QcYDDqfrSGT45pjOisFZ1BPQE9ajnjdpifLEi7RtBfG09/wClJHabSS0jEbVHB64oAn2inYpKWgAxSYpRS5wKAEApT04pN1IWyKQCijtSA0vX0oGYGqMG1F8dgB+n/wBeqtS3rbr+c/7WPyqEMGGQQR7VojsjshaUU2lBoKFqKQ5apc1AT8xoBjhSZww+tLTW9awjuay2Jc01+1PUcUkg+X3rYyZveHP+PKXP/PX+grTJrH8NZNrPu4zJnH4CtgisnucktxuM011A5p2aa5yKZAiCn01AQKd2oEIaSlzSGgBOtLijvSimAYpaOtBFAEbVBPewWwzK4z6Dk0mpyRx2xViwZuFCnBNZsulmOy8yQYldgNvXaD/WqSIlK2xrmYGJJQpAYgYPGM1CZ5gskm1dsbbSnc++fyqaYqqrH5ZkbGQv0ppuohK8ZDFhyQFz2pDIprmSBWDKrOpXpwPmOP0NJ9oZrhYfNUhgSZFGMY7fWpXmjlKjYWQsFL9AO4/Wmtcgqwktz3wDzkigY5ZWcRhWA3sw3YzwPT60w3TxwyGTYWRioy2CecDIqdpsLEyRFt5wuflxxUZnD73MSBVYI4YfNz/+ugAlfb5UU5D+Y2PlGNvv+eKbEWRDMowpkCENyx5x1pVVVgaURRiL72B97jof06VJBIrlkdUCucqMfe989DQA1pCJpt8gUR4wpIAPHWq1rch2X96SSvzBupb2FX5+ZURI0Z8btzD7oqFrhhL5WxBLnbknjpmgBszbZEVpDGhBJYcZPpmmwPPJOyEs0agASIwAb1/GniZ2cR7UDlmHP3eMf4/zqWGctPJCyhWUA4/n/n3oAnxRVeSaYTtEir9zeC3ftj86JrsJDE6qW80gDuB9aQE2/HQZpd+e2Kjt5XcNvQgg4BwRn8DzU2QaQBmlByKSigB1RyDpT84qNmzTAcg9akNRp0p9ABTX3Y+XrTqaaAIx5maXJ707NBoAZyDS0GjNACEUnSnUhFACg0tMFOoAWiko60wFpCaM0lAEFxHEBuZCSTtwvG72NONwoCFgyhwT+WOP1p0sXmBcNtZTuU4zz/k0gtg8kcsr7njORxgdMUCGvOgiD5ODnHBzx14o88iVItvLLuyTgH6VJ9nQAAkkDcOv97rTBaKSpMkjbcdW646UDGG7iMXmKSwzjC88k4FRNdld2+IqFJVsHPIGeParBtYgfusBu3Y3HAPXp0qFLi2nnaAISVO4NjAY9Dg0wEF0UeNJVVTJnGGyBxnmpbeR5EJcKGBwQvY0fZoAjIIY9jdV2jBqRFRFCoqqvooxSAimdxKkcZUFgWywz0x/jUX2h3uZIYsEqoO7HC9c/XpViWNJQBIgYDpkdKFVUACqFHTAGKBlCW/QLHm4SMlMn13cYXBqW3vFknYNKgUZyDwB6YPfvV1QO6g/UU/A4+Uce1AFONWmmlZ3kVVfCBTgEYBz71OpyoJUrnsaVjk0wluxNADxwKaW9KbyaXFADTmlFBFApAOHSnAA0mOKSQ7YmbONoJoGjl2O6R29WJ/WjAA4AA9qan3BmnVodyWghooNFAwPQ1F3qVjhTUQoExRSN0pRQRXOjZ7Eqcov0obpQn3F+lD9K2MTY8PvhLhf9oH9K1iaxNAb97OD/dU/qa26h7nLU+ITNIx4pSKaw4pGbHKeKWkXNLTEMNFLS59aAEFOAptLnigBwplxNHbQNLIcAdvU0ye4S3jMkjYUfrVSGKS+lFzcgiNf9XGf5mqSJb6IWyt5J5Ptlz94/cT+6K0cZpoOKeDQ2CViCeIFlbzGjb7oK+/amrBHGzSZYttO49zn/wDVUtwhkiIUgMCCM+o5qusUwLuCqtITuU8j0H40DGxLb+Uwy3lkffPAOPelK28UnzNIxU5bkkA+poW3dbf7P5g8sDAbHNO8tnEu7A8xApx2OMUAITaJKImYA/eA3cLg/pUkMsVzvxHgHgk45+oqLyZGdZCyo6jA2jOfXNOEBMyytIcr2AA/yKAGS/ZLd/KdmRSNxUE7cD1FSItqSzwLG8oywHv9O1PlhWUjfnABUj1BoSBgyNJLvCcr8oB/E0ARsyGOL7WCs23I25B+gx/Kmf6N8pKHfuxyCWyPWrMsSyywyZwYiSPfIxUTWhM5lSUock/dB64z/IUgGSGH/niZGbJIHHTqaeJIVKCKMtxvyozgHuafHbiN95dmbBBz3yc01LUxnMczqcBegPA6UAPjmSQsVz8oHOPXmq5eKQSPHahwBlvc4B6fjU32VQBskkT5QrbT94f571LHEkZYqMbsZ/DigCJAIlQkyAOQArHOCadFcRysyqwyGKjnk468U+SPzChzjY4bpnP+c1ELbY+UkIXOcbQSM8nnrQBPRmgDHcn60UAJ1pCKdijNAAOBS7qbmkoAk3ZphalppoATJzS5pppM0APJpM03NJmgB9HWmZozTAkxSHim7jQSaQC5ozTGdUGWYKM45pWYAEnpTAfRmofOT++KTzkH8YoAnzRuqv8AaI843ZPpR9pTnGeKdh2LINOzVJ75EIBByefoPWmtqKB2XDZTAbHOM+tFgsXyw+tV0i23MjgAKVVVx7Z/xqs9628Kq/xbScZGfSmtfOryL5a4QZ68njsKLBYvGgVQN+2xD5Ry5woIxk9aFv5GUMI8Lu2knjnOOB3p2HYv0VnSXsyo8xKiJSQOxOOKTz5vNIdwVY/IR/L60WHY0waRjVJpmSMtubikaVhII9zbiCQPp/8ArpWDlLeaKzhdytIqIDuIJ+Y8Ag4NC3UzhdoJyoY844Pp60WCxoZozWdLeuLWSdDnYTkH2PP6VcgLtEGkGCaGrCsSmkopOlSIf2qC/fZYzt6IamB4qnqzYsHH94gfrQty47mGOBS0lFaHaFFAooGMc8UwU6SmigljhQaBSmuc2ZIhyi/Sh+lJH9wUrdK2MjQ0H/j7kH+x/Wt7Nc7opxfgeqEV0FQzlqfEOJGaax4opDSMhUNOzUanFOpiAnmkJJoNJ1oAUUtIDS0wKhtWmvTLNgxp9xf61czTcjOM80McY569KBWsGaeDxUQIIyCCPXNIZUVAxddp6HPWgCYnNN600MGUEEEHvSK4YFg3Azz9KAJKAKjE0ZQuHXaOpzThKmzfvBX1oAfig8VG8yLgEnJGcAE8U1p4/LD7xgnA96YEuadnioDNGiqS4w3I75qSN1k3bWzg4NAD6XNRSTJEyq+fmHHfPtTGnAheTBUIcHdxikBYzR1qvLcCN1QqxzzkdPzqdDuGQcigBaWjpSZoACaM0GkPFAC0UmaTNAC0hozRQAUUUtABQaMUGgBuKbin4oxQAzFGKcVpcUAMxQRT8UYoAYBSgUuKrHULUXKQCUNI5wAvP50xCX1gl8iJI7KinJVf4qdcW5k2LyYwDuXPX0qWeZYIWkYEgdh3qsL4+YytGV2rk9D+v4U0NFM2E4TCZ3EEMc9eRj9MinRWE+5d65jzkoxz2/KrH9oHCkwlVc4XLcn8KbDqMkvl/uQodcgk+ntValDY9PdFXaVV1YkNjsexqO3t5DfNvZvmBz8hUDHAz65zUkWoSvcTIY0CowH3uRxU0t46W7yKF+VSw70ahqD2W59wlKkjacDOR2609bCIK4ycOMN7+9VZL+dGjysa+adqg/wn3Oacb2ZZDEGR2KnBC/xelLUNSx9ijAYFnOW3Z6EH2pEsYFffli+c5Zs89KqTX00iB0+WMkAtjB/+sO3Spbe4kKnMiuc8YOcD609R2ZObKCMAKuMHIxTDbR7dmCFzu4OOc5qO4nlCBgThWBbaOcVXnuJndMK6xsMHAwxHc46/1pahZl5bWBW3CIZ6880R2tvF/q4UB9cZNUxLMpBjSTywRkEHPfoDz6VKs0rSF8FVxj5hjJ+lFmFmWkijAK7AQc5B56002sAX/VA85yeT+fWqZRzO7lS4fHIfG3HFNEUg2o2zd083kt/+v8aLDsy+I41A2ooA4HGMVG1rASCYl46dqryzfaY5Et5gzDoQOhB/+tTEEwdSA69dzF92aLA4Nblo2sBIPkrxx0p6RRxD5FVRWdBFJDJ5k0jMkfLMGHP1/wAKqXc73UhZshB91fT/AOvSaNaVCVQ3s0E1V064+0Q7WP7xOD7j1q3tqTKcHF2YmcVn6zIDDEg6lsn8B/8AXq/M0cMe+Vgi+prFv7iO6dSisoXI+bHPvxTRpTpyettCnS0uKMVZ0iUUuKMUDIZOtIKc3LGkoJBacaavWnGuc3Y+P7v4049KZGetPrZGLLGkHGoxe+R+ldLiuX0041G3P+1/Sur6VLOaruMIGKbTic0g6UjEZ0B5xx1qCGQRBV3JKXP3lbJJ+lWDwcimCeIKsmPvru4XnHqaBEKySNE2JcylMhWXBDVEIlLh3jmdGQYBySDznI7VbuJRCoYo7gn+EZx9aia4A2bVHzjOWYAfn60xEEcLAsZlmJ3ZjZT8wHYGmpHM8L7k3T5OJA2CD1A9u3FW2mAYIi+YxGeCBgfWomZZXAjjZJjkHLbcY9cdetMCOC3ZtsjbpAx3hlIB9ee/t1q1dQGaEqpwwIK/hSWzFVaIptMZ28HOeM/1qctgZAJ9hSArT2u4Yi2qCMMOxxyP5Y+hprW0pfeFjAOMoCcf7wPrVlHLcshX6mi4do7aR0UsyqSAKAGRJIilXKnnjFRyQSiOSOPaUkz1OCpPX6ilkuHWFZAo4IyuQdwPHb3IpwMkckayOHD5HTGDjPFAEPlTlgzLGWDBsBsA4GPSnPBM7s/yLux8uemDkc0B5SIghA4IYcZ3A+9W4ysiBl70wIwhE7ScEMoH5f8A66haCYSb4zHwxYbsjr2qxK+14hxh22n8v/rVWeWU20kodRjI8sD5ge3Pr+FAD1t5EZXQqTjBDfXPaltrV7diyMG3nMg6c+oqNpZpZI1hZApTcW3YJPp0NSQvcOX3yRoYuGGODx1PtQBPJEHkjfPMZJ+uRj+tRS2/mCRfMZY5PvKB17HmnW0xmgV2xuPUehplw5EhTzPLDp8rehzSAFt5g2ftHGNuNox/+up4oxDGEUk9Tk981FbyEkxNkuoz13cH3qfFABRiiloATNBGaXFIRQA3FBFOpDQA3FFLRigBKXPrRSEUAOBFLkUzFAFAD80maSjNMBRzQBQKdkCgYYoxTd49ao3F48sv2ay5c/ekPRaErkt2H3l4Y3FvbL5lww4HZfc1HaaVHBIk7sWnXJJ6Ak1Zs7OO0Q7cs7cs56tU9O/RCSvqyK4iE0LRtjB61XexEjBi2D6qSOKkv5JIrfdCcOSAOM1nPJdq0uJnZUUMMj7x9P0po0RNHp7KyqURVU5LA5z6YHap2sY2UK2MDpgYxWeZ7szEchd3A2k5H+fen7p2XcSykybdpGcDPWq1GXvsEGACinHT5RxUhtkIwxODxzVBXeNmWTzJOhUhe316UWiyX0VzFIpUPyGLcqP4SB9RSB6Gh9mhlUE4de3QinC2jQAKMAdAO1MsbU2cLRb967iw9s8kfnmrBqbiuRm3T1NN+zp6mpaQ8Urhcie1idCp3YI9aalmitvd3kbGATgYH4VPS4ouFyPyEHr+dHkxnqDSyzQwqWmlRB/tGiOWOXmOVGHsaLsqztcZ5CKMDJ/GqOossaOVGCAFH1Nae38qwdUl3yhOw+Y/j0oubUI800jPGVYFCVI6EcYrUtdSXhLpQe3mKP5j/Cs7FKBTPTlTjJWZY1C5E8m2PiJTx23H1NVdw7nFOwM0EZpFRioqyHwTNbzLKnOOo9R6VpT6tGqD7Opdz3YYA/DvWTjFFBM6UZu7Qs00k0m+Vi7e/amE06mnpTHKPu2Cil2nGcY+po2juw/DmqucvK30G0dqe/lgDYzE9DkYqNjgUEtWIzSUUUiD/9k="/>
          <p:cNvSpPr>
            <a:spLocks noChangeAspect="1" noChangeArrowheads="1"/>
          </p:cNvSpPr>
          <p:nvPr/>
        </p:nvSpPr>
        <p:spPr bwMode="auto">
          <a:xfrm>
            <a:off x="63499" y="-3281446"/>
            <a:ext cx="3449721" cy="34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5394" b="18223"/>
          <a:stretch/>
        </p:blipFill>
        <p:spPr>
          <a:xfrm>
            <a:off x="6184231" y="2660517"/>
            <a:ext cx="5558589" cy="37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2" ma:contentTypeDescription="Create a new document." ma:contentTypeScope="" ma:versionID="cdab29d7be19a2258c42f922578fd629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427013bb5e19978bb6e660dc56d39dfa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48B924-9253-400B-926A-A8BDD85E2FDC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53038477-11b9-4b50-bb37-4d087f9619f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C6F52C-7FCB-464F-AA24-41C3E6F80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2A219-D3B0-450A-9AB4-53C60B76E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508</Words>
  <Application>Microsoft Macintosh PowerPoint</Application>
  <PresentationFormat>Widescreen</PresentationFormat>
  <Paragraphs>45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Trebuchet MS</vt:lpstr>
      <vt:lpstr>Office Theme</vt:lpstr>
      <vt:lpstr>How to revise Mind maps</vt:lpstr>
      <vt:lpstr>Prayer</vt:lpstr>
      <vt:lpstr>PowerPoint Presentation</vt:lpstr>
      <vt:lpstr>Passive vs Active</vt:lpstr>
      <vt:lpstr>Examples of Active Revision Techniques</vt:lpstr>
      <vt:lpstr>This week’s focus – Mind Maps</vt:lpstr>
      <vt:lpstr>PowerPoint Presentation</vt:lpstr>
      <vt:lpstr>Your turn...</vt:lpstr>
      <vt:lpstr>Great Examples...</vt:lpstr>
      <vt:lpstr>What next?</vt:lpstr>
      <vt:lpstr>How to revise from a mind map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Revise</dc:title>
  <dc:creator>LChapple</dc:creator>
  <cp:lastModifiedBy>Peter Scutt</cp:lastModifiedBy>
  <cp:revision>19</cp:revision>
  <dcterms:created xsi:type="dcterms:W3CDTF">2018-10-09T07:39:20Z</dcterms:created>
  <dcterms:modified xsi:type="dcterms:W3CDTF">2020-10-04T10:35:06Z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