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48" r:id="rId5"/>
    <p:sldMasterId id="2147483660" r:id="rId6"/>
  </p:sldMasterIdLst>
  <p:notesMasterIdLst>
    <p:notesMasterId r:id="rId20"/>
  </p:notesMasterIdLst>
  <p:sldIdLst>
    <p:sldId id="268" r:id="rId7"/>
    <p:sldId id="270" r:id="rId8"/>
    <p:sldId id="269" r:id="rId9"/>
    <p:sldId id="300" r:id="rId10"/>
    <p:sldId id="309" r:id="rId11"/>
    <p:sldId id="302" r:id="rId12"/>
    <p:sldId id="304" r:id="rId13"/>
    <p:sldId id="318" r:id="rId14"/>
    <p:sldId id="317" r:id="rId15"/>
    <p:sldId id="308" r:id="rId16"/>
    <p:sldId id="313" r:id="rId17"/>
    <p:sldId id="315"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AC83FD"/>
    <a:srgbClr val="F4FC05"/>
    <a:srgbClr val="000000"/>
    <a:srgbClr val="DFC8F0"/>
    <a:srgbClr val="C59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D44F8-0C21-EACC-BDB6-1C9170EBFBF3}" v="119" dt="2024-02-06T11:20:16.780"/>
    <p1510:client id="{A89312C7-007C-3658-4F8A-9FDD63877B05}" v="5" dt="2024-02-07T09:59:28.530"/>
    <p1510:client id="{D6ED6C41-8196-44BF-3F39-AF09A8C0B2BB}" v="26" dt="2024-02-06T12:15:01.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67" autoAdjust="0"/>
  </p:normalViewPr>
  <p:slideViewPr>
    <p:cSldViewPr snapToGrid="0">
      <p:cViewPr varScale="1">
        <p:scale>
          <a:sx n="68" d="100"/>
          <a:sy n="68" d="100"/>
        </p:scale>
        <p:origin x="12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cDonald" userId="S::david.mcdonald@dcea.org.uk::f243f087-1994-45ad-aff9-f20a6a52cc8c" providerId="AD" clId="Web-{D6ED6C41-8196-44BF-3F39-AF09A8C0B2BB}"/>
    <pc:docChg chg="addSld modSld">
      <pc:chgData name="David McDonald" userId="S::david.mcdonald@dcea.org.uk::f243f087-1994-45ad-aff9-f20a6a52cc8c" providerId="AD" clId="Web-{D6ED6C41-8196-44BF-3F39-AF09A8C0B2BB}" dt="2024-02-06T12:15:00.428" v="22" actId="20577"/>
      <pc:docMkLst>
        <pc:docMk/>
      </pc:docMkLst>
      <pc:sldChg chg="modSp">
        <pc:chgData name="David McDonald" userId="S::david.mcdonald@dcea.org.uk::f243f087-1994-45ad-aff9-f20a6a52cc8c" providerId="AD" clId="Web-{D6ED6C41-8196-44BF-3F39-AF09A8C0B2BB}" dt="2024-02-06T12:14:21.318" v="15"/>
        <pc:sldMkLst>
          <pc:docMk/>
          <pc:sldMk cId="2824523539" sldId="302"/>
        </pc:sldMkLst>
        <pc:graphicFrameChg chg="mod modGraphic">
          <ac:chgData name="David McDonald" userId="S::david.mcdonald@dcea.org.uk::f243f087-1994-45ad-aff9-f20a6a52cc8c" providerId="AD" clId="Web-{D6ED6C41-8196-44BF-3F39-AF09A8C0B2BB}" dt="2024-02-06T12:14:21.318" v="15"/>
          <ac:graphicFrameMkLst>
            <pc:docMk/>
            <pc:sldMk cId="2824523539" sldId="302"/>
            <ac:graphicFrameMk id="2" creationId="{E6CB0EA7-4E43-E45A-3554-3AA82975BFC6}"/>
          </ac:graphicFrameMkLst>
        </pc:graphicFrameChg>
      </pc:sldChg>
      <pc:sldChg chg="modSp new">
        <pc:chgData name="David McDonald" userId="S::david.mcdonald@dcea.org.uk::f243f087-1994-45ad-aff9-f20a6a52cc8c" providerId="AD" clId="Web-{D6ED6C41-8196-44BF-3F39-AF09A8C0B2BB}" dt="2024-02-06T12:15:00.428" v="22" actId="20577"/>
        <pc:sldMkLst>
          <pc:docMk/>
          <pc:sldMk cId="2862854896" sldId="319"/>
        </pc:sldMkLst>
        <pc:spChg chg="mod">
          <ac:chgData name="David McDonald" userId="S::david.mcdonald@dcea.org.uk::f243f087-1994-45ad-aff9-f20a6a52cc8c" providerId="AD" clId="Web-{D6ED6C41-8196-44BF-3F39-AF09A8C0B2BB}" dt="2024-02-06T12:15:00.428" v="22" actId="20577"/>
          <ac:spMkLst>
            <pc:docMk/>
            <pc:sldMk cId="2862854896" sldId="319"/>
            <ac:spMk id="2" creationId="{66B2AE5E-8F03-9889-60BE-F2BDF08ED0B9}"/>
          </ac:spMkLst>
        </pc:spChg>
      </pc:sldChg>
    </pc:docChg>
  </pc:docChgLst>
  <pc:docChgLst>
    <pc:chgData name="David McDonald" userId="S::david.mcdonald@dcea.org.uk::f243f087-1994-45ad-aff9-f20a6a52cc8c" providerId="AD" clId="Web-{2EDD44F8-0C21-EACC-BDB6-1C9170EBFBF3}"/>
    <pc:docChg chg="delSld modSld">
      <pc:chgData name="David McDonald" userId="S::david.mcdonald@dcea.org.uk::f243f087-1994-45ad-aff9-f20a6a52cc8c" providerId="AD" clId="Web-{2EDD44F8-0C21-EACC-BDB6-1C9170EBFBF3}" dt="2024-02-06T11:20:16.780" v="64" actId="20577"/>
      <pc:docMkLst>
        <pc:docMk/>
      </pc:docMkLst>
      <pc:sldChg chg="modSp">
        <pc:chgData name="David McDonald" userId="S::david.mcdonald@dcea.org.uk::f243f087-1994-45ad-aff9-f20a6a52cc8c" providerId="AD" clId="Web-{2EDD44F8-0C21-EACC-BDB6-1C9170EBFBF3}" dt="2024-02-06T10:58:22.581" v="2" actId="20577"/>
        <pc:sldMkLst>
          <pc:docMk/>
          <pc:sldMk cId="1000688505" sldId="269"/>
        </pc:sldMkLst>
        <pc:spChg chg="mod">
          <ac:chgData name="David McDonald" userId="S::david.mcdonald@dcea.org.uk::f243f087-1994-45ad-aff9-f20a6a52cc8c" providerId="AD" clId="Web-{2EDD44F8-0C21-EACC-BDB6-1C9170EBFBF3}" dt="2024-02-06T10:58:22.581" v="2" actId="20577"/>
          <ac:spMkLst>
            <pc:docMk/>
            <pc:sldMk cId="1000688505" sldId="269"/>
            <ac:spMk id="6" creationId="{CC0C9F84-6DD8-16F7-0503-121B48A5511A}"/>
          </ac:spMkLst>
        </pc:spChg>
      </pc:sldChg>
      <pc:sldChg chg="modSp">
        <pc:chgData name="David McDonald" userId="S::david.mcdonald@dcea.org.uk::f243f087-1994-45ad-aff9-f20a6a52cc8c" providerId="AD" clId="Web-{2EDD44F8-0C21-EACC-BDB6-1C9170EBFBF3}" dt="2024-02-06T10:59:31.583" v="58" actId="1076"/>
        <pc:sldMkLst>
          <pc:docMk/>
          <pc:sldMk cId="2824523539" sldId="302"/>
        </pc:sldMkLst>
        <pc:spChg chg="mod">
          <ac:chgData name="David McDonald" userId="S::david.mcdonald@dcea.org.uk::f243f087-1994-45ad-aff9-f20a6a52cc8c" providerId="AD" clId="Web-{2EDD44F8-0C21-EACC-BDB6-1C9170EBFBF3}" dt="2024-02-06T10:59:31.583" v="58" actId="1076"/>
          <ac:spMkLst>
            <pc:docMk/>
            <pc:sldMk cId="2824523539" sldId="302"/>
            <ac:spMk id="7" creationId="{3E30EEF1-CB4F-9586-FEE2-54556B7546BC}"/>
          </ac:spMkLst>
        </pc:spChg>
        <pc:spChg chg="mod">
          <ac:chgData name="David McDonald" userId="S::david.mcdonald@dcea.org.uk::f243f087-1994-45ad-aff9-f20a6a52cc8c" providerId="AD" clId="Web-{2EDD44F8-0C21-EACC-BDB6-1C9170EBFBF3}" dt="2024-02-06T10:59:28.177" v="57" actId="1076"/>
          <ac:spMkLst>
            <pc:docMk/>
            <pc:sldMk cId="2824523539" sldId="302"/>
            <ac:spMk id="8" creationId="{1B7814B4-72EB-8B5D-834F-6E3D815144D2}"/>
          </ac:spMkLst>
        </pc:spChg>
        <pc:graphicFrameChg chg="mod">
          <ac:chgData name="David McDonald" userId="S::david.mcdonald@dcea.org.uk::f243f087-1994-45ad-aff9-f20a6a52cc8c" providerId="AD" clId="Web-{2EDD44F8-0C21-EACC-BDB6-1C9170EBFBF3}" dt="2024-02-06T10:59:02.098" v="37" actId="1076"/>
          <ac:graphicFrameMkLst>
            <pc:docMk/>
            <pc:sldMk cId="2824523539" sldId="302"/>
            <ac:graphicFrameMk id="2" creationId="{E6CB0EA7-4E43-E45A-3554-3AA82975BFC6}"/>
          </ac:graphicFrameMkLst>
        </pc:graphicFrameChg>
      </pc:sldChg>
      <pc:sldChg chg="modSp">
        <pc:chgData name="David McDonald" userId="S::david.mcdonald@dcea.org.uk::f243f087-1994-45ad-aff9-f20a6a52cc8c" providerId="AD" clId="Web-{2EDD44F8-0C21-EACC-BDB6-1C9170EBFBF3}" dt="2024-02-06T11:20:16.780" v="64" actId="20577"/>
        <pc:sldMkLst>
          <pc:docMk/>
          <pc:sldMk cId="2583127455" sldId="304"/>
        </pc:sldMkLst>
        <pc:spChg chg="mod">
          <ac:chgData name="David McDonald" userId="S::david.mcdonald@dcea.org.uk::f243f087-1994-45ad-aff9-f20a6a52cc8c" providerId="AD" clId="Web-{2EDD44F8-0C21-EACC-BDB6-1C9170EBFBF3}" dt="2024-02-06T11:20:16.780" v="64" actId="20577"/>
          <ac:spMkLst>
            <pc:docMk/>
            <pc:sldMk cId="2583127455" sldId="304"/>
            <ac:spMk id="3" creationId="{00000000-0000-0000-0000-000000000000}"/>
          </ac:spMkLst>
        </pc:spChg>
      </pc:sldChg>
      <pc:sldChg chg="del">
        <pc:chgData name="David McDonald" userId="S::david.mcdonald@dcea.org.uk::f243f087-1994-45ad-aff9-f20a6a52cc8c" providerId="AD" clId="Web-{2EDD44F8-0C21-EACC-BDB6-1C9170EBFBF3}" dt="2024-02-06T10:57:55.565" v="0"/>
        <pc:sldMkLst>
          <pc:docMk/>
          <pc:sldMk cId="1522126052" sldId="312"/>
        </pc:sldMkLst>
      </pc:sldChg>
      <pc:sldChg chg="del">
        <pc:chgData name="David McDonald" userId="S::david.mcdonald@dcea.org.uk::f243f087-1994-45ad-aff9-f20a6a52cc8c" providerId="AD" clId="Web-{2EDD44F8-0C21-EACC-BDB6-1C9170EBFBF3}" dt="2024-02-06T10:59:38.646" v="59"/>
        <pc:sldMkLst>
          <pc:docMk/>
          <pc:sldMk cId="244081090" sldId="314"/>
        </pc:sldMkLst>
      </pc:sldChg>
    </pc:docChg>
  </pc:docChgLst>
  <pc:docChgLst>
    <pc:chgData name="David McDonald" userId="S::david.mcdonald@dcea.org.uk::f243f087-1994-45ad-aff9-f20a6a52cc8c" providerId="AD" clId="Web-{A89312C7-007C-3658-4F8A-9FDD63877B05}"/>
    <pc:docChg chg="modSld">
      <pc:chgData name="David McDonald" userId="S::david.mcdonald@dcea.org.uk::f243f087-1994-45ad-aff9-f20a6a52cc8c" providerId="AD" clId="Web-{A89312C7-007C-3658-4F8A-9FDD63877B05}" dt="2024-02-07T09:59:27.920" v="3"/>
      <pc:docMkLst>
        <pc:docMk/>
      </pc:docMkLst>
      <pc:sldChg chg="addSp delSp modSp">
        <pc:chgData name="David McDonald" userId="S::david.mcdonald@dcea.org.uk::f243f087-1994-45ad-aff9-f20a6a52cc8c" providerId="AD" clId="Web-{A89312C7-007C-3658-4F8A-9FDD63877B05}" dt="2024-02-07T09:59:27.920" v="3"/>
        <pc:sldMkLst>
          <pc:docMk/>
          <pc:sldMk cId="2862854896" sldId="319"/>
        </pc:sldMkLst>
        <pc:spChg chg="del mod">
          <ac:chgData name="David McDonald" userId="S::david.mcdonald@dcea.org.uk::f243f087-1994-45ad-aff9-f20a6a52cc8c" providerId="AD" clId="Web-{A89312C7-007C-3658-4F8A-9FDD63877B05}" dt="2024-02-07T09:57:47.787" v="2"/>
          <ac:spMkLst>
            <pc:docMk/>
            <pc:sldMk cId="2862854896" sldId="319"/>
            <ac:spMk id="2" creationId="{66B2AE5E-8F03-9889-60BE-F2BDF08ED0B9}"/>
          </ac:spMkLst>
        </pc:spChg>
        <pc:spChg chg="del">
          <ac:chgData name="David McDonald" userId="S::david.mcdonald@dcea.org.uk::f243f087-1994-45ad-aff9-f20a6a52cc8c" providerId="AD" clId="Web-{A89312C7-007C-3658-4F8A-9FDD63877B05}" dt="2024-02-07T09:57:45.615" v="1"/>
          <ac:spMkLst>
            <pc:docMk/>
            <pc:sldMk cId="2862854896" sldId="319"/>
            <ac:spMk id="3" creationId="{63C4CE32-D039-9B19-6C61-F6BE56D2FEDA}"/>
          </ac:spMkLst>
        </pc:spChg>
        <pc:picChg chg="add mod">
          <ac:chgData name="David McDonald" userId="S::david.mcdonald@dcea.org.uk::f243f087-1994-45ad-aff9-f20a6a52cc8c" providerId="AD" clId="Web-{A89312C7-007C-3658-4F8A-9FDD63877B05}" dt="2024-02-07T09:59:27.920" v="3"/>
          <ac:picMkLst>
            <pc:docMk/>
            <pc:sldMk cId="2862854896" sldId="319"/>
            <ac:picMk id="4" creationId="{539FCB2B-6B42-5933-271B-EB6D9A28D1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02A32-3B6E-4EE9-AA48-F4E4B3893B1B}" type="datetimeFigureOut">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B840B-AAF1-4BED-B954-D5721BCF4901}" type="slidenum">
              <a:t>‹#›</a:t>
            </a:fld>
            <a:endParaRPr lang="en-US"/>
          </a:p>
        </p:txBody>
      </p:sp>
    </p:spTree>
    <p:extLst>
      <p:ext uri="{BB962C8B-B14F-4D97-AF65-F5344CB8AC3E}">
        <p14:creationId xmlns:p14="http://schemas.microsoft.com/office/powerpoint/2010/main" val="8965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332B7CB-301E-4D0A-BB02-BE99E6BDC55A}" type="slidenum">
              <a:rPr lang="en-GB" smtClean="0"/>
              <a:t>2</a:t>
            </a:fld>
            <a:endParaRPr lang="en-GB"/>
          </a:p>
        </p:txBody>
      </p:sp>
    </p:spTree>
    <p:extLst>
      <p:ext uri="{BB962C8B-B14F-4D97-AF65-F5344CB8AC3E}">
        <p14:creationId xmlns:p14="http://schemas.microsoft.com/office/powerpoint/2010/main" val="233492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Good evening and welcome to our first Options Evening! </a:t>
            </a:r>
          </a:p>
          <a:p>
            <a:endParaRPr lang="en-GB" dirty="0"/>
          </a:p>
          <a:p>
            <a:r>
              <a:rPr lang="en-GB" dirty="0"/>
              <a:t>It is wonderful to see everyone </a:t>
            </a:r>
            <a:r>
              <a:rPr lang="en-GB" b="1" dirty="0"/>
              <a:t>together </a:t>
            </a:r>
            <a:r>
              <a:rPr lang="en-GB" dirty="0"/>
              <a:t>again and we are all so delighted to be able to present to you in person, about such an </a:t>
            </a:r>
            <a:r>
              <a:rPr lang="en-GB" b="1" dirty="0"/>
              <a:t>important stage </a:t>
            </a:r>
            <a:r>
              <a:rPr lang="en-GB" dirty="0"/>
              <a:t>within your child’s education. </a:t>
            </a:r>
          </a:p>
          <a:p>
            <a:endParaRPr lang="en-GB" dirty="0"/>
          </a:p>
          <a:p>
            <a:r>
              <a:rPr lang="en-GB" dirty="0"/>
              <a:t>Over the past few months, there have been a number of changes and </a:t>
            </a:r>
            <a:r>
              <a:rPr lang="en-GB" b="1" dirty="0"/>
              <a:t>developments</a:t>
            </a:r>
            <a:r>
              <a:rPr lang="en-GB" dirty="0"/>
              <a:t> across the campus. One of these developments, is our new </a:t>
            </a:r>
            <a:r>
              <a:rPr lang="en-GB" b="1" dirty="0"/>
              <a:t>vision</a:t>
            </a:r>
            <a:r>
              <a:rPr lang="en-GB" dirty="0"/>
              <a:t> of ‘Discovering and Learning together, so all can Flourish’, which holds so much </a:t>
            </a:r>
            <a:r>
              <a:rPr lang="en-GB" b="1" dirty="0"/>
              <a:t>relevance </a:t>
            </a:r>
            <a:r>
              <a:rPr lang="en-GB" dirty="0"/>
              <a:t>to tonight’s presentation. Over the past few months, you will have been aware of a number of new staff joining the academy, and I am very </a:t>
            </a:r>
            <a:r>
              <a:rPr lang="en-GB" b="1" dirty="0"/>
              <a:t>proud</a:t>
            </a:r>
            <a:r>
              <a:rPr lang="en-GB" dirty="0"/>
              <a:t> to have a number of them stand beside me tonight and for them to share their </a:t>
            </a:r>
            <a:r>
              <a:rPr lang="en-GB" b="1" dirty="0"/>
              <a:t>passion, expertise and commitment </a:t>
            </a:r>
            <a:r>
              <a:rPr lang="en-GB" dirty="0"/>
              <a:t>to enabling your child to flourish. </a:t>
            </a:r>
          </a:p>
          <a:p>
            <a:endParaRPr lang="en-GB" dirty="0"/>
          </a:p>
          <a:p>
            <a:r>
              <a:rPr lang="en-GB" dirty="0"/>
              <a:t>The options process is </a:t>
            </a:r>
            <a:r>
              <a:rPr lang="en-GB" b="1" dirty="0"/>
              <a:t>exciting</a:t>
            </a:r>
            <a:r>
              <a:rPr lang="en-GB" dirty="0"/>
              <a:t>, but also can be a bit daunting with a number of questions about the process. I hope that this evening is the starting point of addressing any of these questions and providing you the necessary support to help make the right choices for your child. We believe that every </a:t>
            </a:r>
            <a:r>
              <a:rPr lang="en-GB" b="1" dirty="0"/>
              <a:t>child is unique </a:t>
            </a:r>
            <a:r>
              <a:rPr lang="en-GB" dirty="0"/>
              <a:t>and has a unique set of skills and attributes, and our goal is to </a:t>
            </a:r>
            <a:r>
              <a:rPr lang="en-GB" b="1" dirty="0"/>
              <a:t>nurture </a:t>
            </a:r>
            <a:r>
              <a:rPr lang="en-GB" dirty="0"/>
              <a:t>them in order for them to flourish. We want to see every child leave The Deanery, with the necessary skills and knowledge to be successful in life and </a:t>
            </a:r>
            <a:r>
              <a:rPr lang="en-GB" b="1" dirty="0"/>
              <a:t>live life to its full. </a:t>
            </a:r>
            <a:r>
              <a:rPr lang="en-GB" b="0" dirty="0"/>
              <a:t>Tonight is not about your child making a commitment, but instead help us to plan. As you know </a:t>
            </a:r>
            <a:r>
              <a:rPr lang="en-GB" b="0" dirty="0" err="1"/>
              <a:t>know</a:t>
            </a:r>
            <a:r>
              <a:rPr lang="en-GB" b="0" dirty="0"/>
              <a:t>, we have started our recruitment early, with the intention of securing the best teachers and expanding our offer. I do not want to make any promises to you our your children, and instead want to live by our vision our doing what ever we can to enable your child to flourish. </a:t>
            </a:r>
            <a:endParaRPr lang="en-GB" b="1" dirty="0"/>
          </a:p>
          <a:p>
            <a:endParaRPr lang="en-GB" dirty="0"/>
          </a:p>
          <a:p>
            <a:r>
              <a:rPr lang="en-GB" dirty="0"/>
              <a:t>As supporters of The Deanery, we appreciate everything you have done to support your child and the academy since we opened in 2019. When you opted for the Deanery, you chose an academy that was </a:t>
            </a:r>
            <a:r>
              <a:rPr lang="en-GB" b="1" dirty="0"/>
              <a:t>committed </a:t>
            </a:r>
            <a:r>
              <a:rPr lang="en-GB" dirty="0"/>
              <a:t>to getting to know your child and treating them with </a:t>
            </a:r>
            <a:r>
              <a:rPr lang="en-GB" b="1" dirty="0"/>
              <a:t>Christian values </a:t>
            </a:r>
            <a:r>
              <a:rPr lang="en-GB" dirty="0"/>
              <a:t>that we live by. We wish to continue to build on this work and over the last few months we have begun to </a:t>
            </a:r>
            <a:r>
              <a:rPr lang="en-GB" b="1" dirty="0"/>
              <a:t>develop strong links </a:t>
            </a:r>
            <a:r>
              <a:rPr lang="en-GB" dirty="0"/>
              <a:t>with other secondary schools, both in the local area and wider a field. These links will enable us to ensure that the </a:t>
            </a:r>
            <a:r>
              <a:rPr lang="en-GB" b="1" dirty="0"/>
              <a:t>provisio</a:t>
            </a:r>
            <a:r>
              <a:rPr lang="en-GB" dirty="0"/>
              <a:t>n we offer here at The Deanery continues to be of high quality and enable doors of opportunity to be opened. </a:t>
            </a:r>
          </a:p>
          <a:p>
            <a:endParaRPr lang="en-GB" dirty="0"/>
          </a:p>
          <a:p>
            <a:r>
              <a:rPr lang="en-GB" dirty="0"/>
              <a:t>Tonight is only one step in the options process and there are commitments to be made. Children and family members will have questions and our intention is to provide further </a:t>
            </a:r>
            <a:r>
              <a:rPr lang="en-GB" b="1" dirty="0"/>
              <a:t>suppor</a:t>
            </a:r>
            <a:r>
              <a:rPr lang="en-GB" dirty="0"/>
              <a:t>t, via tutor sessions and 1-2-1 meetings. The team is here to support you all. </a:t>
            </a:r>
          </a:p>
          <a:p>
            <a:endParaRPr lang="en-GB" dirty="0"/>
          </a:p>
          <a:p>
            <a:r>
              <a:rPr lang="en-GB" dirty="0"/>
              <a:t>We want to see every one of you flourish and be proud of everything you achieve here at The Deanery. </a:t>
            </a:r>
          </a:p>
          <a:p>
            <a:endParaRPr lang="en-GB" dirty="0"/>
          </a:p>
          <a:p>
            <a:r>
              <a:rPr lang="en-GB" dirty="0"/>
              <a:t>Let me finish by saying a short prayer, before passing on to Miss Duncan and the rest of the team </a:t>
            </a:r>
          </a:p>
          <a:p>
            <a:br>
              <a:rPr lang="en-GB" dirty="0"/>
            </a:br>
            <a:r>
              <a:rPr lang="en-GB" sz="1200" b="0" i="0" u="none" strike="noStrike" kern="1200" dirty="0">
                <a:solidFill>
                  <a:schemeClr val="tx1"/>
                </a:solidFill>
                <a:effectLst/>
                <a:latin typeface="+mn-lt"/>
                <a:ea typeface="+mn-ea"/>
                <a:cs typeface="+mn-cs"/>
              </a:rPr>
              <a:t>Dear God, I know that You can open doors that no man can ever shut. It’s not always easy for me to see and sense the direction I need to take. And so today, I trust and ask You to lead me to open doors of opportunity that you have prepared for me. Help me make sense of the options that lay before me and help me see and make the right choices today. Amen.</a:t>
            </a:r>
            <a:endParaRPr lang="en-GB" dirty="0"/>
          </a:p>
        </p:txBody>
      </p:sp>
      <p:sp>
        <p:nvSpPr>
          <p:cNvPr id="4" name="Slide Number Placeholder 3"/>
          <p:cNvSpPr>
            <a:spLocks noGrp="1"/>
          </p:cNvSpPr>
          <p:nvPr>
            <p:ph type="sldNum" sz="quarter" idx="5"/>
          </p:nvPr>
        </p:nvSpPr>
        <p:spPr/>
        <p:txBody>
          <a:bodyPr/>
          <a:lstStyle/>
          <a:p>
            <a:fld id="{1332B7CB-301E-4D0A-BB02-BE99E6BDC55A}" type="slidenum">
              <a:rPr lang="en-GB" smtClean="0"/>
              <a:t>3</a:t>
            </a:fld>
            <a:endParaRPr lang="en-GB"/>
          </a:p>
        </p:txBody>
      </p:sp>
    </p:spTree>
    <p:extLst>
      <p:ext uri="{BB962C8B-B14F-4D97-AF65-F5344CB8AC3E}">
        <p14:creationId xmlns:p14="http://schemas.microsoft.com/office/powerpoint/2010/main" val="178450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learners follow the core curriculum until the end of year 11. These courses and the qualifications which they lead to are shown in the table below. The core curriculum alone gives students the opportunity to achieve up to seven GCSEs. </a:t>
            </a:r>
          </a:p>
          <a:p>
            <a:endParaRPr lang="en-GB" dirty="0"/>
          </a:p>
        </p:txBody>
      </p:sp>
      <p:sp>
        <p:nvSpPr>
          <p:cNvPr id="4" name="Slide Number Placeholder 3"/>
          <p:cNvSpPr>
            <a:spLocks noGrp="1"/>
          </p:cNvSpPr>
          <p:nvPr>
            <p:ph type="sldNum" sz="quarter" idx="10"/>
          </p:nvPr>
        </p:nvSpPr>
        <p:spPr/>
        <p:txBody>
          <a:bodyPr/>
          <a:lstStyle/>
          <a:p>
            <a:fld id="{957B840B-AAF1-4BED-B954-D5721BCF4901}" type="slidenum">
              <a:rPr lang="en-GB" smtClean="0"/>
              <a:t>4</a:t>
            </a:fld>
            <a:endParaRPr lang="en-GB"/>
          </a:p>
        </p:txBody>
      </p:sp>
    </p:spTree>
    <p:extLst>
      <p:ext uri="{BB962C8B-B14F-4D97-AF65-F5344CB8AC3E}">
        <p14:creationId xmlns:p14="http://schemas.microsoft.com/office/powerpoint/2010/main" val="239540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English Baccalaureate (</a:t>
            </a:r>
            <a:r>
              <a:rPr lang="en-US" sz="1200" kern="1200" dirty="0" err="1">
                <a:solidFill>
                  <a:schemeClr val="tx1"/>
                </a:solidFill>
                <a:effectLst/>
                <a:latin typeface="+mn-lt"/>
                <a:ea typeface="+mn-ea"/>
                <a:cs typeface="+mn-cs"/>
              </a:rPr>
              <a:t>EBacc</a:t>
            </a:r>
            <a:r>
              <a:rPr lang="en-US" sz="1200" kern="1200" dirty="0">
                <a:solidFill>
                  <a:schemeClr val="tx1"/>
                </a:solidFill>
                <a:effectLst/>
                <a:latin typeface="+mn-lt"/>
                <a:ea typeface="+mn-ea"/>
                <a:cs typeface="+mn-cs"/>
              </a:rPr>
              <a:t>) is a performance measure in school league tables introduced in 2010. It </a:t>
            </a:r>
            <a:r>
              <a:rPr lang="en-US" sz="1200" kern="1200" dirty="0" err="1">
                <a:solidFill>
                  <a:schemeClr val="tx1"/>
                </a:solidFill>
                <a:effectLst/>
                <a:latin typeface="+mn-lt"/>
                <a:ea typeface="+mn-ea"/>
                <a:cs typeface="+mn-cs"/>
              </a:rPr>
              <a:t>recognises</a:t>
            </a:r>
            <a:r>
              <a:rPr lang="en-US" sz="1200" kern="1200" dirty="0">
                <a:solidFill>
                  <a:schemeClr val="tx1"/>
                </a:solidFill>
                <a:effectLst/>
                <a:latin typeface="+mn-lt"/>
                <a:ea typeface="+mn-ea"/>
                <a:cs typeface="+mn-cs"/>
              </a:rPr>
              <a:t> those learners who achieve a GCSE grade 9-5 or equivalent in English, </a:t>
            </a:r>
            <a:r>
              <a:rPr lang="en-US" sz="1200" kern="1200" dirty="0" err="1">
                <a:solidFill>
                  <a:schemeClr val="tx1"/>
                </a:solidFill>
                <a:effectLst/>
                <a:latin typeface="+mn-lt"/>
                <a:ea typeface="+mn-ea"/>
                <a:cs typeface="+mn-cs"/>
              </a:rPr>
              <a:t>maths</a:t>
            </a:r>
            <a:r>
              <a:rPr lang="en-US" sz="1200" kern="1200" dirty="0">
                <a:solidFill>
                  <a:schemeClr val="tx1"/>
                </a:solidFill>
                <a:effectLst/>
                <a:latin typeface="+mn-lt"/>
                <a:ea typeface="+mn-ea"/>
                <a:cs typeface="+mn-cs"/>
              </a:rPr>
              <a:t>, two sciences (which may include computing GCSE), a modern or ancient foreign language and either geography or history.</a:t>
            </a: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EBacc</a:t>
            </a:r>
            <a:r>
              <a:rPr lang="en-US" sz="1200" kern="1200" dirty="0">
                <a:solidFill>
                  <a:schemeClr val="tx1"/>
                </a:solidFill>
                <a:effectLst/>
                <a:latin typeface="+mn-lt"/>
                <a:ea typeface="+mn-ea"/>
                <a:cs typeface="+mn-cs"/>
              </a:rPr>
              <a:t> is not a qualification in itself and is not certificated for learners achieving the </a:t>
            </a:r>
            <a:r>
              <a:rPr lang="en-US" sz="1200" kern="1200" dirty="0" err="1">
                <a:solidFill>
                  <a:schemeClr val="tx1"/>
                </a:solidFill>
                <a:effectLst/>
                <a:latin typeface="+mn-lt"/>
                <a:ea typeface="+mn-ea"/>
                <a:cs typeface="+mn-cs"/>
              </a:rPr>
              <a:t>EBacc</a:t>
            </a:r>
            <a:r>
              <a:rPr lang="en-US" sz="1200" kern="1200" dirty="0">
                <a:solidFill>
                  <a:schemeClr val="tx1"/>
                </a:solidFill>
                <a:effectLst/>
                <a:latin typeface="+mn-lt"/>
                <a:ea typeface="+mn-ea"/>
                <a:cs typeface="+mn-cs"/>
              </a:rPr>
              <a:t> combination of subjects. While the </a:t>
            </a:r>
            <a:r>
              <a:rPr lang="en-US" sz="1200" kern="1200" dirty="0" err="1">
                <a:solidFill>
                  <a:schemeClr val="tx1"/>
                </a:solidFill>
                <a:effectLst/>
                <a:latin typeface="+mn-lt"/>
                <a:ea typeface="+mn-ea"/>
                <a:cs typeface="+mn-cs"/>
              </a:rPr>
              <a:t>EBacc</a:t>
            </a:r>
            <a:r>
              <a:rPr lang="en-US" sz="1200" kern="1200" dirty="0">
                <a:solidFill>
                  <a:schemeClr val="tx1"/>
                </a:solidFill>
                <a:effectLst/>
                <a:latin typeface="+mn-lt"/>
                <a:ea typeface="+mn-ea"/>
                <a:cs typeface="+mn-cs"/>
              </a:rPr>
              <a:t> includes academic subjects highly valued by universities, it is not required for entry to any Russell Group university (though a small number expect a language GCSE for any degree course). The purpose of the </a:t>
            </a:r>
            <a:r>
              <a:rPr lang="en-US" sz="1200" kern="1200" dirty="0" err="1">
                <a:solidFill>
                  <a:schemeClr val="tx1"/>
                </a:solidFill>
                <a:effectLst/>
                <a:latin typeface="+mn-lt"/>
                <a:ea typeface="+mn-ea"/>
                <a:cs typeface="+mn-cs"/>
              </a:rPr>
              <a:t>EBacc</a:t>
            </a:r>
            <a:r>
              <a:rPr lang="en-US" sz="1200" kern="1200" dirty="0">
                <a:solidFill>
                  <a:schemeClr val="tx1"/>
                </a:solidFill>
                <a:effectLst/>
                <a:latin typeface="+mn-lt"/>
                <a:ea typeface="+mn-ea"/>
                <a:cs typeface="+mn-cs"/>
              </a:rPr>
              <a:t>, as stated by the government, is to encourage learners to achieve a broad set of academic GCSEs.</a:t>
            </a:r>
          </a:p>
          <a:p>
            <a:r>
              <a:rPr lang="en-US" sz="1200" kern="1200" dirty="0">
                <a:solidFill>
                  <a:schemeClr val="tx1"/>
                </a:solidFill>
                <a:effectLst/>
                <a:latin typeface="+mn-lt"/>
                <a:ea typeface="+mn-ea"/>
                <a:cs typeface="+mn-cs"/>
              </a:rPr>
              <a:t>At the Deanery we know that for many, choosing </a:t>
            </a:r>
            <a:r>
              <a:rPr lang="en-US" sz="1200" kern="1200" dirty="0" err="1">
                <a:solidFill>
                  <a:schemeClr val="tx1"/>
                </a:solidFill>
                <a:effectLst/>
                <a:latin typeface="+mn-lt"/>
                <a:ea typeface="+mn-ea"/>
                <a:cs typeface="+mn-cs"/>
              </a:rPr>
              <a:t>EBacc</a:t>
            </a:r>
            <a:r>
              <a:rPr lang="en-US" sz="1200" kern="1200" dirty="0">
                <a:solidFill>
                  <a:schemeClr val="tx1"/>
                </a:solidFill>
                <a:effectLst/>
                <a:latin typeface="+mn-lt"/>
                <a:ea typeface="+mn-ea"/>
                <a:cs typeface="+mn-cs"/>
              </a:rPr>
              <a:t> subjects is a very sensible route at key stage 4. However for other learners a different combination of subjects may be better suited to their strengths and interests and the requirements of their post-16 route. </a:t>
            </a:r>
          </a:p>
          <a:p>
            <a:endParaRPr lang="en-GB" dirty="0"/>
          </a:p>
        </p:txBody>
      </p:sp>
      <p:sp>
        <p:nvSpPr>
          <p:cNvPr id="4" name="Slide Number Placeholder 3"/>
          <p:cNvSpPr>
            <a:spLocks noGrp="1"/>
          </p:cNvSpPr>
          <p:nvPr>
            <p:ph type="sldNum" sz="quarter" idx="10"/>
          </p:nvPr>
        </p:nvSpPr>
        <p:spPr/>
        <p:txBody>
          <a:bodyPr/>
          <a:lstStyle/>
          <a:p>
            <a:fld id="{957B840B-AAF1-4BED-B954-D5721BCF4901}" type="slidenum">
              <a:rPr lang="en-GB" smtClean="0"/>
              <a:t>5</a:t>
            </a:fld>
            <a:endParaRPr lang="en-GB"/>
          </a:p>
        </p:txBody>
      </p:sp>
    </p:spTree>
    <p:extLst>
      <p:ext uri="{BB962C8B-B14F-4D97-AF65-F5344CB8AC3E}">
        <p14:creationId xmlns:p14="http://schemas.microsoft.com/office/powerpoint/2010/main" val="179563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400" cap="none" spc="0" normalizeH="0" baseline="0" noProof="0" dirty="0">
                <a:ln>
                  <a:noFill/>
                </a:ln>
                <a:solidFill>
                  <a:srgbClr val="7030A0"/>
                </a:solidFill>
                <a:effectLst/>
                <a:uLnTx/>
                <a:uFillTx/>
                <a:latin typeface="Calibri" panose="020F0502020204030204" pitchFamily="34" charset="0"/>
                <a:ea typeface="+mn-ea"/>
                <a:cs typeface="+mn-cs"/>
              </a:rPr>
              <a:t>Recent reports and scores in assessments will help you to identify your areas of strength. If you are unsure about your ability to succeed in a particular course, you should ask your subject teacher.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50" b="0" i="0" u="none" strike="noStrike" kern="1400" cap="none" spc="0" normalizeH="0" baseline="0" noProof="0" dirty="0">
                <a:ln>
                  <a:noFill/>
                </a:ln>
                <a:solidFill>
                  <a:srgbClr val="7030A0"/>
                </a:solidFill>
                <a:effectLst/>
                <a:uLnTx/>
                <a:uFillTx/>
                <a:latin typeface="Calibri" panose="020F0502020204030204" pitchFamily="34" charset="0"/>
                <a:ea typeface="+mn-ea"/>
                <a:cs typeface="+mn-cs"/>
              </a:rPr>
              <a:t>It is important to make sure you choose a course because you find the subject interesting rather than solely because you like the teacher or the group of friends in your current year 9 class. It’s good to be aware that you may not have the same teacher or classmates in a particular subject next year.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kern="1400" dirty="0">
                <a:solidFill>
                  <a:srgbClr val="7030A0"/>
                </a:solidFill>
                <a:latin typeface="Calibri" panose="020F0502020204030204" pitchFamily="34" charset="0"/>
              </a:rPr>
              <a:t>All courses are designed to have a variety of activities that appeal to learners with different learning preferences, although some courses may be particularly well suited to certain types of learner. Therefore, you should aim to choose a combination of subjects that contain at least one or two courses that match your learning preferences. This might include more vocational courses, more practical courses or courses with more written content, for example.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800" kern="1400" dirty="0">
                <a:solidFill>
                  <a:srgbClr val="7030A0"/>
                </a:solidFill>
                <a:latin typeface="Calibri" panose="020F0502020204030204" pitchFamily="34" charset="0"/>
              </a:rPr>
              <a:t>One of the most important outcomes of key stage 4 is that learners achieve the qualifications they need for progression to their desired next step after year 11 and their long term aspirations.</a:t>
            </a:r>
            <a:r>
              <a:rPr lang="en-US" sz="800" kern="1400" baseline="0" dirty="0">
                <a:solidFill>
                  <a:srgbClr val="7030A0"/>
                </a:solidFill>
                <a:latin typeface="Calibri" panose="020F0502020204030204" pitchFamily="34" charset="0"/>
              </a:rPr>
              <a:t> </a:t>
            </a:r>
            <a:r>
              <a:rPr lang="en-US" sz="800" kern="1400" dirty="0">
                <a:solidFill>
                  <a:srgbClr val="7030A0"/>
                </a:solidFill>
                <a:latin typeface="Calibri" panose="020F0502020204030204" pitchFamily="34" charset="0"/>
              </a:rPr>
              <a:t>If you are clear about what career you may wish to pursue you should seek advice about relevant courses. At this stage you may not know exactly what career you want to pursue and should not be overly concerned if you are unsure about what you want to do after year 11, so long as you follow the advice of choosing a balanced curriculum to help keep your post-16 options open.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900" b="0" i="0" u="none" strike="noStrike" kern="1400" cap="none" spc="0" normalizeH="0" baseline="0" noProof="0" dirty="0">
              <a:ln>
                <a:noFill/>
              </a:ln>
              <a:solidFill>
                <a:srgbClr val="7030A0"/>
              </a:solidFill>
              <a:effectLst/>
              <a:uLnTx/>
              <a:uFillTx/>
              <a:latin typeface="Calibri" panose="020F050202020403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050" b="0" i="0" u="none" strike="noStrike" kern="1400" cap="none" spc="0" normalizeH="0" baseline="0" noProof="0" dirty="0">
              <a:ln>
                <a:noFill/>
              </a:ln>
              <a:solidFill>
                <a:srgbClr val="7030A0"/>
              </a:solidFill>
              <a:effectLst/>
              <a:uLnTx/>
              <a:uFillTx/>
              <a:latin typeface="Calibri" panose="020F050202020403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957B840B-AAF1-4BED-B954-D5721BCF4901}" type="slidenum">
              <a:rPr lang="en-GB" smtClean="0"/>
              <a:t>7</a:t>
            </a:fld>
            <a:endParaRPr lang="en-GB"/>
          </a:p>
        </p:txBody>
      </p:sp>
    </p:spTree>
    <p:extLst>
      <p:ext uri="{BB962C8B-B14F-4D97-AF65-F5344CB8AC3E}">
        <p14:creationId xmlns:p14="http://schemas.microsoft.com/office/powerpoint/2010/main" val="394080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Good evening and welcome to our first Options Evening! </a:t>
            </a:r>
          </a:p>
          <a:p>
            <a:endParaRPr lang="en-GB" dirty="0"/>
          </a:p>
          <a:p>
            <a:r>
              <a:rPr lang="en-GB" dirty="0"/>
              <a:t>It is wonderful to see everyone </a:t>
            </a:r>
            <a:r>
              <a:rPr lang="en-GB" b="1" dirty="0"/>
              <a:t>together </a:t>
            </a:r>
            <a:r>
              <a:rPr lang="en-GB" dirty="0"/>
              <a:t>again and we are all so delighted to be able to present to you in person, about such an </a:t>
            </a:r>
            <a:r>
              <a:rPr lang="en-GB" b="1" dirty="0"/>
              <a:t>important stage </a:t>
            </a:r>
            <a:r>
              <a:rPr lang="en-GB" dirty="0"/>
              <a:t>within your child’s education. </a:t>
            </a:r>
          </a:p>
          <a:p>
            <a:endParaRPr lang="en-GB" dirty="0"/>
          </a:p>
          <a:p>
            <a:r>
              <a:rPr lang="en-GB" dirty="0"/>
              <a:t>Over the past few months, there have been a number of changes and </a:t>
            </a:r>
            <a:r>
              <a:rPr lang="en-GB" b="1" dirty="0"/>
              <a:t>developments</a:t>
            </a:r>
            <a:r>
              <a:rPr lang="en-GB" dirty="0"/>
              <a:t> across the campus. One of these developments, is our new </a:t>
            </a:r>
            <a:r>
              <a:rPr lang="en-GB" b="1" dirty="0"/>
              <a:t>vision</a:t>
            </a:r>
            <a:r>
              <a:rPr lang="en-GB" dirty="0"/>
              <a:t> of ‘Discovering and Learning together, so all can Flourish’, which holds so much </a:t>
            </a:r>
            <a:r>
              <a:rPr lang="en-GB" b="1" dirty="0"/>
              <a:t>relevance </a:t>
            </a:r>
            <a:r>
              <a:rPr lang="en-GB" dirty="0"/>
              <a:t>to tonight’s presentation. Over the past few months, you will have been aware of a number of new staff joining the academy, and I am very </a:t>
            </a:r>
            <a:r>
              <a:rPr lang="en-GB" b="1" dirty="0"/>
              <a:t>proud</a:t>
            </a:r>
            <a:r>
              <a:rPr lang="en-GB" dirty="0"/>
              <a:t> to have a number of them stand beside me tonight and for them to share their </a:t>
            </a:r>
            <a:r>
              <a:rPr lang="en-GB" b="1" dirty="0"/>
              <a:t>passion, expertise and commitment </a:t>
            </a:r>
            <a:r>
              <a:rPr lang="en-GB" dirty="0"/>
              <a:t>to enabling your child to flourish. </a:t>
            </a:r>
          </a:p>
          <a:p>
            <a:endParaRPr lang="en-GB" dirty="0"/>
          </a:p>
          <a:p>
            <a:r>
              <a:rPr lang="en-GB" dirty="0"/>
              <a:t>The options process is </a:t>
            </a:r>
            <a:r>
              <a:rPr lang="en-GB" b="1" dirty="0"/>
              <a:t>exciting</a:t>
            </a:r>
            <a:r>
              <a:rPr lang="en-GB" dirty="0"/>
              <a:t>, but also can be a bit daunting with a number of questions about the process. I hope that this evening is the starting point of addressing any of these questions and providing you the necessary support to help make the right choices for your child. We believe that every </a:t>
            </a:r>
            <a:r>
              <a:rPr lang="en-GB" b="1" dirty="0"/>
              <a:t>child is unique </a:t>
            </a:r>
            <a:r>
              <a:rPr lang="en-GB" dirty="0"/>
              <a:t>and has a unique set of skills and attributes, and our goal is to </a:t>
            </a:r>
            <a:r>
              <a:rPr lang="en-GB" b="1" dirty="0"/>
              <a:t>nurture </a:t>
            </a:r>
            <a:r>
              <a:rPr lang="en-GB" dirty="0"/>
              <a:t>them in order for them to flourish. We want to see every child leave The Deanery, with the necessary skills and knowledge to be successful in life and </a:t>
            </a:r>
            <a:r>
              <a:rPr lang="en-GB" b="1" dirty="0"/>
              <a:t>live life to its full. </a:t>
            </a:r>
            <a:r>
              <a:rPr lang="en-GB" b="0" dirty="0"/>
              <a:t>Tonight is not about your child making a commitment, but instead help us to plan. As you know </a:t>
            </a:r>
            <a:r>
              <a:rPr lang="en-GB" b="0" dirty="0" err="1"/>
              <a:t>know</a:t>
            </a:r>
            <a:r>
              <a:rPr lang="en-GB" b="0" dirty="0"/>
              <a:t>, we have started our recruitment early, with the intention of securing the best teachers and expanding our offer. I do not want to make any promises to you our your children, and instead want to live by our vision our doing what ever we can to enable your child to flourish. </a:t>
            </a:r>
            <a:endParaRPr lang="en-GB" b="1" dirty="0"/>
          </a:p>
          <a:p>
            <a:endParaRPr lang="en-GB" dirty="0"/>
          </a:p>
          <a:p>
            <a:r>
              <a:rPr lang="en-GB" dirty="0"/>
              <a:t>As supporters of The Deanery, we appreciate everything you have done to support your child and the academy since we opened in 2019. When you opted for the Deanery, you chose an academy that was </a:t>
            </a:r>
            <a:r>
              <a:rPr lang="en-GB" b="1" dirty="0"/>
              <a:t>committed </a:t>
            </a:r>
            <a:r>
              <a:rPr lang="en-GB" dirty="0"/>
              <a:t>to getting to know your child and treating them with </a:t>
            </a:r>
            <a:r>
              <a:rPr lang="en-GB" b="1" dirty="0"/>
              <a:t>Christian values </a:t>
            </a:r>
            <a:r>
              <a:rPr lang="en-GB" dirty="0"/>
              <a:t>that we live by. We wish to continue to build on this work and over the last few months we have begun to </a:t>
            </a:r>
            <a:r>
              <a:rPr lang="en-GB" b="1" dirty="0"/>
              <a:t>develop strong links </a:t>
            </a:r>
            <a:r>
              <a:rPr lang="en-GB" dirty="0"/>
              <a:t>with other secondary schools, both in the local area and wider a field. These links will enable us to ensure that the </a:t>
            </a:r>
            <a:r>
              <a:rPr lang="en-GB" b="1" dirty="0"/>
              <a:t>provisio</a:t>
            </a:r>
            <a:r>
              <a:rPr lang="en-GB" dirty="0"/>
              <a:t>n we offer here at The Deanery continues to be of high quality and enable doors of opportunity to be opened. </a:t>
            </a:r>
          </a:p>
          <a:p>
            <a:endParaRPr lang="en-GB" dirty="0"/>
          </a:p>
          <a:p>
            <a:r>
              <a:rPr lang="en-GB" dirty="0"/>
              <a:t>Tonight is only one step in the options process and there are commitments to be made. Children and family members will have questions and our intention is to provide further </a:t>
            </a:r>
            <a:r>
              <a:rPr lang="en-GB" b="1" dirty="0"/>
              <a:t>suppor</a:t>
            </a:r>
            <a:r>
              <a:rPr lang="en-GB" dirty="0"/>
              <a:t>t, via tutor sessions and 1-2-1 meetings. The team is here to support you all. </a:t>
            </a:r>
          </a:p>
          <a:p>
            <a:endParaRPr lang="en-GB" dirty="0"/>
          </a:p>
          <a:p>
            <a:r>
              <a:rPr lang="en-GB" dirty="0"/>
              <a:t>We want to see every one of you flourish and be proud of everything you achieve here at The Deanery. </a:t>
            </a:r>
          </a:p>
          <a:p>
            <a:endParaRPr lang="en-GB" dirty="0"/>
          </a:p>
          <a:p>
            <a:r>
              <a:rPr lang="en-GB" dirty="0"/>
              <a:t>Let me finish by saying a short prayer, before passing on to Miss Duncan and the rest of the team </a:t>
            </a:r>
          </a:p>
          <a:p>
            <a:br>
              <a:rPr lang="en-GB" dirty="0"/>
            </a:br>
            <a:r>
              <a:rPr lang="en-GB" sz="1200" b="0" i="0" u="none" strike="noStrike" kern="1200" dirty="0">
                <a:solidFill>
                  <a:schemeClr val="tx1"/>
                </a:solidFill>
                <a:effectLst/>
                <a:latin typeface="+mn-lt"/>
                <a:ea typeface="+mn-ea"/>
                <a:cs typeface="+mn-cs"/>
              </a:rPr>
              <a:t>Dear God, I know that You can open doors that no man can ever shut. It’s not always easy for me to see and sense the direction I need to take. And so today, I trust and ask You to lead me to open doors of opportunity that you have prepared for me. Help me make sense of the options that lay before me and help me see and make the right choices today. Amen.</a:t>
            </a:r>
            <a:endParaRPr lang="en-GB" dirty="0"/>
          </a:p>
        </p:txBody>
      </p:sp>
      <p:sp>
        <p:nvSpPr>
          <p:cNvPr id="4" name="Slide Number Placeholder 3"/>
          <p:cNvSpPr>
            <a:spLocks noGrp="1"/>
          </p:cNvSpPr>
          <p:nvPr>
            <p:ph type="sldNum" sz="quarter" idx="5"/>
          </p:nvPr>
        </p:nvSpPr>
        <p:spPr/>
        <p:txBody>
          <a:bodyPr/>
          <a:lstStyle/>
          <a:p>
            <a:fld id="{1332B7CB-301E-4D0A-BB02-BE99E6BDC55A}" type="slidenum">
              <a:rPr lang="en-GB" smtClean="0"/>
              <a:t>12</a:t>
            </a:fld>
            <a:endParaRPr lang="en-GB"/>
          </a:p>
        </p:txBody>
      </p:sp>
    </p:spTree>
    <p:extLst>
      <p:ext uri="{BB962C8B-B14F-4D97-AF65-F5344CB8AC3E}">
        <p14:creationId xmlns:p14="http://schemas.microsoft.com/office/powerpoint/2010/main" val="249991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BC858-99D7-42C9-BF71-B08FB218D3E1}"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105524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BC858-99D7-42C9-BF71-B08FB218D3E1}"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391662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BC858-99D7-42C9-BF71-B08FB218D3E1}"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273520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27051" y="1196975"/>
            <a:ext cx="4993216"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US"/>
              <a:t>Click icon to add picture</a:t>
            </a:r>
            <a:endParaRPr lang="en-GB"/>
          </a:p>
        </p:txBody>
      </p:sp>
      <p:sp>
        <p:nvSpPr>
          <p:cNvPr id="9" name="Title 1"/>
          <p:cNvSpPr>
            <a:spLocks noGrp="1"/>
          </p:cNvSpPr>
          <p:nvPr>
            <p:ph type="title"/>
          </p:nvPr>
        </p:nvSpPr>
        <p:spPr>
          <a:xfrm>
            <a:off x="5903980" y="1196975"/>
            <a:ext cx="5692213"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0"/>
          <p:cNvSpPr>
            <a:spLocks noGrp="1"/>
          </p:cNvSpPr>
          <p:nvPr>
            <p:ph type="body" sz="quarter" idx="11"/>
          </p:nvPr>
        </p:nvSpPr>
        <p:spPr>
          <a:xfrm>
            <a:off x="5903384" y="2636841"/>
            <a:ext cx="5664200" cy="1512887"/>
          </a:xfrm>
          <a:prstGeom prst="rect">
            <a:avLst/>
          </a:prstGeom>
        </p:spPr>
        <p:txBody>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94530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E91A-1CFD-AA4D-B0CF-6403B811A59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B85CD11-C434-904A-A1D5-593EB05793F3}"/>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CA6F9BC-C7A6-5644-AE7B-7EB988B00606}"/>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5" name="Footer Placeholder 4">
            <a:extLst>
              <a:ext uri="{FF2B5EF4-FFF2-40B4-BE49-F238E27FC236}">
                <a16:creationId xmlns:a16="http://schemas.microsoft.com/office/drawing/2014/main" id="{50D05C5F-7886-7143-96D4-1DE31A0657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79606-C813-744B-AFF6-4BB036786E43}"/>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387126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43B2-5DF3-4549-8F0D-8857A5B46FD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D2BA9BB-3EA8-DF42-8D97-173BEA6D3C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6FD32B-02BE-5E4C-9F9F-8085E3FA4FC9}"/>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5" name="Footer Placeholder 4">
            <a:extLst>
              <a:ext uri="{FF2B5EF4-FFF2-40B4-BE49-F238E27FC236}">
                <a16:creationId xmlns:a16="http://schemas.microsoft.com/office/drawing/2014/main" id="{5BC84268-23C5-C74E-8F1D-04F2B9D22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FE05B9-A860-C44B-8DCF-8E16BA571177}"/>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1375655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289B-7C48-3B4F-B907-AA9354DB7545}"/>
              </a:ext>
            </a:extLst>
          </p:cNvPr>
          <p:cNvSpPr>
            <a:spLocks noGrp="1"/>
          </p:cNvSpPr>
          <p:nvPr>
            <p:ph type="title"/>
          </p:nvPr>
        </p:nvSpPr>
        <p:spPr>
          <a:xfrm>
            <a:off x="831851" y="1709742"/>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795D65A-7867-E74C-A407-C4BDF139C3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40EBDF-FE22-8241-B7F9-E00840D102C8}"/>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5" name="Footer Placeholder 4">
            <a:extLst>
              <a:ext uri="{FF2B5EF4-FFF2-40B4-BE49-F238E27FC236}">
                <a16:creationId xmlns:a16="http://schemas.microsoft.com/office/drawing/2014/main" id="{F651EDBE-58EE-3241-8AFC-E86BDC58E4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517CAE-C453-D740-A6E2-B137412CB44C}"/>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46147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B5F2-2B6D-1340-8622-5DED9F8F039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1775BFA-CDDE-8943-ABC8-CF529A015C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E673DC-CAC9-E645-AAB9-631A8956A43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DF58C19-DBEB-604E-BB02-B9222D7ECDC1}"/>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6" name="Footer Placeholder 5">
            <a:extLst>
              <a:ext uri="{FF2B5EF4-FFF2-40B4-BE49-F238E27FC236}">
                <a16:creationId xmlns:a16="http://schemas.microsoft.com/office/drawing/2014/main" id="{C8449988-283C-FD43-9A53-8677EF9158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828381-6EAA-BB40-B785-725CDC44F3FC}"/>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1544964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F8A6-B24B-464E-A7C4-3AD0F002D3C8}"/>
              </a:ext>
            </a:extLst>
          </p:cNvPr>
          <p:cNvSpPr>
            <a:spLocks noGrp="1"/>
          </p:cNvSpPr>
          <p:nvPr>
            <p:ph type="title"/>
          </p:nvPr>
        </p:nvSpPr>
        <p:spPr>
          <a:xfrm>
            <a:off x="839788" y="365129"/>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9DC12AF-9492-BF4F-B240-0F4D92F3C45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E1AAB5-2C59-8545-B246-4156CA329B2B}"/>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1BE69C6-BAD4-614D-91B1-CA3FA415BF0F}"/>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E1FE143-5E74-9C46-BCF0-2C3DB4210750}"/>
              </a:ext>
            </a:extLst>
          </p:cNvPr>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1F519A1-2D53-AC4E-BC76-9ECAF1599442}"/>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8" name="Footer Placeholder 7">
            <a:extLst>
              <a:ext uri="{FF2B5EF4-FFF2-40B4-BE49-F238E27FC236}">
                <a16:creationId xmlns:a16="http://schemas.microsoft.com/office/drawing/2014/main" id="{9D02F76E-1DE8-BB4B-9AE0-AE921975DA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669014-4EF6-D242-ADCB-906C8FE13366}"/>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3041930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5E5C-981D-434C-9F33-E778F870E8C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3FA9561-2697-D141-ABA5-C6AFBA5880B9}"/>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4" name="Footer Placeholder 3">
            <a:extLst>
              <a:ext uri="{FF2B5EF4-FFF2-40B4-BE49-F238E27FC236}">
                <a16:creationId xmlns:a16="http://schemas.microsoft.com/office/drawing/2014/main" id="{918613E4-5A10-7346-AD25-A327FC669D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153594-4712-F84A-AAB2-EEE10684B4EC}"/>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2793687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1EA4A-CD2E-2648-8870-F693A8273CEA}"/>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3" name="Footer Placeholder 2">
            <a:extLst>
              <a:ext uri="{FF2B5EF4-FFF2-40B4-BE49-F238E27FC236}">
                <a16:creationId xmlns:a16="http://schemas.microsoft.com/office/drawing/2014/main" id="{4530E584-2639-0D40-866C-2252E87911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9145FC-7D03-0F47-967A-A5F210083D16}"/>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12243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BC858-99D7-42C9-BF71-B08FB218D3E1}"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7027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B832-32EF-E64F-9CF8-6A34B981D7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BAEC470-CB38-DE45-9687-51680FBB9F5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C81EBA7-4A31-FE41-B0CA-9DB16AF4B2A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B34031-BC5D-A84B-9349-91A2911B94CF}"/>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6" name="Footer Placeholder 5">
            <a:extLst>
              <a:ext uri="{FF2B5EF4-FFF2-40B4-BE49-F238E27FC236}">
                <a16:creationId xmlns:a16="http://schemas.microsoft.com/office/drawing/2014/main" id="{FF6EBCAF-F426-624D-A8FE-064F119BB2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F140E0-8EB0-374A-8247-2C5C75DC437E}"/>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1769245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6137-8F68-4E49-94C0-9FDAA5B57C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0F646C0-8B1B-964A-93DC-EB7E6A059A73}"/>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41EC5219-BE68-D648-B28F-91EA6A94027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952313-D11F-D342-B3D9-0E893B909A11}"/>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6" name="Footer Placeholder 5">
            <a:extLst>
              <a:ext uri="{FF2B5EF4-FFF2-40B4-BE49-F238E27FC236}">
                <a16:creationId xmlns:a16="http://schemas.microsoft.com/office/drawing/2014/main" id="{63ABD2AD-E955-8B4C-9E4F-7DCF27808A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FC1C5E-959C-E94C-9ED8-389D44A42550}"/>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1765781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6BA7-7EC8-634A-BA41-A6CA848FC21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B603A91-A84B-624F-BEB7-77AB026AEBE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95BF46-8748-5243-B6E1-31D476732377}"/>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5" name="Footer Placeholder 4">
            <a:extLst>
              <a:ext uri="{FF2B5EF4-FFF2-40B4-BE49-F238E27FC236}">
                <a16:creationId xmlns:a16="http://schemas.microsoft.com/office/drawing/2014/main" id="{BE07C14A-3AE2-924E-B437-3416075375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0716A-7B88-4241-BA4A-D156C152DC69}"/>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557163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AB80CF-258E-AC42-BB91-853E01D5D8BA}"/>
              </a:ext>
            </a:extLst>
          </p:cNvPr>
          <p:cNvSpPr>
            <a:spLocks noGrp="1"/>
          </p:cNvSpPr>
          <p:nvPr>
            <p:ph type="title" orient="vert"/>
          </p:nvPr>
        </p:nvSpPr>
        <p:spPr>
          <a:xfrm>
            <a:off x="8724902"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E72F4F-723E-6C4A-B46B-30742CEC1552}"/>
              </a:ext>
            </a:extLst>
          </p:cNvPr>
          <p:cNvSpPr>
            <a:spLocks noGrp="1"/>
          </p:cNvSpPr>
          <p:nvPr>
            <p:ph type="body" orient="vert" idx="1"/>
          </p:nvPr>
        </p:nvSpPr>
        <p:spPr>
          <a:xfrm>
            <a:off x="838202"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35846C6-929D-6D4D-9757-5DC8ADFB0AB0}"/>
              </a:ext>
            </a:extLst>
          </p:cNvPr>
          <p:cNvSpPr>
            <a:spLocks noGrp="1"/>
          </p:cNvSpPr>
          <p:nvPr>
            <p:ph type="dt" sz="half" idx="10"/>
          </p:nvPr>
        </p:nvSpPr>
        <p:spPr/>
        <p:txBody>
          <a:bodyPr/>
          <a:lstStyle/>
          <a:p>
            <a:fld id="{ECB311D9-E067-4E4C-98CE-1C51C70E3DC8}" type="datetimeFigureOut">
              <a:rPr lang="en-GB" smtClean="0"/>
              <a:t>07/02/2024</a:t>
            </a:fld>
            <a:endParaRPr lang="en-GB"/>
          </a:p>
        </p:txBody>
      </p:sp>
      <p:sp>
        <p:nvSpPr>
          <p:cNvPr id="5" name="Footer Placeholder 4">
            <a:extLst>
              <a:ext uri="{FF2B5EF4-FFF2-40B4-BE49-F238E27FC236}">
                <a16:creationId xmlns:a16="http://schemas.microsoft.com/office/drawing/2014/main" id="{10253AFF-EBF1-7645-AD61-DC8F6EE614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7F3B1D-54B2-2D4D-B2B5-C561C2D19FA7}"/>
              </a:ext>
            </a:extLst>
          </p:cNvPr>
          <p:cNvSpPr>
            <a:spLocks noGrp="1"/>
          </p:cNvSpPr>
          <p:nvPr>
            <p:ph type="sldNum" sz="quarter" idx="12"/>
          </p:nvPr>
        </p:nvSpPr>
        <p:spPr/>
        <p:txBody>
          <a:bodyPr/>
          <a:lstStyle/>
          <a:p>
            <a:fld id="{48AF1878-D215-7442-93F3-3BB66B8FB756}" type="slidenum">
              <a:rPr lang="en-GB" smtClean="0"/>
              <a:t>‹#›</a:t>
            </a:fld>
            <a:endParaRPr lang="en-GB"/>
          </a:p>
        </p:txBody>
      </p:sp>
    </p:spTree>
    <p:extLst>
      <p:ext uri="{BB962C8B-B14F-4D97-AF65-F5344CB8AC3E}">
        <p14:creationId xmlns:p14="http://schemas.microsoft.com/office/powerpoint/2010/main" val="546286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BB7F87-554E-4311-A0C5-BE643B114948}"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3645109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BB7F87-554E-4311-A0C5-BE643B114948}"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2029607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BB7F87-554E-4311-A0C5-BE643B114948}"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2959353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BB7F87-554E-4311-A0C5-BE643B114948}"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690113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BB7F87-554E-4311-A0C5-BE643B114948}" type="datetimeFigureOut">
              <a:rPr lang="en-GB" smtClean="0"/>
              <a:t>07/02/2024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2139605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BB7F87-554E-4311-A0C5-BE643B114948}" type="datetimeFigureOut">
              <a:rPr lang="en-GB" smtClean="0"/>
              <a:t>07/02/2024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67733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BC858-99D7-42C9-BF71-B08FB218D3E1}"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237421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B7F87-554E-4311-A0C5-BE643B114948}" type="datetimeFigureOut">
              <a:rPr lang="en-GB" smtClean="0"/>
              <a:t>07/02/2024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3765969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BB7F87-554E-4311-A0C5-BE643B114948}"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1654146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BB7F87-554E-4311-A0C5-BE643B114948}"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4236299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BB7F87-554E-4311-A0C5-BE643B114948}"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2243612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BB7F87-554E-4311-A0C5-BE643B114948}"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7B7B3-9B23-44FF-8BC5-CCCDACCBAAE2}" type="slidenum">
              <a:rPr lang="en-GB" smtClean="0"/>
              <a:t>‹#›</a:t>
            </a:fld>
            <a:endParaRPr lang="en-GB"/>
          </a:p>
        </p:txBody>
      </p:sp>
    </p:spTree>
    <p:extLst>
      <p:ext uri="{BB962C8B-B14F-4D97-AF65-F5344CB8AC3E}">
        <p14:creationId xmlns:p14="http://schemas.microsoft.com/office/powerpoint/2010/main" val="192513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BC858-99D7-42C9-BF71-B08FB218D3E1}"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379100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BC858-99D7-42C9-BF71-B08FB218D3E1}" type="datetimeFigureOut">
              <a:rPr lang="en-GB" smtClean="0"/>
              <a:t>07/02/2024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184805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BC858-99D7-42C9-BF71-B08FB218D3E1}" type="datetimeFigureOut">
              <a:rPr lang="en-GB" smtClean="0"/>
              <a:t>07/02/2024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107077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BC858-99D7-42C9-BF71-B08FB218D3E1}" type="datetimeFigureOut">
              <a:rPr lang="en-GB" smtClean="0"/>
              <a:t>07/02/2024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421822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BC858-99D7-42C9-BF71-B08FB218D3E1}"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414572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BC858-99D7-42C9-BF71-B08FB218D3E1}"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70C8D-CA9C-41CE-9BBA-7B22BCF4B55F}" type="slidenum">
              <a:rPr lang="en-GB" smtClean="0"/>
              <a:t>‹#›</a:t>
            </a:fld>
            <a:endParaRPr lang="en-GB"/>
          </a:p>
        </p:txBody>
      </p:sp>
    </p:spTree>
    <p:extLst>
      <p:ext uri="{BB962C8B-B14F-4D97-AF65-F5344CB8AC3E}">
        <p14:creationId xmlns:p14="http://schemas.microsoft.com/office/powerpoint/2010/main" val="370352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BC858-99D7-42C9-BF71-B08FB218D3E1}" type="datetimeFigureOut">
              <a:rPr lang="en-GB" smtClean="0"/>
              <a:t>07/02/2024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70C8D-CA9C-41CE-9BBA-7B22BCF4B55F}" type="slidenum">
              <a:rPr lang="en-GB" smtClean="0"/>
              <a:t>‹#›</a:t>
            </a:fld>
            <a:endParaRPr lang="en-GB"/>
          </a:p>
        </p:txBody>
      </p:sp>
    </p:spTree>
    <p:extLst>
      <p:ext uri="{BB962C8B-B14F-4D97-AF65-F5344CB8AC3E}">
        <p14:creationId xmlns:p14="http://schemas.microsoft.com/office/powerpoint/2010/main" val="14149213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790"/>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ADB591-A5FE-D04D-809D-3132E1FF790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E6E25F9-2E41-EE48-B856-1C330238C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6AB3F-B868-2A49-B625-0536DE98501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311D9-E067-4E4C-98CE-1C51C70E3DC8}" type="datetimeFigureOut">
              <a:rPr lang="en-GB" smtClean="0"/>
              <a:t>07/02/2024</a:t>
            </a:fld>
            <a:endParaRPr lang="en-GB"/>
          </a:p>
        </p:txBody>
      </p:sp>
      <p:sp>
        <p:nvSpPr>
          <p:cNvPr id="5" name="Footer Placeholder 4">
            <a:extLst>
              <a:ext uri="{FF2B5EF4-FFF2-40B4-BE49-F238E27FC236}">
                <a16:creationId xmlns:a16="http://schemas.microsoft.com/office/drawing/2014/main" id="{A50BC58A-DE14-054B-BD82-709A59F4E53C}"/>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1B857C-EC52-794F-82C2-B7346ECFCDE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F1878-D215-7442-93F3-3BB66B8FB756}" type="slidenum">
              <a:rPr lang="en-GB" smtClean="0"/>
              <a:t>‹#›</a:t>
            </a:fld>
            <a:endParaRPr lang="en-GB"/>
          </a:p>
        </p:txBody>
      </p:sp>
    </p:spTree>
    <p:extLst>
      <p:ext uri="{BB962C8B-B14F-4D97-AF65-F5344CB8AC3E}">
        <p14:creationId xmlns:p14="http://schemas.microsoft.com/office/powerpoint/2010/main" val="287158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B7F87-554E-4311-A0C5-BE643B114948}" type="datetimeFigureOut">
              <a:rPr lang="en-GB" smtClean="0"/>
              <a:t>07/02/2024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7B7B3-9B23-44FF-8BC5-CCCDACCBAAE2}" type="slidenum">
              <a:rPr lang="en-GB" smtClean="0"/>
              <a:t>‹#›</a:t>
            </a:fld>
            <a:endParaRPr lang="en-GB"/>
          </a:p>
        </p:txBody>
      </p:sp>
    </p:spTree>
    <p:extLst>
      <p:ext uri="{BB962C8B-B14F-4D97-AF65-F5344CB8AC3E}">
        <p14:creationId xmlns:p14="http://schemas.microsoft.com/office/powerpoint/2010/main" val="34803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82706"/>
            <a:ext cx="9144000" cy="1276350"/>
          </a:xfrm>
        </p:spPr>
        <p:txBody>
          <a:bodyPr>
            <a:normAutofit fontScale="90000"/>
          </a:bodyPr>
          <a:lstStyle/>
          <a:p>
            <a:r>
              <a:rPr lang="en-US" dirty="0">
                <a:solidFill>
                  <a:srgbClr val="7030A0"/>
                </a:solidFill>
              </a:rPr>
              <a:t>The options process </a:t>
            </a:r>
            <a:br>
              <a:rPr lang="en-US" dirty="0">
                <a:solidFill>
                  <a:srgbClr val="7030A0"/>
                </a:solidFill>
              </a:rPr>
            </a:br>
            <a:r>
              <a:rPr lang="en-US" dirty="0">
                <a:solidFill>
                  <a:srgbClr val="7030A0"/>
                </a:solidFill>
                <a:cs typeface="Calibri Light"/>
              </a:rPr>
              <a:t>2024</a:t>
            </a:r>
          </a:p>
        </p:txBody>
      </p:sp>
      <p:sp>
        <p:nvSpPr>
          <p:cNvPr id="3" name="Subtitle 2"/>
          <p:cNvSpPr>
            <a:spLocks noGrp="1"/>
          </p:cNvSpPr>
          <p:nvPr>
            <p:ph type="subTitle" idx="1"/>
          </p:nvPr>
        </p:nvSpPr>
        <p:spPr>
          <a:xfrm>
            <a:off x="1524000" y="4095814"/>
            <a:ext cx="9144000" cy="1655762"/>
          </a:xfrm>
        </p:spPr>
        <p:txBody>
          <a:bodyPr vert="horz" lIns="91440" tIns="45720" rIns="91440" bIns="45720" rtlCol="0" anchor="t">
            <a:normAutofit/>
          </a:bodyPr>
          <a:lstStyle/>
          <a:p>
            <a:r>
              <a:rPr lang="en-US" i="1" dirty="0" err="1">
                <a:solidFill>
                  <a:srgbClr val="7030A0"/>
                </a:solidFill>
              </a:rPr>
              <a:t>Mr</a:t>
            </a:r>
            <a:r>
              <a:rPr lang="en-US" i="1" dirty="0">
                <a:solidFill>
                  <a:srgbClr val="7030A0"/>
                </a:solidFill>
              </a:rPr>
              <a:t> McDonald – Deputy Headteacher</a:t>
            </a:r>
            <a:endParaRPr lang="en-GB" i="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39" y="221415"/>
            <a:ext cx="2817020" cy="20137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6652" y="221414"/>
            <a:ext cx="3564124" cy="2013730"/>
          </a:xfrm>
          <a:prstGeom prst="rect">
            <a:avLst/>
          </a:prstGeom>
        </p:spPr>
      </p:pic>
    </p:spTree>
    <p:extLst>
      <p:ext uri="{BB962C8B-B14F-4D97-AF65-F5344CB8AC3E}">
        <p14:creationId xmlns:p14="http://schemas.microsoft.com/office/powerpoint/2010/main" val="3540627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4722220"/>
              </p:ext>
            </p:extLst>
          </p:nvPr>
        </p:nvGraphicFramePr>
        <p:xfrm>
          <a:off x="836332" y="800164"/>
          <a:ext cx="10518643" cy="5876455"/>
        </p:xfrm>
        <a:graphic>
          <a:graphicData uri="http://schemas.openxmlformats.org/drawingml/2006/table">
            <a:tbl>
              <a:tblPr/>
              <a:tblGrid>
                <a:gridCol w="3228466">
                  <a:extLst>
                    <a:ext uri="{9D8B030D-6E8A-4147-A177-3AD203B41FA5}">
                      <a16:colId xmlns:a16="http://schemas.microsoft.com/office/drawing/2014/main" val="549753365"/>
                    </a:ext>
                  </a:extLst>
                </a:gridCol>
                <a:gridCol w="7290177">
                  <a:extLst>
                    <a:ext uri="{9D8B030D-6E8A-4147-A177-3AD203B41FA5}">
                      <a16:colId xmlns:a16="http://schemas.microsoft.com/office/drawing/2014/main" val="56647750"/>
                    </a:ext>
                  </a:extLst>
                </a:gridCol>
              </a:tblGrid>
              <a:tr h="322368">
                <a:tc>
                  <a:txBody>
                    <a:bodyPr/>
                    <a:lstStyle/>
                    <a:p>
                      <a:pPr marR="0" indent="0" algn="ctr" rtl="0">
                        <a:lnSpc>
                          <a:spcPct val="119000"/>
                        </a:lnSpc>
                        <a:spcBef>
                          <a:spcPts val="0"/>
                        </a:spcBef>
                        <a:spcAft>
                          <a:spcPts val="600"/>
                        </a:spcAft>
                      </a:pPr>
                      <a:r>
                        <a:rPr lang="en-US" sz="1400" b="1" kern="1400" dirty="0">
                          <a:ln>
                            <a:noFill/>
                          </a:ln>
                          <a:solidFill>
                            <a:srgbClr val="FFFFFF"/>
                          </a:solidFill>
                          <a:effectLst/>
                          <a:latin typeface="Calibri"/>
                        </a:rPr>
                        <a:t>Where to find advice</a:t>
                      </a:r>
                      <a:endParaRPr lang="en-US" sz="1400" kern="1400">
                        <a:ln>
                          <a:noFill/>
                        </a:ln>
                        <a:solidFill>
                          <a:srgbClr val="000080"/>
                        </a:solidFill>
                        <a:effectLst/>
                        <a:latin typeface="Calibri"/>
                      </a:endParaRPr>
                    </a:p>
                  </a:txBody>
                  <a:tcPr marL="36576" marR="36576" marT="36576" marB="36576">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solidFill>
                      <a:srgbClr val="8585C2"/>
                    </a:solidFill>
                  </a:tcPr>
                </a:tc>
                <a:tc>
                  <a:txBody>
                    <a:bodyPr/>
                    <a:lstStyle/>
                    <a:p>
                      <a:pPr marR="0" indent="0" algn="ctr" rtl="0">
                        <a:lnSpc>
                          <a:spcPct val="119000"/>
                        </a:lnSpc>
                        <a:spcBef>
                          <a:spcPts val="0"/>
                        </a:spcBef>
                        <a:spcAft>
                          <a:spcPts val="600"/>
                        </a:spcAft>
                      </a:pPr>
                      <a:r>
                        <a:rPr lang="en-US" sz="1400" b="1" kern="1400" dirty="0">
                          <a:ln>
                            <a:noFill/>
                          </a:ln>
                          <a:solidFill>
                            <a:srgbClr val="FFFFFF"/>
                          </a:solidFill>
                          <a:effectLst/>
                          <a:latin typeface="Calibri"/>
                        </a:rPr>
                        <a:t>Area of advice</a:t>
                      </a:r>
                      <a:endParaRPr lang="en-US" sz="1400" kern="1400">
                        <a:ln>
                          <a:noFill/>
                        </a:ln>
                        <a:solidFill>
                          <a:srgbClr val="000080"/>
                        </a:solidFill>
                        <a:effectLst/>
                        <a:latin typeface="Calibri"/>
                      </a:endParaRPr>
                    </a:p>
                  </a:txBody>
                  <a:tcPr marL="36576" marR="36576" marT="36576" marB="36576">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solidFill>
                      <a:srgbClr val="8585C2"/>
                    </a:solidFill>
                  </a:tcPr>
                </a:tc>
                <a:extLst>
                  <a:ext uri="{0D108BD9-81ED-4DB2-BD59-A6C34878D82A}">
                    <a16:rowId xmlns:a16="http://schemas.microsoft.com/office/drawing/2014/main" val="363568566"/>
                  </a:ext>
                </a:extLst>
              </a:tr>
              <a:tr h="949676">
                <a:tc>
                  <a:txBody>
                    <a:bodyPr/>
                    <a:lstStyle/>
                    <a:p>
                      <a:pPr marR="0" indent="0" algn="l" rtl="0">
                        <a:lnSpc>
                          <a:spcPct val="119000"/>
                        </a:lnSpc>
                        <a:spcBef>
                          <a:spcPts val="0"/>
                        </a:spcBef>
                        <a:spcAft>
                          <a:spcPts val="600"/>
                        </a:spcAft>
                      </a:pPr>
                      <a:r>
                        <a:rPr lang="en-US" sz="2000" kern="1400" dirty="0">
                          <a:ln>
                            <a:noFill/>
                          </a:ln>
                          <a:solidFill>
                            <a:srgbClr val="FFFFFF"/>
                          </a:solidFill>
                          <a:effectLst/>
                          <a:latin typeface="Calibri"/>
                        </a:rPr>
                        <a:t>Tutor</a:t>
                      </a:r>
                      <a:endParaRPr lang="en-US" sz="2000" kern="1400">
                        <a:ln>
                          <a:noFill/>
                        </a:ln>
                        <a:solidFill>
                          <a:srgbClr val="000080"/>
                        </a:solidFill>
                        <a:effectLst/>
                        <a:latin typeface="Calibri"/>
                      </a:endParaRPr>
                    </a:p>
                  </a:txBody>
                  <a:tcPr marL="36576" marR="36576" marT="36576" marB="36576">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solidFill>
                      <a:srgbClr val="8585C2"/>
                    </a:solidFill>
                  </a:tcPr>
                </a:tc>
                <a:tc>
                  <a:txBody>
                    <a:bodyPr/>
                    <a:lstStyle/>
                    <a:p>
                      <a:pPr marR="0" indent="0" algn="l" rtl="0">
                        <a:lnSpc>
                          <a:spcPct val="119000"/>
                        </a:lnSpc>
                        <a:spcBef>
                          <a:spcPts val="0"/>
                        </a:spcBef>
                        <a:spcAft>
                          <a:spcPts val="600"/>
                        </a:spcAft>
                      </a:pPr>
                      <a:r>
                        <a:rPr lang="en-US" sz="2000" kern="1400" dirty="0">
                          <a:ln>
                            <a:noFill/>
                          </a:ln>
                          <a:solidFill>
                            <a:srgbClr val="FFFFFF"/>
                          </a:solidFill>
                          <a:effectLst/>
                          <a:latin typeface="Calibri"/>
                        </a:rPr>
                        <a:t>Overview of a learner’s strengths</a:t>
                      </a:r>
                      <a:endParaRPr lang="en-US" sz="2000" kern="1400">
                        <a:ln>
                          <a:noFill/>
                        </a:ln>
                        <a:solidFill>
                          <a:srgbClr val="000080"/>
                        </a:solidFill>
                        <a:effectLst/>
                        <a:latin typeface="Calibri"/>
                      </a:endParaRPr>
                    </a:p>
                    <a:p>
                      <a:pPr marR="0" indent="0" algn="l" rtl="0">
                        <a:lnSpc>
                          <a:spcPct val="119000"/>
                        </a:lnSpc>
                        <a:spcBef>
                          <a:spcPts val="0"/>
                        </a:spcBef>
                        <a:spcAft>
                          <a:spcPts val="600"/>
                        </a:spcAft>
                      </a:pPr>
                      <a:r>
                        <a:rPr lang="en-US" sz="2000" kern="1400" dirty="0">
                          <a:ln>
                            <a:noFill/>
                          </a:ln>
                          <a:solidFill>
                            <a:srgbClr val="FFFFFF"/>
                          </a:solidFill>
                          <a:effectLst/>
                          <a:latin typeface="Calibri"/>
                        </a:rPr>
                        <a:t>Knowledge of the options process</a:t>
                      </a:r>
                    </a:p>
                    <a:p>
                      <a:pPr marR="0" lvl="0" indent="0" algn="l">
                        <a:lnSpc>
                          <a:spcPct val="119000"/>
                        </a:lnSpc>
                        <a:spcBef>
                          <a:spcPts val="0"/>
                        </a:spcBef>
                        <a:spcAft>
                          <a:spcPts val="600"/>
                        </a:spcAft>
                        <a:buNone/>
                      </a:pPr>
                      <a:r>
                        <a:rPr lang="en-US" sz="2000" kern="1400" dirty="0">
                          <a:ln>
                            <a:noFill/>
                          </a:ln>
                          <a:solidFill>
                            <a:srgbClr val="FFFFFF"/>
                          </a:solidFill>
                          <a:effectLst/>
                          <a:latin typeface="Calibri"/>
                        </a:rPr>
                        <a:t>Careers advice</a:t>
                      </a:r>
                    </a:p>
                  </a:txBody>
                  <a:tcPr marL="36576" marR="36576" marT="36576" marB="36576">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solidFill>
                      <a:srgbClr val="8585C2"/>
                    </a:solidFill>
                  </a:tcPr>
                </a:tc>
                <a:extLst>
                  <a:ext uri="{0D108BD9-81ED-4DB2-BD59-A6C34878D82A}">
                    <a16:rowId xmlns:a16="http://schemas.microsoft.com/office/drawing/2014/main" val="689333232"/>
                  </a:ext>
                </a:extLst>
              </a:tr>
              <a:tr h="636024">
                <a:tc>
                  <a:txBody>
                    <a:bodyPr/>
                    <a:lstStyle/>
                    <a:p>
                      <a:pPr marR="0" indent="0" algn="l" rtl="0">
                        <a:lnSpc>
                          <a:spcPct val="119000"/>
                        </a:lnSpc>
                        <a:spcBef>
                          <a:spcPts val="0"/>
                        </a:spcBef>
                        <a:spcAft>
                          <a:spcPts val="600"/>
                        </a:spcAft>
                      </a:pPr>
                      <a:r>
                        <a:rPr lang="en-US" sz="2000" kern="1400" dirty="0">
                          <a:ln>
                            <a:noFill/>
                          </a:ln>
                          <a:solidFill>
                            <a:srgbClr val="FFFFFF"/>
                          </a:solidFill>
                          <a:effectLst/>
                          <a:latin typeface="Calibri"/>
                        </a:rPr>
                        <a:t>Head of Faculty/Subject teachers</a:t>
                      </a:r>
                      <a:endParaRPr lang="en-US" sz="2000" kern="1400">
                        <a:ln>
                          <a:noFill/>
                        </a:ln>
                        <a:solidFill>
                          <a:srgbClr val="000080"/>
                        </a:solidFill>
                        <a:effectLst/>
                        <a:latin typeface="Calibri"/>
                      </a:endParaRPr>
                    </a:p>
                  </a:txBody>
                  <a:tcPr marL="36576" marR="36576" marT="36576" marB="36576">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solidFill>
                      <a:srgbClr val="8585C2"/>
                    </a:solidFill>
                  </a:tcPr>
                </a:tc>
                <a:tc>
                  <a:txBody>
                    <a:bodyPr/>
                    <a:lstStyle/>
                    <a:p>
                      <a:pPr marR="0" indent="0" algn="l" rtl="0">
                        <a:lnSpc>
                          <a:spcPct val="119000"/>
                        </a:lnSpc>
                        <a:spcBef>
                          <a:spcPts val="0"/>
                        </a:spcBef>
                        <a:spcAft>
                          <a:spcPts val="600"/>
                        </a:spcAft>
                      </a:pPr>
                      <a:r>
                        <a:rPr lang="en-US" sz="2000" kern="1400" dirty="0">
                          <a:ln>
                            <a:noFill/>
                          </a:ln>
                          <a:solidFill>
                            <a:srgbClr val="FFFFFF"/>
                          </a:solidFill>
                          <a:effectLst/>
                          <a:latin typeface="Calibri"/>
                        </a:rPr>
                        <a:t>Further information about a particular course</a:t>
                      </a:r>
                      <a:endParaRPr lang="en-US" sz="2000" kern="1400">
                        <a:ln>
                          <a:noFill/>
                        </a:ln>
                        <a:solidFill>
                          <a:srgbClr val="000080"/>
                        </a:solidFill>
                        <a:effectLst/>
                        <a:latin typeface="Calibri"/>
                      </a:endParaRPr>
                    </a:p>
                    <a:p>
                      <a:pPr marR="0" indent="0" algn="l" rtl="0">
                        <a:lnSpc>
                          <a:spcPct val="119000"/>
                        </a:lnSpc>
                        <a:spcBef>
                          <a:spcPts val="0"/>
                        </a:spcBef>
                        <a:spcAft>
                          <a:spcPts val="600"/>
                        </a:spcAft>
                      </a:pPr>
                      <a:r>
                        <a:rPr lang="en-US" sz="2000" kern="1400" dirty="0">
                          <a:ln>
                            <a:noFill/>
                          </a:ln>
                          <a:solidFill>
                            <a:srgbClr val="FFFFFF"/>
                          </a:solidFill>
                          <a:effectLst/>
                          <a:latin typeface="Calibri"/>
                        </a:rPr>
                        <a:t>Learner’s likely outcome from a course</a:t>
                      </a:r>
                      <a:endParaRPr lang="en-US" sz="2000" kern="1400">
                        <a:ln>
                          <a:noFill/>
                        </a:ln>
                        <a:solidFill>
                          <a:srgbClr val="000080"/>
                        </a:solidFill>
                        <a:effectLst/>
                        <a:latin typeface="Calibri"/>
                      </a:endParaRPr>
                    </a:p>
                  </a:txBody>
                  <a:tcPr marL="36576" marR="36576" marT="36576" marB="36576">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solidFill>
                      <a:srgbClr val="8585C2"/>
                    </a:solidFill>
                  </a:tcPr>
                </a:tc>
                <a:extLst>
                  <a:ext uri="{0D108BD9-81ED-4DB2-BD59-A6C34878D82A}">
                    <a16:rowId xmlns:a16="http://schemas.microsoft.com/office/drawing/2014/main" val="1250318154"/>
                  </a:ext>
                </a:extLst>
              </a:tr>
              <a:tr h="322368">
                <a:tc>
                  <a:txBody>
                    <a:bodyPr/>
                    <a:lstStyle/>
                    <a:p>
                      <a:pPr marR="0" indent="0" algn="l" rtl="0">
                        <a:lnSpc>
                          <a:spcPct val="119000"/>
                        </a:lnSpc>
                        <a:spcBef>
                          <a:spcPts val="0"/>
                        </a:spcBef>
                        <a:spcAft>
                          <a:spcPts val="600"/>
                        </a:spcAft>
                      </a:pPr>
                      <a:r>
                        <a:rPr lang="en-US" sz="2000" kern="1400" err="1">
                          <a:ln>
                            <a:noFill/>
                          </a:ln>
                          <a:solidFill>
                            <a:srgbClr val="FFFFFF"/>
                          </a:solidFill>
                          <a:effectLst/>
                          <a:latin typeface="Calibri"/>
                        </a:rPr>
                        <a:t>Mr</a:t>
                      </a:r>
                      <a:r>
                        <a:rPr lang="en-US" sz="2000" kern="1400" dirty="0">
                          <a:ln>
                            <a:noFill/>
                          </a:ln>
                          <a:solidFill>
                            <a:srgbClr val="FFFFFF"/>
                          </a:solidFill>
                          <a:effectLst/>
                          <a:latin typeface="Calibri"/>
                        </a:rPr>
                        <a:t> Dan (SENDCo)</a:t>
                      </a:r>
                      <a:endParaRPr lang="en-US" sz="2000" kern="1400">
                        <a:ln>
                          <a:noFill/>
                        </a:ln>
                        <a:solidFill>
                          <a:srgbClr val="000080"/>
                        </a:solidFill>
                        <a:effectLst/>
                        <a:latin typeface="Calibri"/>
                      </a:endParaRPr>
                    </a:p>
                  </a:txBody>
                  <a:tcPr marL="36576" marR="36576" marT="36576" marB="36576">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solidFill>
                      <a:srgbClr val="8585C2"/>
                    </a:solidFill>
                  </a:tcPr>
                </a:tc>
                <a:tc>
                  <a:txBody>
                    <a:bodyPr/>
                    <a:lstStyle/>
                    <a:p>
                      <a:pPr marR="0" indent="0" algn="l" rtl="0">
                        <a:lnSpc>
                          <a:spcPct val="119000"/>
                        </a:lnSpc>
                        <a:spcBef>
                          <a:spcPts val="0"/>
                        </a:spcBef>
                        <a:spcAft>
                          <a:spcPts val="600"/>
                        </a:spcAft>
                      </a:pPr>
                      <a:r>
                        <a:rPr lang="en-US" sz="2000" kern="1400" dirty="0">
                          <a:ln>
                            <a:noFill/>
                          </a:ln>
                          <a:solidFill>
                            <a:srgbClr val="FFFFFF"/>
                          </a:solidFill>
                          <a:effectLst/>
                          <a:latin typeface="Calibri"/>
                        </a:rPr>
                        <a:t>Advice for learners with SEND</a:t>
                      </a:r>
                      <a:endParaRPr lang="en-US" sz="2000" kern="1400">
                        <a:ln>
                          <a:noFill/>
                        </a:ln>
                        <a:solidFill>
                          <a:srgbClr val="000080"/>
                        </a:solidFill>
                        <a:effectLst/>
                        <a:latin typeface="Calibri"/>
                      </a:endParaRPr>
                    </a:p>
                  </a:txBody>
                  <a:tcPr marL="36576" marR="36576" marT="36576" marB="36576">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solidFill>
                      <a:srgbClr val="8585C2"/>
                    </a:solidFill>
                  </a:tcPr>
                </a:tc>
                <a:extLst>
                  <a:ext uri="{0D108BD9-81ED-4DB2-BD59-A6C34878D82A}">
                    <a16:rowId xmlns:a16="http://schemas.microsoft.com/office/drawing/2014/main" val="254534487"/>
                  </a:ext>
                </a:extLst>
              </a:tr>
              <a:tr h="636024">
                <a:tc>
                  <a:txBody>
                    <a:bodyPr/>
                    <a:lstStyle/>
                    <a:p>
                      <a:pPr marR="0" indent="0" algn="l" rtl="0">
                        <a:lnSpc>
                          <a:spcPct val="119000"/>
                        </a:lnSpc>
                        <a:spcBef>
                          <a:spcPts val="0"/>
                        </a:spcBef>
                        <a:spcAft>
                          <a:spcPts val="600"/>
                        </a:spcAft>
                      </a:pPr>
                      <a:r>
                        <a:rPr lang="en-US" sz="2000" kern="1400" err="1">
                          <a:ln>
                            <a:noFill/>
                          </a:ln>
                          <a:solidFill>
                            <a:srgbClr val="FFFFFF"/>
                          </a:solidFill>
                          <a:effectLst/>
                          <a:latin typeface="Calibri"/>
                        </a:rPr>
                        <a:t>Mr</a:t>
                      </a:r>
                      <a:r>
                        <a:rPr lang="en-US" sz="2000" kern="1400" dirty="0">
                          <a:ln>
                            <a:noFill/>
                          </a:ln>
                          <a:solidFill>
                            <a:srgbClr val="FFFFFF"/>
                          </a:solidFill>
                          <a:effectLst/>
                          <a:latin typeface="Calibri"/>
                        </a:rPr>
                        <a:t> McDonald</a:t>
                      </a:r>
                    </a:p>
                  </a:txBody>
                  <a:tcPr marL="36576" marR="36576" marT="36576" marB="36576">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solidFill>
                      <a:srgbClr val="8585C2"/>
                    </a:solidFill>
                  </a:tcPr>
                </a:tc>
                <a:tc>
                  <a:txBody>
                    <a:bodyPr/>
                    <a:lstStyle/>
                    <a:p>
                      <a:pPr marR="0" indent="0" algn="l" rtl="0">
                        <a:lnSpc>
                          <a:spcPct val="119000"/>
                        </a:lnSpc>
                        <a:spcBef>
                          <a:spcPts val="0"/>
                        </a:spcBef>
                        <a:spcAft>
                          <a:spcPts val="600"/>
                        </a:spcAft>
                      </a:pPr>
                      <a:r>
                        <a:rPr lang="en-US" sz="2000" kern="1400" dirty="0">
                          <a:ln>
                            <a:noFill/>
                          </a:ln>
                          <a:solidFill>
                            <a:srgbClr val="FFFFFF"/>
                          </a:solidFill>
                          <a:effectLst/>
                          <a:latin typeface="Calibri"/>
                        </a:rPr>
                        <a:t>Options process</a:t>
                      </a:r>
                      <a:endParaRPr lang="en-US" sz="2000" kern="1400">
                        <a:ln>
                          <a:noFill/>
                        </a:ln>
                        <a:solidFill>
                          <a:srgbClr val="000080"/>
                        </a:solidFill>
                        <a:effectLst/>
                        <a:latin typeface="Calibri"/>
                      </a:endParaRPr>
                    </a:p>
                    <a:p>
                      <a:pPr marR="0" indent="0" algn="l" rtl="0">
                        <a:lnSpc>
                          <a:spcPct val="119000"/>
                        </a:lnSpc>
                        <a:spcBef>
                          <a:spcPts val="0"/>
                        </a:spcBef>
                        <a:spcAft>
                          <a:spcPts val="600"/>
                        </a:spcAft>
                      </a:pPr>
                      <a:r>
                        <a:rPr lang="en-US" sz="2000" kern="1400" dirty="0">
                          <a:ln>
                            <a:noFill/>
                          </a:ln>
                          <a:solidFill>
                            <a:srgbClr val="FFFFFF"/>
                          </a:solidFill>
                          <a:effectLst/>
                          <a:latin typeface="Calibri"/>
                        </a:rPr>
                        <a:t>Questions about school options policy</a:t>
                      </a:r>
                      <a:endParaRPr lang="en-US" sz="2000" kern="1400">
                        <a:ln>
                          <a:noFill/>
                        </a:ln>
                        <a:solidFill>
                          <a:srgbClr val="000080"/>
                        </a:solidFill>
                        <a:effectLst/>
                        <a:latin typeface="Calibri"/>
                      </a:endParaRPr>
                    </a:p>
                  </a:txBody>
                  <a:tcPr marL="36576" marR="36576" marT="36576" marB="36576">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solidFill>
                      <a:srgbClr val="8585C2"/>
                    </a:solidFill>
                  </a:tcPr>
                </a:tc>
                <a:extLst>
                  <a:ext uri="{0D108BD9-81ED-4DB2-BD59-A6C34878D82A}">
                    <a16:rowId xmlns:a16="http://schemas.microsoft.com/office/drawing/2014/main" val="3287889912"/>
                  </a:ext>
                </a:extLst>
              </a:tr>
              <a:tr h="802105">
                <a:tc>
                  <a:txBody>
                    <a:bodyPr/>
                    <a:lstStyle/>
                    <a:p>
                      <a:pPr lvl="0" indent="0" algn="l">
                        <a:lnSpc>
                          <a:spcPct val="119000"/>
                        </a:lnSpc>
                        <a:spcBef>
                          <a:spcPts val="0"/>
                        </a:spcBef>
                        <a:spcAft>
                          <a:spcPts val="600"/>
                        </a:spcAft>
                        <a:buNone/>
                      </a:pPr>
                      <a:r>
                        <a:rPr lang="en-US" sz="2000" kern="1400" dirty="0">
                          <a:ln>
                            <a:noFill/>
                          </a:ln>
                          <a:solidFill>
                            <a:srgbClr val="FFFFFF"/>
                          </a:solidFill>
                          <a:effectLst/>
                          <a:latin typeface="Calibri"/>
                        </a:rPr>
                        <a:t>College and university websites.</a:t>
                      </a:r>
                    </a:p>
                  </a:txBody>
                  <a:tcPr marL="36576" marR="36576" marT="36576" marB="36576">
                    <a:lnL w="6350">
                      <a:solidFill>
                        <a:srgbClr val="333399"/>
                      </a:solidFill>
                    </a:lnL>
                    <a:lnR w="6350">
                      <a:solidFill>
                        <a:srgbClr val="333399"/>
                      </a:solidFill>
                    </a:lnR>
                    <a:lnT w="6350">
                      <a:solidFill>
                        <a:srgbClr val="333399"/>
                      </a:solidFill>
                    </a:lnT>
                    <a:lnB w="6350" cap="flat" cmpd="sng" algn="ctr">
                      <a:solidFill>
                        <a:srgbClr val="333399"/>
                      </a:solidFill>
                      <a:prstDash val="solid"/>
                      <a:round/>
                      <a:headEnd type="none" w="med" len="med"/>
                      <a:tailEnd type="none" w="med" len="med"/>
                    </a:lnB>
                    <a:solidFill>
                      <a:srgbClr val="8585C2"/>
                    </a:solidFill>
                  </a:tcPr>
                </a:tc>
                <a:tc>
                  <a:txBody>
                    <a:bodyPr/>
                    <a:lstStyle/>
                    <a:p>
                      <a:pPr lvl="0" indent="0" algn="l">
                        <a:lnSpc>
                          <a:spcPct val="119000"/>
                        </a:lnSpc>
                        <a:spcBef>
                          <a:spcPts val="0"/>
                        </a:spcBef>
                        <a:spcAft>
                          <a:spcPts val="600"/>
                        </a:spcAft>
                        <a:buNone/>
                      </a:pPr>
                      <a:r>
                        <a:rPr lang="en-US" sz="2000" kern="1400" dirty="0">
                          <a:ln>
                            <a:noFill/>
                          </a:ln>
                          <a:solidFill>
                            <a:srgbClr val="FFFFFF"/>
                          </a:solidFill>
                          <a:effectLst/>
                          <a:latin typeface="Calibri"/>
                        </a:rPr>
                        <a:t>Entry requirements for post-16 courses.  </a:t>
                      </a:r>
                    </a:p>
                  </a:txBody>
                  <a:tcPr marL="36576" marR="36576" marT="36576" marB="36576">
                    <a:lnL w="6350">
                      <a:solidFill>
                        <a:srgbClr val="333399"/>
                      </a:solidFill>
                    </a:lnL>
                    <a:lnR w="6350">
                      <a:solidFill>
                        <a:srgbClr val="333399"/>
                      </a:solidFill>
                    </a:lnR>
                    <a:lnT w="6350">
                      <a:solidFill>
                        <a:srgbClr val="333399"/>
                      </a:solidFill>
                    </a:lnT>
                    <a:lnB w="6350" cap="flat" cmpd="sng" algn="ctr">
                      <a:solidFill>
                        <a:srgbClr val="333399"/>
                      </a:solidFill>
                      <a:prstDash val="solid"/>
                      <a:round/>
                      <a:headEnd type="none" w="med" len="med"/>
                      <a:tailEnd type="none" w="med" len="med"/>
                    </a:lnB>
                    <a:solidFill>
                      <a:srgbClr val="8585C2"/>
                    </a:solidFill>
                  </a:tcPr>
                </a:tc>
                <a:extLst>
                  <a:ext uri="{0D108BD9-81ED-4DB2-BD59-A6C34878D82A}">
                    <a16:rowId xmlns:a16="http://schemas.microsoft.com/office/drawing/2014/main" val="2517450343"/>
                  </a:ext>
                </a:extLst>
              </a:tr>
              <a:tr h="438651">
                <a:tc>
                  <a:txBody>
                    <a:bodyPr/>
                    <a:lstStyle/>
                    <a:p>
                      <a:pPr lvl="0" indent="0" algn="l">
                        <a:lnSpc>
                          <a:spcPct val="119000"/>
                        </a:lnSpc>
                        <a:spcBef>
                          <a:spcPts val="0"/>
                        </a:spcBef>
                        <a:spcAft>
                          <a:spcPts val="600"/>
                        </a:spcAft>
                        <a:buNone/>
                      </a:pPr>
                      <a:r>
                        <a:rPr lang="en-US" sz="2000" kern="1400" err="1">
                          <a:ln>
                            <a:noFill/>
                          </a:ln>
                          <a:solidFill>
                            <a:srgbClr val="FFFFFF"/>
                          </a:solidFill>
                          <a:effectLst/>
                          <a:latin typeface="Calibri"/>
                        </a:rPr>
                        <a:t>Mr</a:t>
                      </a:r>
                      <a:r>
                        <a:rPr lang="en-US" sz="2000" kern="1400" dirty="0">
                          <a:ln>
                            <a:noFill/>
                          </a:ln>
                          <a:solidFill>
                            <a:srgbClr val="FFFFFF"/>
                          </a:solidFill>
                          <a:effectLst/>
                          <a:latin typeface="Calibri"/>
                        </a:rPr>
                        <a:t> </a:t>
                      </a:r>
                      <a:r>
                        <a:rPr lang="en-US" sz="2000" kern="1400" err="1">
                          <a:ln>
                            <a:noFill/>
                          </a:ln>
                          <a:solidFill>
                            <a:srgbClr val="FFFFFF"/>
                          </a:solidFill>
                          <a:effectLst/>
                          <a:latin typeface="Calibri"/>
                        </a:rPr>
                        <a:t>Ouldridge</a:t>
                      </a:r>
                    </a:p>
                  </a:txBody>
                  <a:tcPr marL="36576" marR="36576" marT="36576" marB="36576">
                    <a:lnL w="6350">
                      <a:solidFill>
                        <a:srgbClr val="333399"/>
                      </a:solidFill>
                    </a:lnL>
                    <a:lnR w="6350">
                      <a:solidFill>
                        <a:srgbClr val="333399"/>
                      </a:solidFill>
                    </a:lnR>
                    <a:lnT w="6350">
                      <a:solidFill>
                        <a:srgbClr val="333399"/>
                      </a:solidFill>
                    </a:lnT>
                    <a:lnB w="6350">
                      <a:solidFill>
                        <a:srgbClr val="333399"/>
                      </a:solidFill>
                    </a:lnB>
                    <a:solidFill>
                      <a:srgbClr val="8585C2"/>
                    </a:solidFill>
                  </a:tcPr>
                </a:tc>
                <a:tc>
                  <a:txBody>
                    <a:bodyPr/>
                    <a:lstStyle/>
                    <a:p>
                      <a:pPr lvl="0" indent="0" algn="l">
                        <a:lnSpc>
                          <a:spcPct val="119000"/>
                        </a:lnSpc>
                        <a:spcBef>
                          <a:spcPts val="0"/>
                        </a:spcBef>
                        <a:spcAft>
                          <a:spcPts val="600"/>
                        </a:spcAft>
                        <a:buNone/>
                      </a:pPr>
                      <a:r>
                        <a:rPr lang="en-US" sz="2000" kern="1400" dirty="0">
                          <a:ln>
                            <a:noFill/>
                          </a:ln>
                          <a:solidFill>
                            <a:srgbClr val="FFFFFF"/>
                          </a:solidFill>
                          <a:effectLst/>
                          <a:latin typeface="Calibri"/>
                        </a:rPr>
                        <a:t>Careers advice and post-16 choices</a:t>
                      </a:r>
                    </a:p>
                  </a:txBody>
                  <a:tcPr marL="36576" marR="36576" marT="36576" marB="36576">
                    <a:lnL w="6350">
                      <a:solidFill>
                        <a:srgbClr val="333399"/>
                      </a:solidFill>
                    </a:lnL>
                    <a:lnR w="6350">
                      <a:solidFill>
                        <a:srgbClr val="333399"/>
                      </a:solidFill>
                    </a:lnR>
                    <a:lnT w="6350">
                      <a:solidFill>
                        <a:srgbClr val="333399"/>
                      </a:solidFill>
                    </a:lnT>
                    <a:lnB w="6350">
                      <a:solidFill>
                        <a:srgbClr val="333399"/>
                      </a:solidFill>
                    </a:lnB>
                    <a:solidFill>
                      <a:srgbClr val="8585C2"/>
                    </a:solidFill>
                  </a:tcPr>
                </a:tc>
                <a:extLst>
                  <a:ext uri="{0D108BD9-81ED-4DB2-BD59-A6C34878D82A}">
                    <a16:rowId xmlns:a16="http://schemas.microsoft.com/office/drawing/2014/main" val="2962917121"/>
                  </a:ext>
                </a:extLst>
              </a:tr>
              <a:tr h="438651">
                <a:tc>
                  <a:txBody>
                    <a:bodyPr/>
                    <a:lstStyle/>
                    <a:p>
                      <a:pPr lvl="0" indent="0" algn="l">
                        <a:lnSpc>
                          <a:spcPct val="119000"/>
                        </a:lnSpc>
                        <a:spcBef>
                          <a:spcPts val="0"/>
                        </a:spcBef>
                        <a:spcAft>
                          <a:spcPts val="600"/>
                        </a:spcAft>
                        <a:buNone/>
                      </a:pPr>
                      <a:r>
                        <a:rPr lang="en-US" sz="2000" kern="1400" dirty="0">
                          <a:ln>
                            <a:noFill/>
                          </a:ln>
                          <a:solidFill>
                            <a:srgbClr val="FFFFFF"/>
                          </a:solidFill>
                          <a:effectLst/>
                          <a:latin typeface="Calibri"/>
                        </a:rPr>
                        <a:t>Students in Year 10.</a:t>
                      </a:r>
                    </a:p>
                  </a:txBody>
                  <a:tcPr marL="36576" marR="36576" marT="36576" marB="36576">
                    <a:lnL w="6350">
                      <a:solidFill>
                        <a:srgbClr val="333399"/>
                      </a:solidFill>
                    </a:lnL>
                    <a:lnR w="6350">
                      <a:solidFill>
                        <a:srgbClr val="333399"/>
                      </a:solidFill>
                    </a:lnR>
                    <a:lnT w="6350">
                      <a:solidFill>
                        <a:srgbClr val="333399"/>
                      </a:solidFill>
                    </a:lnT>
                    <a:lnB w="6350" cap="flat" cmpd="sng" algn="ctr">
                      <a:solidFill>
                        <a:srgbClr val="333399"/>
                      </a:solidFill>
                      <a:prstDash val="solid"/>
                      <a:round/>
                      <a:headEnd type="none" w="med" len="med"/>
                      <a:tailEnd type="none" w="med" len="med"/>
                    </a:lnB>
                    <a:solidFill>
                      <a:srgbClr val="8585C2"/>
                    </a:solidFill>
                  </a:tcPr>
                </a:tc>
                <a:tc>
                  <a:txBody>
                    <a:bodyPr/>
                    <a:lstStyle/>
                    <a:p>
                      <a:pPr lvl="0" indent="0" algn="l">
                        <a:lnSpc>
                          <a:spcPct val="119000"/>
                        </a:lnSpc>
                        <a:spcBef>
                          <a:spcPts val="0"/>
                        </a:spcBef>
                        <a:spcAft>
                          <a:spcPts val="600"/>
                        </a:spcAft>
                        <a:buNone/>
                      </a:pPr>
                      <a:r>
                        <a:rPr lang="en-US" sz="2000" kern="1400" dirty="0">
                          <a:ln>
                            <a:noFill/>
                          </a:ln>
                          <a:solidFill>
                            <a:srgbClr val="FFFFFF"/>
                          </a:solidFill>
                          <a:effectLst/>
                          <a:latin typeface="Calibri"/>
                        </a:rPr>
                        <a:t>What is it really like to be studying the subjects.</a:t>
                      </a:r>
                    </a:p>
                  </a:txBody>
                  <a:tcPr marL="36576" marR="36576" marT="36576" marB="36576">
                    <a:lnL w="6350">
                      <a:solidFill>
                        <a:srgbClr val="333399"/>
                      </a:solidFill>
                    </a:lnL>
                    <a:lnR w="6350">
                      <a:solidFill>
                        <a:srgbClr val="333399"/>
                      </a:solidFill>
                    </a:lnR>
                    <a:lnT w="6350">
                      <a:solidFill>
                        <a:srgbClr val="333399"/>
                      </a:solidFill>
                    </a:lnT>
                    <a:lnB w="6350" cap="flat" cmpd="sng" algn="ctr">
                      <a:solidFill>
                        <a:srgbClr val="333399"/>
                      </a:solidFill>
                      <a:prstDash val="solid"/>
                      <a:round/>
                      <a:headEnd type="none" w="med" len="med"/>
                      <a:tailEnd type="none" w="med" len="med"/>
                    </a:lnB>
                    <a:solidFill>
                      <a:srgbClr val="8585C2"/>
                    </a:solidFill>
                  </a:tcPr>
                </a:tc>
                <a:extLst>
                  <a:ext uri="{0D108BD9-81ED-4DB2-BD59-A6C34878D82A}">
                    <a16:rowId xmlns:a16="http://schemas.microsoft.com/office/drawing/2014/main" val="2503816118"/>
                  </a:ext>
                </a:extLst>
              </a:tr>
              <a:tr h="470064">
                <a:tc>
                  <a:txBody>
                    <a:bodyPr/>
                    <a:lstStyle/>
                    <a:p>
                      <a:pPr lvl="0" indent="0" algn="l">
                        <a:lnSpc>
                          <a:spcPct val="119000"/>
                        </a:lnSpc>
                        <a:spcBef>
                          <a:spcPts val="0"/>
                        </a:spcBef>
                        <a:spcAft>
                          <a:spcPts val="600"/>
                        </a:spcAft>
                        <a:buNone/>
                      </a:pPr>
                      <a:r>
                        <a:rPr lang="en-US" sz="2000" kern="1400" dirty="0">
                          <a:ln>
                            <a:noFill/>
                          </a:ln>
                          <a:solidFill>
                            <a:srgbClr val="FFFFFF"/>
                          </a:solidFill>
                          <a:effectLst/>
                          <a:latin typeface="Calibri"/>
                        </a:rPr>
                        <a:t>The Options Booklet.</a:t>
                      </a:r>
                    </a:p>
                  </a:txBody>
                  <a:tcPr marL="36576" marR="36576" marT="36576" marB="36576">
                    <a:lnL w="6350">
                      <a:solidFill>
                        <a:srgbClr val="333399"/>
                      </a:solidFill>
                    </a:lnL>
                    <a:lnR w="6350">
                      <a:solidFill>
                        <a:srgbClr val="333399"/>
                      </a:solidFill>
                    </a:lnR>
                    <a:lnT w="6350">
                      <a:solidFill>
                        <a:srgbClr val="333399"/>
                      </a:solidFill>
                    </a:lnT>
                    <a:lnB w="6350">
                      <a:solidFill>
                        <a:srgbClr val="333399"/>
                      </a:solidFill>
                    </a:lnB>
                    <a:solidFill>
                      <a:srgbClr val="8585C2"/>
                    </a:solidFill>
                  </a:tcPr>
                </a:tc>
                <a:tc>
                  <a:txBody>
                    <a:bodyPr/>
                    <a:lstStyle/>
                    <a:p>
                      <a:pPr lvl="0" indent="0" algn="l">
                        <a:lnSpc>
                          <a:spcPct val="119000"/>
                        </a:lnSpc>
                        <a:spcBef>
                          <a:spcPts val="0"/>
                        </a:spcBef>
                        <a:spcAft>
                          <a:spcPts val="600"/>
                        </a:spcAft>
                        <a:buNone/>
                      </a:pPr>
                      <a:r>
                        <a:rPr lang="en-US" sz="2000" kern="1400" dirty="0">
                          <a:ln>
                            <a:noFill/>
                          </a:ln>
                          <a:solidFill>
                            <a:srgbClr val="FFFFFF"/>
                          </a:solidFill>
                          <a:effectLst/>
                          <a:latin typeface="Calibri"/>
                        </a:rPr>
                        <a:t>The courses on offer, exam boards, content etc. </a:t>
                      </a:r>
                    </a:p>
                  </a:txBody>
                  <a:tcPr marL="36576" marR="36576" marT="36576" marB="36576">
                    <a:lnL w="6350">
                      <a:solidFill>
                        <a:srgbClr val="333399"/>
                      </a:solidFill>
                    </a:lnL>
                    <a:lnR w="6350">
                      <a:solidFill>
                        <a:srgbClr val="333399"/>
                      </a:solidFill>
                    </a:lnR>
                    <a:lnT w="6350">
                      <a:solidFill>
                        <a:srgbClr val="333399"/>
                      </a:solidFill>
                    </a:lnT>
                    <a:lnB w="6350">
                      <a:solidFill>
                        <a:srgbClr val="333399"/>
                      </a:solidFill>
                    </a:lnB>
                    <a:solidFill>
                      <a:srgbClr val="8585C2"/>
                    </a:solidFill>
                  </a:tcPr>
                </a:tc>
                <a:extLst>
                  <a:ext uri="{0D108BD9-81ED-4DB2-BD59-A6C34878D82A}">
                    <a16:rowId xmlns:a16="http://schemas.microsoft.com/office/drawing/2014/main" val="3379570943"/>
                  </a:ext>
                </a:extLst>
              </a:tr>
            </a:tbl>
          </a:graphicData>
        </a:graphic>
      </p:graphicFrame>
      <p:sp>
        <p:nvSpPr>
          <p:cNvPr id="3" name="Control 1"/>
          <p:cNvSpPr>
            <a:spLocks noChangeArrowheads="1" noChangeShapeType="1"/>
          </p:cNvSpPr>
          <p:nvPr/>
        </p:nvSpPr>
        <p:spPr bwMode="auto">
          <a:xfrm>
            <a:off x="1535921" y="2903182"/>
            <a:ext cx="10518203" cy="33528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9A73A94-9989-B3B8-0E31-18CF807F4B69}"/>
              </a:ext>
            </a:extLst>
          </p:cNvPr>
          <p:cNvSpPr txBox="1"/>
          <p:nvPr/>
        </p:nvSpPr>
        <p:spPr>
          <a:xfrm>
            <a:off x="521123" y="-41013"/>
            <a:ext cx="10898155" cy="923330"/>
          </a:xfrm>
          <a:prstGeom prst="rect">
            <a:avLst/>
          </a:prstGeom>
          <a:noFill/>
        </p:spPr>
        <p:txBody>
          <a:bodyPr wrap="square" lIns="91440" tIns="45720" rIns="91440" bIns="45720" rtlCol="0" anchor="t">
            <a:spAutoFit/>
          </a:bodyPr>
          <a:lstStyle/>
          <a:p>
            <a:pPr algn="ctr">
              <a:defRPr/>
            </a:pPr>
            <a:r>
              <a:rPr lang="en-US" sz="5400" dirty="0">
                <a:solidFill>
                  <a:srgbClr val="7030A0"/>
                </a:solidFill>
                <a:latin typeface="Calibri" panose="020F0502020204030204"/>
              </a:rPr>
              <a:t>Where to find advice</a:t>
            </a:r>
            <a:endParaRPr kumimoji="0" lang="en-GB" sz="54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50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rol 1"/>
          <p:cNvSpPr>
            <a:spLocks noChangeArrowheads="1" noChangeShapeType="1"/>
          </p:cNvSpPr>
          <p:nvPr/>
        </p:nvSpPr>
        <p:spPr bwMode="auto">
          <a:xfrm>
            <a:off x="3451224" y="10221015"/>
            <a:ext cx="7909249" cy="1685236"/>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541176" y="298580"/>
            <a:ext cx="10898155"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7030A0"/>
                </a:solidFill>
                <a:effectLst/>
                <a:uLnTx/>
                <a:uFillTx/>
                <a:latin typeface="Calibri" panose="020F0502020204030204"/>
                <a:ea typeface="+mn-ea"/>
                <a:cs typeface="+mn-cs"/>
              </a:rPr>
              <a:t>The </a:t>
            </a:r>
            <a:r>
              <a:rPr lang="en-US" sz="5400" dirty="0">
                <a:solidFill>
                  <a:srgbClr val="7030A0"/>
                </a:solidFill>
                <a:latin typeface="Calibri" panose="020F0502020204030204"/>
              </a:rPr>
              <a:t>Options</a:t>
            </a:r>
            <a:r>
              <a:rPr kumimoji="0" lang="en-US" sz="5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US" sz="5400" dirty="0">
                <a:solidFill>
                  <a:srgbClr val="7030A0"/>
                </a:solidFill>
                <a:latin typeface="Calibri" panose="020F0502020204030204"/>
              </a:rPr>
              <a:t>Form</a:t>
            </a:r>
            <a:endParaRPr kumimoji="0" lang="en-GB" sz="54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5" name="TextBox 4"/>
          <p:cNvSpPr txBox="1"/>
          <p:nvPr/>
        </p:nvSpPr>
        <p:spPr>
          <a:xfrm>
            <a:off x="719717" y="1451678"/>
            <a:ext cx="10758196" cy="3539430"/>
          </a:xfrm>
          <a:prstGeom prst="rect">
            <a:avLst/>
          </a:prstGeom>
          <a:noFill/>
        </p:spPr>
        <p:txBody>
          <a:bodyPr wrap="square" lIns="91440" tIns="45720" rIns="91440" bIns="45720" rtlCol="0" anchor="t">
            <a:spAutoFit/>
          </a:bodyPr>
          <a:lstStyle/>
          <a:p>
            <a:r>
              <a:rPr lang="en-US" sz="2800" dirty="0">
                <a:solidFill>
                  <a:srgbClr val="7030A0"/>
                </a:solidFill>
              </a:rPr>
              <a:t>The Options Form will be electronic.  Students will need to be logged into their Office 365 account before they can access it.  </a:t>
            </a:r>
            <a:endParaRPr lang="en-US" sz="2800" dirty="0">
              <a:solidFill>
                <a:srgbClr val="7030A0"/>
              </a:solidFill>
              <a:cs typeface="Calibri" panose="020F0502020204030204"/>
            </a:endParaRPr>
          </a:p>
          <a:p>
            <a:endParaRPr lang="en-US" sz="2800" dirty="0">
              <a:solidFill>
                <a:srgbClr val="7030A0"/>
              </a:solidFill>
              <a:latin typeface="Calibri" panose="020F0502020204030204"/>
              <a:cs typeface="Calibri"/>
            </a:endParaRPr>
          </a:p>
          <a:p>
            <a:r>
              <a:rPr lang="en-US" sz="2800" dirty="0">
                <a:solidFill>
                  <a:srgbClr val="7030A0"/>
                </a:solidFill>
                <a:latin typeface="Calibri" panose="020F0502020204030204"/>
                <a:cs typeface="Calibri"/>
              </a:rPr>
              <a:t>The Options Form will be emailed out to all students on Friday 9th February. </a:t>
            </a:r>
          </a:p>
          <a:p>
            <a:endParaRPr lang="en-US" sz="2800" dirty="0">
              <a:solidFill>
                <a:srgbClr val="7030A0"/>
              </a:solidFill>
              <a:latin typeface="Calibri" panose="020F0502020204030204"/>
              <a:cs typeface="Calibri"/>
            </a:endParaRPr>
          </a:p>
          <a:p>
            <a:r>
              <a:rPr lang="en-US" sz="2800" b="1" dirty="0">
                <a:solidFill>
                  <a:srgbClr val="7030A0"/>
                </a:solidFill>
                <a:latin typeface="Calibri" panose="020F0502020204030204"/>
                <a:cs typeface="Calibri"/>
              </a:rPr>
              <a:t>There is NO first come first served</a:t>
            </a:r>
            <a:r>
              <a:rPr lang="en-US" sz="2800" dirty="0">
                <a:solidFill>
                  <a:srgbClr val="7030A0"/>
                </a:solidFill>
                <a:latin typeface="Calibri" panose="020F0502020204030204"/>
                <a:cs typeface="Calibri"/>
              </a:rPr>
              <a:t>; take your time.  All Options requests will be considered equally at the deadline of 8th March.</a:t>
            </a:r>
          </a:p>
        </p:txBody>
      </p:sp>
      <p:sp>
        <p:nvSpPr>
          <p:cNvPr id="6" name="Rectangle 5">
            <a:extLst>
              <a:ext uri="{FF2B5EF4-FFF2-40B4-BE49-F238E27FC236}">
                <a16:creationId xmlns:a16="http://schemas.microsoft.com/office/drawing/2014/main" id="{61B3D9E6-B143-D14E-812B-9FE9785A3822}"/>
              </a:ext>
            </a:extLst>
          </p:cNvPr>
          <p:cNvSpPr/>
          <p:nvPr/>
        </p:nvSpPr>
        <p:spPr>
          <a:xfrm>
            <a:off x="1644567" y="5599260"/>
            <a:ext cx="8955847" cy="786385"/>
          </a:xfrm>
          <a:prstGeom prst="rect">
            <a:avLst/>
          </a:prstGeom>
          <a:solidFill>
            <a:schemeClr val="bg1"/>
          </a:solidFill>
          <a:ln>
            <a:solidFill>
              <a:schemeClr val="tx1"/>
            </a:solidFill>
          </a:ln>
        </p:spPr>
        <p:txBody>
          <a:bodyPr vert="horz" lIns="91440" tIns="45720" rIns="91440" bIns="45720" rtlCol="0">
            <a:normAutofit/>
          </a:bodyPr>
          <a:lstStyle/>
          <a:p>
            <a:pPr algn="ctr">
              <a:lnSpc>
                <a:spcPct val="90000"/>
              </a:lnSpc>
              <a:spcAft>
                <a:spcPts val="600"/>
              </a:spcAft>
            </a:pPr>
            <a:r>
              <a:rPr lang="en-US" sz="2800">
                <a:effectLst>
                  <a:outerShdw blurRad="50800" dist="38100" dir="5400000" algn="t" rotWithShape="0">
                    <a:prstClr val="black">
                      <a:alpha val="40000"/>
                    </a:prstClr>
                  </a:outerShdw>
                </a:effectLst>
              </a:rPr>
              <a:t>D</a:t>
            </a:r>
            <a:r>
              <a:rPr lang="en-US" sz="1900">
                <a:effectLst>
                  <a:outerShdw blurRad="50800" dist="38100" dir="5400000" algn="t" rotWithShape="0">
                    <a:prstClr val="black">
                      <a:alpha val="40000"/>
                    </a:prstClr>
                  </a:outerShdw>
                </a:effectLst>
              </a:rPr>
              <a:t>iscovering and </a:t>
            </a:r>
            <a:r>
              <a:rPr lang="en-US" sz="2800">
                <a:effectLst>
                  <a:outerShdw blurRad="50800" dist="38100" dir="5400000" algn="t" rotWithShape="0">
                    <a:prstClr val="black">
                      <a:alpha val="40000"/>
                    </a:prstClr>
                  </a:outerShdw>
                </a:effectLst>
              </a:rPr>
              <a:t>L</a:t>
            </a:r>
            <a:r>
              <a:rPr lang="en-US" sz="1900">
                <a:effectLst>
                  <a:outerShdw blurRad="50800" dist="38100" dir="5400000" algn="t" rotWithShape="0">
                    <a:prstClr val="black">
                      <a:alpha val="40000"/>
                    </a:prstClr>
                  </a:outerShdw>
                </a:effectLst>
              </a:rPr>
              <a:t>earning </a:t>
            </a:r>
            <a:r>
              <a:rPr lang="en-US" sz="2800">
                <a:effectLst>
                  <a:outerShdw blurRad="50800" dist="38100" dir="5400000" algn="t" rotWithShape="0">
                    <a:prstClr val="black">
                      <a:alpha val="40000"/>
                    </a:prstClr>
                  </a:outerShdw>
                </a:effectLst>
              </a:rPr>
              <a:t>T</a:t>
            </a:r>
            <a:r>
              <a:rPr lang="en-US" sz="1900">
                <a:effectLst>
                  <a:outerShdw blurRad="50800" dist="38100" dir="5400000" algn="t" rotWithShape="0">
                    <a:prstClr val="black">
                      <a:alpha val="40000"/>
                    </a:prstClr>
                  </a:outerShdw>
                </a:effectLst>
              </a:rPr>
              <a:t>ogether, so all can </a:t>
            </a:r>
            <a:r>
              <a:rPr lang="en-US" sz="2800">
                <a:effectLst>
                  <a:outerShdw blurRad="50800" dist="38100" dir="5400000" algn="t" rotWithShape="0">
                    <a:prstClr val="black">
                      <a:alpha val="40000"/>
                    </a:prstClr>
                  </a:outerShdw>
                </a:effectLst>
              </a:rPr>
              <a:t>F</a:t>
            </a:r>
            <a:r>
              <a:rPr lang="en-US" sz="1900">
                <a:effectLst>
                  <a:outerShdw blurRad="50800" dist="38100" dir="5400000" algn="t" rotWithShape="0">
                    <a:prstClr val="black">
                      <a:alpha val="40000"/>
                    </a:prstClr>
                  </a:outerShdw>
                </a:effectLst>
              </a:rPr>
              <a:t>lourish</a:t>
            </a:r>
          </a:p>
          <a:p>
            <a:pPr algn="ctr">
              <a:lnSpc>
                <a:spcPct val="90000"/>
              </a:lnSpc>
              <a:spcAft>
                <a:spcPts val="600"/>
              </a:spcAft>
            </a:pPr>
            <a:r>
              <a:rPr lang="en-US" sz="1400">
                <a:effectLst>
                  <a:outerShdw blurRad="50800" dist="38100" dir="5400000" algn="t" rotWithShape="0">
                    <a:prstClr val="black">
                      <a:alpha val="40000"/>
                    </a:prstClr>
                  </a:outerShdw>
                </a:effectLst>
              </a:rPr>
              <a:t>“A tree is planted by streams of water, which yields its fruits in season”</a:t>
            </a:r>
          </a:p>
        </p:txBody>
      </p:sp>
      <p:sp>
        <p:nvSpPr>
          <p:cNvPr id="7" name="Rectangle 6">
            <a:extLst>
              <a:ext uri="{FF2B5EF4-FFF2-40B4-BE49-F238E27FC236}">
                <a16:creationId xmlns:a16="http://schemas.microsoft.com/office/drawing/2014/main" id="{3654A3FC-D4EC-064C-A081-B46C282C6105}"/>
              </a:ext>
            </a:extLst>
          </p:cNvPr>
          <p:cNvSpPr/>
          <p:nvPr/>
        </p:nvSpPr>
        <p:spPr>
          <a:xfrm>
            <a:off x="1644568" y="6434600"/>
            <a:ext cx="8954005" cy="389888"/>
          </a:xfrm>
          <a:prstGeom prst="rect">
            <a:avLst/>
          </a:prstGeom>
          <a:solidFill>
            <a:srgbClr val="7030A0"/>
          </a:solidFill>
        </p:spPr>
        <p:txBody>
          <a:bodyPr vert="horz" lIns="91440" tIns="45720" rIns="91440" bIns="45720" rtlCol="0">
            <a:normAutofit/>
          </a:bodyPr>
          <a:lstStyle/>
          <a:p>
            <a:pPr algn="ctr">
              <a:lnSpc>
                <a:spcPct val="90000"/>
              </a:lnSpc>
              <a:spcAft>
                <a:spcPts val="600"/>
              </a:spcAft>
            </a:pPr>
            <a:r>
              <a:rPr lang="en-US" sz="1900">
                <a:solidFill>
                  <a:schemeClr val="bg1"/>
                </a:solidFill>
                <a:effectLst>
                  <a:outerShdw blurRad="50800" dist="38100" dir="5400000" algn="t" rotWithShape="0">
                    <a:prstClr val="black">
                      <a:alpha val="40000"/>
                    </a:prstClr>
                  </a:outerShdw>
                </a:effectLst>
              </a:rPr>
              <a:t>Wisdom      –      Hope      –       Service       –       Resilience </a:t>
            </a:r>
          </a:p>
        </p:txBody>
      </p:sp>
    </p:spTree>
    <p:extLst>
      <p:ext uri="{BB962C8B-B14F-4D97-AF65-F5344CB8AC3E}">
        <p14:creationId xmlns:p14="http://schemas.microsoft.com/office/powerpoint/2010/main" val="148558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6862" y="72039"/>
            <a:ext cx="5889918" cy="786385"/>
          </a:xfrm>
          <a:noFill/>
        </p:spPr>
        <p:txBody>
          <a:bodyPr vert="horz" lIns="91440" tIns="45720" rIns="91440" bIns="45720" rtlCol="0" anchor="b">
            <a:normAutofit/>
          </a:bodyPr>
          <a:lstStyle/>
          <a:p>
            <a:pPr algn="l" defTabSz="914400"/>
            <a:r>
              <a:rPr lang="en-US" sz="4800" dirty="0">
                <a:cs typeface="Calibri Light"/>
              </a:rPr>
              <a:t>Timeline - reminder</a:t>
            </a:r>
          </a:p>
        </p:txBody>
      </p:sp>
      <p:sp>
        <p:nvSpPr>
          <p:cNvPr id="8" name="Rectangle 7">
            <a:extLst>
              <a:ext uri="{FF2B5EF4-FFF2-40B4-BE49-F238E27FC236}">
                <a16:creationId xmlns:a16="http://schemas.microsoft.com/office/drawing/2014/main" id="{61B3D9E6-B143-D14E-812B-9FE9785A3822}"/>
              </a:ext>
            </a:extLst>
          </p:cNvPr>
          <p:cNvSpPr/>
          <p:nvPr/>
        </p:nvSpPr>
        <p:spPr>
          <a:xfrm>
            <a:off x="1644567" y="5599260"/>
            <a:ext cx="8955847" cy="786385"/>
          </a:xfrm>
          <a:prstGeom prst="rect">
            <a:avLst/>
          </a:prstGeom>
          <a:solidFill>
            <a:schemeClr val="bg1"/>
          </a:solidFill>
          <a:ln>
            <a:solidFill>
              <a:schemeClr val="tx1"/>
            </a:solidFill>
          </a:ln>
        </p:spPr>
        <p:txBody>
          <a:bodyPr vert="horz" lIns="91440" tIns="45720" rIns="91440" bIns="45720" rtlCol="0">
            <a:normAutofit/>
          </a:bodyPr>
          <a:lstStyle/>
          <a:p>
            <a:pPr algn="ctr">
              <a:lnSpc>
                <a:spcPct val="90000"/>
              </a:lnSpc>
              <a:spcAft>
                <a:spcPts val="600"/>
              </a:spcAft>
            </a:pPr>
            <a:r>
              <a:rPr lang="en-US" sz="2800">
                <a:effectLst>
                  <a:outerShdw blurRad="50800" dist="38100" dir="5400000" algn="t" rotWithShape="0">
                    <a:prstClr val="black">
                      <a:alpha val="40000"/>
                    </a:prstClr>
                  </a:outerShdw>
                </a:effectLst>
              </a:rPr>
              <a:t>D</a:t>
            </a:r>
            <a:r>
              <a:rPr lang="en-US" sz="1900">
                <a:effectLst>
                  <a:outerShdw blurRad="50800" dist="38100" dir="5400000" algn="t" rotWithShape="0">
                    <a:prstClr val="black">
                      <a:alpha val="40000"/>
                    </a:prstClr>
                  </a:outerShdw>
                </a:effectLst>
              </a:rPr>
              <a:t>iscovering and </a:t>
            </a:r>
            <a:r>
              <a:rPr lang="en-US" sz="2800">
                <a:effectLst>
                  <a:outerShdw blurRad="50800" dist="38100" dir="5400000" algn="t" rotWithShape="0">
                    <a:prstClr val="black">
                      <a:alpha val="40000"/>
                    </a:prstClr>
                  </a:outerShdw>
                </a:effectLst>
              </a:rPr>
              <a:t>L</a:t>
            </a:r>
            <a:r>
              <a:rPr lang="en-US" sz="1900">
                <a:effectLst>
                  <a:outerShdw blurRad="50800" dist="38100" dir="5400000" algn="t" rotWithShape="0">
                    <a:prstClr val="black">
                      <a:alpha val="40000"/>
                    </a:prstClr>
                  </a:outerShdw>
                </a:effectLst>
              </a:rPr>
              <a:t>earning </a:t>
            </a:r>
            <a:r>
              <a:rPr lang="en-US" sz="2800">
                <a:effectLst>
                  <a:outerShdw blurRad="50800" dist="38100" dir="5400000" algn="t" rotWithShape="0">
                    <a:prstClr val="black">
                      <a:alpha val="40000"/>
                    </a:prstClr>
                  </a:outerShdw>
                </a:effectLst>
              </a:rPr>
              <a:t>T</a:t>
            </a:r>
            <a:r>
              <a:rPr lang="en-US" sz="1900">
                <a:effectLst>
                  <a:outerShdw blurRad="50800" dist="38100" dir="5400000" algn="t" rotWithShape="0">
                    <a:prstClr val="black">
                      <a:alpha val="40000"/>
                    </a:prstClr>
                  </a:outerShdw>
                </a:effectLst>
              </a:rPr>
              <a:t>ogether, so all can </a:t>
            </a:r>
            <a:r>
              <a:rPr lang="en-US" sz="2800">
                <a:effectLst>
                  <a:outerShdw blurRad="50800" dist="38100" dir="5400000" algn="t" rotWithShape="0">
                    <a:prstClr val="black">
                      <a:alpha val="40000"/>
                    </a:prstClr>
                  </a:outerShdw>
                </a:effectLst>
              </a:rPr>
              <a:t>F</a:t>
            </a:r>
            <a:r>
              <a:rPr lang="en-US" sz="1900">
                <a:effectLst>
                  <a:outerShdw blurRad="50800" dist="38100" dir="5400000" algn="t" rotWithShape="0">
                    <a:prstClr val="black">
                      <a:alpha val="40000"/>
                    </a:prstClr>
                  </a:outerShdw>
                </a:effectLst>
              </a:rPr>
              <a:t>lourish</a:t>
            </a:r>
          </a:p>
          <a:p>
            <a:pPr algn="ctr">
              <a:lnSpc>
                <a:spcPct val="90000"/>
              </a:lnSpc>
              <a:spcAft>
                <a:spcPts val="600"/>
              </a:spcAft>
            </a:pPr>
            <a:r>
              <a:rPr lang="en-US" sz="1400">
                <a:effectLst>
                  <a:outerShdw blurRad="50800" dist="38100" dir="5400000" algn="t" rotWithShape="0">
                    <a:prstClr val="black">
                      <a:alpha val="40000"/>
                    </a:prstClr>
                  </a:outerShdw>
                </a:effectLst>
              </a:rPr>
              <a:t>“A tree is planted by streams of water, which yields its fruits in season”</a:t>
            </a:r>
          </a:p>
        </p:txBody>
      </p:sp>
      <p:sp>
        <p:nvSpPr>
          <p:cNvPr id="19" name="Rectangle 18">
            <a:extLst>
              <a:ext uri="{FF2B5EF4-FFF2-40B4-BE49-F238E27FC236}">
                <a16:creationId xmlns:a16="http://schemas.microsoft.com/office/drawing/2014/main" id="{3654A3FC-D4EC-064C-A081-B46C282C6105}"/>
              </a:ext>
            </a:extLst>
          </p:cNvPr>
          <p:cNvSpPr/>
          <p:nvPr/>
        </p:nvSpPr>
        <p:spPr>
          <a:xfrm>
            <a:off x="1644568" y="6434600"/>
            <a:ext cx="8954005" cy="389888"/>
          </a:xfrm>
          <a:prstGeom prst="rect">
            <a:avLst/>
          </a:prstGeom>
          <a:solidFill>
            <a:srgbClr val="7030A0"/>
          </a:solidFill>
        </p:spPr>
        <p:txBody>
          <a:bodyPr vert="horz" lIns="91440" tIns="45720" rIns="91440" bIns="45720" rtlCol="0">
            <a:normAutofit/>
          </a:bodyPr>
          <a:lstStyle/>
          <a:p>
            <a:pPr algn="ctr">
              <a:lnSpc>
                <a:spcPct val="90000"/>
              </a:lnSpc>
              <a:spcAft>
                <a:spcPts val="600"/>
              </a:spcAft>
            </a:pPr>
            <a:r>
              <a:rPr lang="en-US" sz="1900">
                <a:solidFill>
                  <a:schemeClr val="bg1"/>
                </a:solidFill>
                <a:effectLst>
                  <a:outerShdw blurRad="50800" dist="38100" dir="5400000" algn="t" rotWithShape="0">
                    <a:prstClr val="black">
                      <a:alpha val="40000"/>
                    </a:prstClr>
                  </a:outerShdw>
                </a:effectLst>
              </a:rPr>
              <a:t>Wisdom      –      Hope      –       Service       –       Resilience </a:t>
            </a:r>
          </a:p>
        </p:txBody>
      </p:sp>
      <p:sp>
        <p:nvSpPr>
          <p:cNvPr id="3" name="TextBox 2">
            <a:extLst>
              <a:ext uri="{FF2B5EF4-FFF2-40B4-BE49-F238E27FC236}">
                <a16:creationId xmlns:a16="http://schemas.microsoft.com/office/drawing/2014/main" id="{7D0C71B4-D2FC-27B6-BEAC-0BA7F8FF8216}"/>
              </a:ext>
            </a:extLst>
          </p:cNvPr>
          <p:cNvSpPr txBox="1"/>
          <p:nvPr/>
        </p:nvSpPr>
        <p:spPr>
          <a:xfrm>
            <a:off x="434027" y="861347"/>
            <a:ext cx="1091353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har char="•"/>
            </a:pPr>
            <a:r>
              <a:rPr lang="en-GB" sz="2800" dirty="0">
                <a:latin typeface="Arial"/>
                <a:cs typeface="Arial"/>
              </a:rPr>
              <a:t>29</a:t>
            </a:r>
            <a:r>
              <a:rPr lang="en-GB" sz="2800" baseline="30000" dirty="0">
                <a:latin typeface="Arial"/>
                <a:cs typeface="Arial"/>
              </a:rPr>
              <a:t>th</a:t>
            </a:r>
            <a:r>
              <a:rPr lang="en-GB" sz="2800" dirty="0">
                <a:latin typeface="Arial"/>
                <a:cs typeface="Arial"/>
              </a:rPr>
              <a:t> January 2024 – Options assemblies.</a:t>
            </a:r>
            <a:r>
              <a:rPr lang="en-US" sz="2800" dirty="0">
                <a:latin typeface="Arial"/>
                <a:cs typeface="Arial"/>
              </a:rPr>
              <a:t>​</a:t>
            </a:r>
          </a:p>
          <a:p>
            <a:pPr marL="457200" indent="-457200">
              <a:buChar char="•"/>
            </a:pPr>
            <a:r>
              <a:rPr lang="en-GB" sz="2800" dirty="0">
                <a:latin typeface="Arial"/>
                <a:cs typeface="Arial"/>
              </a:rPr>
              <a:t>8</a:t>
            </a:r>
            <a:r>
              <a:rPr lang="en-GB" sz="2800" baseline="30000" dirty="0">
                <a:latin typeface="Arial"/>
                <a:cs typeface="Arial"/>
              </a:rPr>
              <a:t>th</a:t>
            </a:r>
            <a:r>
              <a:rPr lang="en-GB" sz="2800" dirty="0">
                <a:latin typeface="Arial"/>
                <a:cs typeface="Arial"/>
              </a:rPr>
              <a:t> February 2024 – Options evening.</a:t>
            </a:r>
            <a:r>
              <a:rPr lang="en-US" sz="2800" dirty="0">
                <a:latin typeface="Arial"/>
                <a:cs typeface="Arial"/>
              </a:rPr>
              <a:t>​</a:t>
            </a:r>
          </a:p>
          <a:p>
            <a:pPr marL="457200" indent="-457200">
              <a:buChar char="•"/>
            </a:pPr>
            <a:r>
              <a:rPr lang="en-GB" sz="2800" dirty="0">
                <a:latin typeface="Arial"/>
                <a:cs typeface="Arial"/>
              </a:rPr>
              <a:t>9</a:t>
            </a:r>
            <a:r>
              <a:rPr lang="en-GB" sz="2800" baseline="30000" dirty="0">
                <a:latin typeface="Arial"/>
                <a:cs typeface="Arial"/>
              </a:rPr>
              <a:t>th</a:t>
            </a:r>
            <a:r>
              <a:rPr lang="en-GB" sz="2800" dirty="0">
                <a:latin typeface="Arial"/>
                <a:cs typeface="Arial"/>
              </a:rPr>
              <a:t> February to 8</a:t>
            </a:r>
            <a:r>
              <a:rPr lang="en-GB" sz="2800" baseline="30000" dirty="0">
                <a:latin typeface="Arial"/>
                <a:cs typeface="Arial"/>
              </a:rPr>
              <a:t>th</a:t>
            </a:r>
            <a:r>
              <a:rPr lang="en-GB" sz="2800" dirty="0">
                <a:latin typeface="Arial"/>
                <a:cs typeface="Arial"/>
              </a:rPr>
              <a:t> March – Careers and post 16 appointments</a:t>
            </a:r>
            <a:r>
              <a:rPr lang="en-US" sz="2800" dirty="0">
                <a:latin typeface="Arial"/>
                <a:cs typeface="Arial"/>
              </a:rPr>
              <a:t>​</a:t>
            </a:r>
          </a:p>
          <a:p>
            <a:pPr marL="457200" indent="-457200">
              <a:buChar char="•"/>
            </a:pPr>
            <a:r>
              <a:rPr lang="en-GB" sz="2800" dirty="0">
                <a:latin typeface="Arial"/>
                <a:cs typeface="Arial"/>
              </a:rPr>
              <a:t>9</a:t>
            </a:r>
            <a:r>
              <a:rPr lang="en-GB" sz="2800" baseline="30000" dirty="0">
                <a:latin typeface="Arial"/>
                <a:cs typeface="Arial"/>
              </a:rPr>
              <a:t>th</a:t>
            </a:r>
            <a:r>
              <a:rPr lang="en-GB" sz="2800" dirty="0">
                <a:latin typeface="Arial"/>
                <a:cs typeface="Arial"/>
              </a:rPr>
              <a:t> February 2024 – Options form shared with pupils.</a:t>
            </a:r>
            <a:r>
              <a:rPr lang="en-US" sz="2800" dirty="0">
                <a:latin typeface="Arial"/>
                <a:cs typeface="Arial"/>
              </a:rPr>
              <a:t>​</a:t>
            </a:r>
          </a:p>
          <a:p>
            <a:pPr marL="457200" indent="-457200">
              <a:buChar char="•"/>
            </a:pPr>
            <a:r>
              <a:rPr lang="en-GB" sz="2800" dirty="0">
                <a:latin typeface="Arial"/>
                <a:cs typeface="Arial"/>
              </a:rPr>
              <a:t>22</a:t>
            </a:r>
            <a:r>
              <a:rPr lang="en-GB" sz="2800" baseline="30000" dirty="0">
                <a:latin typeface="Arial"/>
                <a:cs typeface="Arial"/>
              </a:rPr>
              <a:t>nd</a:t>
            </a:r>
            <a:r>
              <a:rPr lang="en-GB" sz="2800" dirty="0">
                <a:latin typeface="Arial"/>
                <a:cs typeface="Arial"/>
              </a:rPr>
              <a:t> February 2024 – Year 9 parents evening.</a:t>
            </a:r>
            <a:r>
              <a:rPr lang="en-US" sz="2800" dirty="0">
                <a:latin typeface="Arial"/>
                <a:cs typeface="Arial"/>
              </a:rPr>
              <a:t>​</a:t>
            </a:r>
          </a:p>
          <a:p>
            <a:pPr marL="457200" indent="-457200">
              <a:buChar char="•"/>
            </a:pPr>
            <a:r>
              <a:rPr lang="en-GB" sz="2800" dirty="0">
                <a:latin typeface="Arial"/>
                <a:cs typeface="Arial"/>
              </a:rPr>
              <a:t>8</a:t>
            </a:r>
            <a:r>
              <a:rPr lang="en-GB" sz="2800" baseline="30000" dirty="0">
                <a:latin typeface="Arial"/>
                <a:cs typeface="Arial"/>
              </a:rPr>
              <a:t>th</a:t>
            </a:r>
            <a:r>
              <a:rPr lang="en-GB" sz="2800" dirty="0">
                <a:latin typeface="Arial"/>
                <a:cs typeface="Arial"/>
              </a:rPr>
              <a:t> March 2024 – Deadline for the options form to be completed.</a:t>
            </a:r>
            <a:r>
              <a:rPr lang="en-US" sz="2800" dirty="0">
                <a:latin typeface="Arial"/>
                <a:cs typeface="Arial"/>
              </a:rPr>
              <a:t>​</a:t>
            </a:r>
          </a:p>
          <a:p>
            <a:pPr marL="457200" indent="-457200">
              <a:buChar char="•"/>
            </a:pPr>
            <a:r>
              <a:rPr lang="en-GB" sz="2800" dirty="0">
                <a:latin typeface="Arial"/>
                <a:cs typeface="Arial"/>
              </a:rPr>
              <a:t>Term 5 – Options confirmed with pupils.</a:t>
            </a:r>
            <a:r>
              <a:rPr lang="en-US" sz="2800" dirty="0">
                <a:latin typeface="Arial"/>
                <a:cs typeface="Arial"/>
              </a:rPr>
              <a:t>​</a:t>
            </a:r>
          </a:p>
          <a:p>
            <a:pPr marL="457200" indent="-457200">
              <a:buChar char="•"/>
            </a:pPr>
            <a:r>
              <a:rPr lang="en-GB" sz="2800" dirty="0">
                <a:latin typeface="Arial"/>
                <a:cs typeface="Arial"/>
              </a:rPr>
              <a:t>September 1</a:t>
            </a:r>
            <a:r>
              <a:rPr lang="en-GB" sz="2800" baseline="30000" dirty="0">
                <a:latin typeface="Arial"/>
                <a:cs typeface="Arial"/>
              </a:rPr>
              <a:t>st</a:t>
            </a:r>
            <a:r>
              <a:rPr lang="en-GB" sz="2800" dirty="0">
                <a:latin typeface="Arial"/>
                <a:cs typeface="Arial"/>
              </a:rPr>
              <a:t> 2024 – Students start their KS4 timetables.</a:t>
            </a:r>
            <a:r>
              <a:rPr lang="en-US" sz="2800" dirty="0">
                <a:latin typeface="Arial"/>
                <a:cs typeface="Arial"/>
              </a:rPr>
              <a:t>​</a:t>
            </a:r>
          </a:p>
          <a:p>
            <a:pPr marL="457200" indent="-457200">
              <a:buChar char="•"/>
            </a:pPr>
            <a:r>
              <a:rPr lang="en-GB" sz="2800" dirty="0">
                <a:latin typeface="Arial"/>
                <a:cs typeface="Arial"/>
              </a:rPr>
              <a:t>September 30</a:t>
            </a:r>
            <a:r>
              <a:rPr lang="en-GB" sz="2800" baseline="30000" dirty="0">
                <a:latin typeface="Arial"/>
                <a:cs typeface="Arial"/>
              </a:rPr>
              <a:t>th</a:t>
            </a:r>
            <a:r>
              <a:rPr lang="en-GB" sz="2800" dirty="0">
                <a:latin typeface="Arial"/>
                <a:cs typeface="Arial"/>
              </a:rPr>
              <a:t> 2024 – Final day for any options changes.</a:t>
            </a:r>
          </a:p>
        </p:txBody>
      </p:sp>
    </p:spTree>
    <p:extLst>
      <p:ext uri="{BB962C8B-B14F-4D97-AF65-F5344CB8AC3E}">
        <p14:creationId xmlns:p14="http://schemas.microsoft.com/office/powerpoint/2010/main" val="258500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list of school events&#10;&#10;Description automatically generated">
            <a:extLst>
              <a:ext uri="{FF2B5EF4-FFF2-40B4-BE49-F238E27FC236}">
                <a16:creationId xmlns:a16="http://schemas.microsoft.com/office/drawing/2014/main" id="{539FCB2B-6B42-5933-271B-EB6D9A28D1EA}"/>
              </a:ext>
            </a:extLst>
          </p:cNvPr>
          <p:cNvPicPr>
            <a:picLocks noChangeAspect="1"/>
          </p:cNvPicPr>
          <p:nvPr/>
        </p:nvPicPr>
        <p:blipFill>
          <a:blip r:embed="rId2"/>
          <a:stretch>
            <a:fillRect/>
          </a:stretch>
        </p:blipFill>
        <p:spPr>
          <a:xfrm>
            <a:off x="2806249" y="0"/>
            <a:ext cx="6579503" cy="6858000"/>
          </a:xfrm>
          <a:prstGeom prst="rect">
            <a:avLst/>
          </a:prstGeom>
        </p:spPr>
      </p:pic>
    </p:spTree>
    <p:extLst>
      <p:ext uri="{BB962C8B-B14F-4D97-AF65-F5344CB8AC3E}">
        <p14:creationId xmlns:p14="http://schemas.microsoft.com/office/powerpoint/2010/main" val="286285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364" y="1171074"/>
            <a:ext cx="3707474" cy="1153364"/>
          </a:xfrm>
          <a:noFill/>
        </p:spPr>
        <p:txBody>
          <a:bodyPr vert="horz" lIns="91440" tIns="45720" rIns="91440" bIns="45720" rtlCol="0" anchor="b">
            <a:normAutofit/>
          </a:bodyPr>
          <a:lstStyle/>
          <a:p>
            <a:pPr algn="r" defTabSz="914400"/>
            <a:r>
              <a:rPr lang="en-US" sz="4800" dirty="0"/>
              <a:t>Options  2024</a:t>
            </a:r>
            <a:endParaRPr lang="en-US" sz="4800" dirty="0">
              <a:cs typeface="Calibri Light"/>
            </a:endParaRPr>
          </a:p>
        </p:txBody>
      </p:sp>
      <p:cxnSp>
        <p:nvCxnSpPr>
          <p:cNvPr id="4" name="Straight Connector 3">
            <a:extLst>
              <a:ext uri="{FF2B5EF4-FFF2-40B4-BE49-F238E27FC236}">
                <a16:creationId xmlns:a16="http://schemas.microsoft.com/office/drawing/2014/main" id="{83780EE6-21ED-864F-A8E0-1488B52C7892}"/>
              </a:ext>
            </a:extLst>
          </p:cNvPr>
          <p:cNvCxnSpPr>
            <a:cxnSpLocks/>
          </p:cNvCxnSpPr>
          <p:nvPr/>
        </p:nvCxnSpPr>
        <p:spPr>
          <a:xfrm>
            <a:off x="5113508" y="1623778"/>
            <a:ext cx="0" cy="268576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745FB6-1C46-1B45-99CE-69148BE30F68}"/>
              </a:ext>
            </a:extLst>
          </p:cNvPr>
          <p:cNvPicPr>
            <a:picLocks noChangeAspect="1"/>
          </p:cNvPicPr>
          <p:nvPr/>
        </p:nvPicPr>
        <p:blipFill>
          <a:blip r:embed="rId3"/>
          <a:stretch>
            <a:fillRect/>
          </a:stretch>
        </p:blipFill>
        <p:spPr>
          <a:xfrm>
            <a:off x="5492849" y="1040587"/>
            <a:ext cx="4823217" cy="3852153"/>
          </a:xfrm>
          <a:prstGeom prst="rect">
            <a:avLst/>
          </a:prstGeom>
        </p:spPr>
      </p:pic>
    </p:spTree>
    <p:extLst>
      <p:ext uri="{BB962C8B-B14F-4D97-AF65-F5344CB8AC3E}">
        <p14:creationId xmlns:p14="http://schemas.microsoft.com/office/powerpoint/2010/main" val="114720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6862" y="72039"/>
            <a:ext cx="5889918" cy="786385"/>
          </a:xfrm>
          <a:noFill/>
        </p:spPr>
        <p:txBody>
          <a:bodyPr vert="horz" lIns="91440" tIns="45720" rIns="91440" bIns="45720" rtlCol="0" anchor="b">
            <a:normAutofit/>
          </a:bodyPr>
          <a:lstStyle/>
          <a:p>
            <a:pPr algn="l" defTabSz="914400"/>
            <a:r>
              <a:rPr lang="en-US" sz="4800" dirty="0">
                <a:cs typeface="Calibri Light"/>
              </a:rPr>
              <a:t>Timeline</a:t>
            </a:r>
          </a:p>
        </p:txBody>
      </p:sp>
      <p:sp>
        <p:nvSpPr>
          <p:cNvPr id="6" name="TextBox 5">
            <a:extLst>
              <a:ext uri="{FF2B5EF4-FFF2-40B4-BE49-F238E27FC236}">
                <a16:creationId xmlns:a16="http://schemas.microsoft.com/office/drawing/2014/main" id="{CC0C9F84-6DD8-16F7-0503-121B48A5511A}"/>
              </a:ext>
            </a:extLst>
          </p:cNvPr>
          <p:cNvSpPr txBox="1"/>
          <p:nvPr/>
        </p:nvSpPr>
        <p:spPr>
          <a:xfrm>
            <a:off x="620114" y="905435"/>
            <a:ext cx="975205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Courier New"/>
              <a:buChar char="o"/>
            </a:pPr>
            <a:r>
              <a:rPr lang="en-GB" sz="2800" dirty="0">
                <a:latin typeface="Arial"/>
                <a:cs typeface="Arial"/>
              </a:rPr>
              <a:t>29</a:t>
            </a:r>
            <a:r>
              <a:rPr lang="en-GB" sz="2800" baseline="30000" dirty="0">
                <a:latin typeface="Arial"/>
                <a:cs typeface="Arial"/>
              </a:rPr>
              <a:t>th</a:t>
            </a:r>
            <a:r>
              <a:rPr lang="en-GB" sz="2800" dirty="0">
                <a:latin typeface="Arial"/>
                <a:cs typeface="Arial"/>
              </a:rPr>
              <a:t> January 2024 – Options assemblies.</a:t>
            </a:r>
            <a:endParaRPr lang="en-US" sz="2800" dirty="0">
              <a:latin typeface="Arial"/>
              <a:cs typeface="Arial"/>
            </a:endParaRPr>
          </a:p>
          <a:p>
            <a:pPr marL="457200" indent="-457200">
              <a:buFont typeface="Courier New"/>
              <a:buChar char="o"/>
            </a:pPr>
            <a:r>
              <a:rPr lang="en-GB" sz="2800" dirty="0">
                <a:latin typeface="Arial"/>
                <a:cs typeface="Arial"/>
              </a:rPr>
              <a:t>8</a:t>
            </a:r>
            <a:r>
              <a:rPr lang="en-GB" sz="2800" baseline="30000" dirty="0">
                <a:latin typeface="Arial"/>
                <a:cs typeface="Arial"/>
              </a:rPr>
              <a:t>th</a:t>
            </a:r>
            <a:r>
              <a:rPr lang="en-GB" sz="2800" dirty="0">
                <a:latin typeface="Arial"/>
                <a:cs typeface="Arial"/>
              </a:rPr>
              <a:t> February 2024 – Options evening.</a:t>
            </a:r>
            <a:endParaRPr lang="en-US" sz="2800" dirty="0">
              <a:latin typeface="Arial"/>
              <a:cs typeface="Arial"/>
            </a:endParaRPr>
          </a:p>
          <a:p>
            <a:pPr marL="457200" indent="-457200">
              <a:buFont typeface="Courier New"/>
              <a:buChar char="o"/>
            </a:pPr>
            <a:r>
              <a:rPr lang="en-GB" sz="2800" dirty="0">
                <a:latin typeface="Arial"/>
                <a:cs typeface="Arial"/>
              </a:rPr>
              <a:t>9</a:t>
            </a:r>
            <a:r>
              <a:rPr lang="en-GB" sz="2800" baseline="30000" dirty="0">
                <a:latin typeface="Arial"/>
                <a:cs typeface="Arial"/>
              </a:rPr>
              <a:t>th</a:t>
            </a:r>
            <a:r>
              <a:rPr lang="en-GB" sz="2800" dirty="0">
                <a:latin typeface="Arial"/>
                <a:cs typeface="Arial"/>
              </a:rPr>
              <a:t> February to 8</a:t>
            </a:r>
            <a:r>
              <a:rPr lang="en-GB" sz="2800" baseline="30000" dirty="0">
                <a:latin typeface="Arial"/>
                <a:cs typeface="Arial"/>
              </a:rPr>
              <a:t>th</a:t>
            </a:r>
            <a:r>
              <a:rPr lang="en-GB" sz="2800" dirty="0">
                <a:latin typeface="Arial"/>
                <a:cs typeface="Arial"/>
              </a:rPr>
              <a:t> March – Careers and post 16 appointments</a:t>
            </a:r>
            <a:endParaRPr lang="en-US" sz="2800" dirty="0">
              <a:latin typeface="Arial"/>
              <a:cs typeface="Arial"/>
            </a:endParaRPr>
          </a:p>
          <a:p>
            <a:pPr marL="457200" indent="-457200">
              <a:buFont typeface="Courier New"/>
              <a:buChar char="o"/>
            </a:pPr>
            <a:r>
              <a:rPr lang="en-GB" sz="2800" dirty="0">
                <a:latin typeface="Arial"/>
                <a:cs typeface="Arial"/>
              </a:rPr>
              <a:t>9</a:t>
            </a:r>
            <a:r>
              <a:rPr lang="en-GB" sz="2800" baseline="30000" dirty="0">
                <a:latin typeface="Arial"/>
                <a:cs typeface="Arial"/>
              </a:rPr>
              <a:t>th</a:t>
            </a:r>
            <a:r>
              <a:rPr lang="en-GB" sz="2800" dirty="0">
                <a:latin typeface="Arial"/>
                <a:cs typeface="Arial"/>
              </a:rPr>
              <a:t> February 2024 – Options form shared with pupils.</a:t>
            </a:r>
            <a:endParaRPr lang="en-US" sz="2800" dirty="0">
              <a:latin typeface="Arial"/>
              <a:cs typeface="Arial"/>
            </a:endParaRPr>
          </a:p>
          <a:p>
            <a:pPr marL="457200" indent="-457200">
              <a:buFont typeface="Courier New"/>
              <a:buChar char="o"/>
            </a:pPr>
            <a:r>
              <a:rPr lang="en-GB" sz="2800" dirty="0">
                <a:latin typeface="Arial"/>
                <a:cs typeface="Arial"/>
              </a:rPr>
              <a:t>22</a:t>
            </a:r>
            <a:r>
              <a:rPr lang="en-GB" sz="2800" baseline="30000" dirty="0">
                <a:latin typeface="Arial"/>
                <a:cs typeface="Arial"/>
              </a:rPr>
              <a:t>nd</a:t>
            </a:r>
            <a:r>
              <a:rPr lang="en-GB" sz="2800" dirty="0">
                <a:latin typeface="Arial"/>
                <a:cs typeface="Arial"/>
              </a:rPr>
              <a:t> February 2024 – Year 9 parents evening.</a:t>
            </a:r>
            <a:endParaRPr lang="en-US" sz="2800" dirty="0">
              <a:latin typeface="Arial"/>
              <a:cs typeface="Arial"/>
            </a:endParaRPr>
          </a:p>
          <a:p>
            <a:pPr marL="457200" indent="-457200">
              <a:buFont typeface="Courier New"/>
              <a:buChar char="o"/>
            </a:pPr>
            <a:r>
              <a:rPr lang="en-GB" sz="2800" dirty="0">
                <a:latin typeface="Arial"/>
                <a:cs typeface="Arial"/>
              </a:rPr>
              <a:t>8th March 2024 – Deadline for the options form to be completed.</a:t>
            </a:r>
            <a:endParaRPr lang="en-US" sz="2800" dirty="0">
              <a:latin typeface="Arial"/>
              <a:cs typeface="Arial"/>
            </a:endParaRPr>
          </a:p>
          <a:p>
            <a:pPr marL="457200" indent="-457200">
              <a:buFont typeface="Courier New"/>
              <a:buChar char="o"/>
            </a:pPr>
            <a:r>
              <a:rPr lang="en-GB" sz="2800" dirty="0">
                <a:latin typeface="Arial"/>
                <a:cs typeface="Arial"/>
              </a:rPr>
              <a:t>Term 5 – Options confirmed with pupils.</a:t>
            </a:r>
            <a:endParaRPr lang="en-US" sz="2800" dirty="0">
              <a:latin typeface="Arial"/>
              <a:cs typeface="Arial"/>
            </a:endParaRPr>
          </a:p>
          <a:p>
            <a:pPr marL="457200" indent="-457200">
              <a:buFont typeface="Courier New"/>
              <a:buChar char="o"/>
            </a:pPr>
            <a:r>
              <a:rPr lang="en-GB" sz="2800" dirty="0">
                <a:latin typeface="Arial"/>
                <a:cs typeface="Arial"/>
              </a:rPr>
              <a:t>September 1</a:t>
            </a:r>
            <a:r>
              <a:rPr lang="en-GB" sz="2800" baseline="30000" dirty="0">
                <a:latin typeface="Arial"/>
                <a:cs typeface="Arial"/>
              </a:rPr>
              <a:t>st</a:t>
            </a:r>
            <a:r>
              <a:rPr lang="en-GB" sz="2800" dirty="0">
                <a:latin typeface="Arial"/>
                <a:cs typeface="Arial"/>
              </a:rPr>
              <a:t> 2024 – Students start their KS4 timetables.</a:t>
            </a:r>
            <a:endParaRPr lang="en-US" sz="2800" dirty="0">
              <a:latin typeface="Arial"/>
              <a:cs typeface="Arial"/>
            </a:endParaRPr>
          </a:p>
          <a:p>
            <a:pPr marL="457200" indent="-457200">
              <a:buFont typeface="Courier New"/>
              <a:buChar char="o"/>
            </a:pPr>
            <a:r>
              <a:rPr lang="en-GB" sz="2800" dirty="0">
                <a:latin typeface="Arial"/>
                <a:cs typeface="Arial"/>
              </a:rPr>
              <a:t>September 30</a:t>
            </a:r>
            <a:r>
              <a:rPr lang="en-GB" sz="2800" baseline="30000" dirty="0">
                <a:latin typeface="Arial"/>
                <a:cs typeface="Arial"/>
              </a:rPr>
              <a:t>th</a:t>
            </a:r>
            <a:r>
              <a:rPr lang="en-GB" sz="2800" dirty="0">
                <a:latin typeface="Arial"/>
                <a:cs typeface="Arial"/>
              </a:rPr>
              <a:t> 2024 – Final day for any options changes.</a:t>
            </a:r>
            <a:endParaRPr lang="en-US" sz="2800"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100068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7456100"/>
              </p:ext>
            </p:extLst>
          </p:nvPr>
        </p:nvGraphicFramePr>
        <p:xfrm>
          <a:off x="202124" y="1762502"/>
          <a:ext cx="11597950" cy="1686642"/>
        </p:xfrm>
        <a:graphic>
          <a:graphicData uri="http://schemas.openxmlformats.org/drawingml/2006/table">
            <a:tbl>
              <a:tblPr/>
              <a:tblGrid>
                <a:gridCol w="1656850">
                  <a:extLst>
                    <a:ext uri="{9D8B030D-6E8A-4147-A177-3AD203B41FA5}">
                      <a16:colId xmlns:a16="http://schemas.microsoft.com/office/drawing/2014/main" val="3302365551"/>
                    </a:ext>
                  </a:extLst>
                </a:gridCol>
                <a:gridCol w="1656850">
                  <a:extLst>
                    <a:ext uri="{9D8B030D-6E8A-4147-A177-3AD203B41FA5}">
                      <a16:colId xmlns:a16="http://schemas.microsoft.com/office/drawing/2014/main" val="2645516632"/>
                    </a:ext>
                  </a:extLst>
                </a:gridCol>
                <a:gridCol w="1656850">
                  <a:extLst>
                    <a:ext uri="{9D8B030D-6E8A-4147-A177-3AD203B41FA5}">
                      <a16:colId xmlns:a16="http://schemas.microsoft.com/office/drawing/2014/main" val="3426415149"/>
                    </a:ext>
                  </a:extLst>
                </a:gridCol>
                <a:gridCol w="1656850">
                  <a:extLst>
                    <a:ext uri="{9D8B030D-6E8A-4147-A177-3AD203B41FA5}">
                      <a16:colId xmlns:a16="http://schemas.microsoft.com/office/drawing/2014/main" val="944342558"/>
                    </a:ext>
                  </a:extLst>
                </a:gridCol>
                <a:gridCol w="1656850">
                  <a:extLst>
                    <a:ext uri="{9D8B030D-6E8A-4147-A177-3AD203B41FA5}">
                      <a16:colId xmlns:a16="http://schemas.microsoft.com/office/drawing/2014/main" val="3550487954"/>
                    </a:ext>
                  </a:extLst>
                </a:gridCol>
                <a:gridCol w="1656850">
                  <a:extLst>
                    <a:ext uri="{9D8B030D-6E8A-4147-A177-3AD203B41FA5}">
                      <a16:colId xmlns:a16="http://schemas.microsoft.com/office/drawing/2014/main" val="983364206"/>
                    </a:ext>
                  </a:extLst>
                </a:gridCol>
                <a:gridCol w="1656850">
                  <a:extLst>
                    <a:ext uri="{9D8B030D-6E8A-4147-A177-3AD203B41FA5}">
                      <a16:colId xmlns:a16="http://schemas.microsoft.com/office/drawing/2014/main" val="3492875690"/>
                    </a:ext>
                  </a:extLst>
                </a:gridCol>
              </a:tblGrid>
              <a:tr h="849615">
                <a:tc>
                  <a:txBody>
                    <a:bodyPr/>
                    <a:lstStyle/>
                    <a:p>
                      <a:pPr marR="0" indent="0" algn="ctr" rtl="0">
                        <a:lnSpc>
                          <a:spcPct val="119000"/>
                        </a:lnSpc>
                        <a:spcBef>
                          <a:spcPts val="0"/>
                        </a:spcBef>
                        <a:spcAft>
                          <a:spcPts val="600"/>
                        </a:spcAft>
                      </a:pPr>
                      <a:r>
                        <a:rPr lang="en-US" sz="2000" b="1" kern="1400" dirty="0">
                          <a:ln>
                            <a:noFill/>
                          </a:ln>
                          <a:solidFill>
                            <a:srgbClr val="7030A0"/>
                          </a:solidFill>
                          <a:effectLst/>
                          <a:latin typeface="Calibri"/>
                        </a:rPr>
                        <a:t>Subject</a:t>
                      </a:r>
                      <a:endParaRPr lang="en-US" sz="2000" kern="1400" dirty="0">
                        <a:ln>
                          <a:noFill/>
                        </a:ln>
                        <a:solidFill>
                          <a:srgbClr val="7030A0"/>
                        </a:solidFill>
                        <a:effectLst/>
                        <a:latin typeface="Calibri"/>
                      </a:endParaRP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1" kern="1400" dirty="0">
                          <a:ln>
                            <a:noFill/>
                          </a:ln>
                          <a:solidFill>
                            <a:srgbClr val="7030A0"/>
                          </a:solidFill>
                          <a:effectLst/>
                          <a:latin typeface="Calibri"/>
                        </a:rPr>
                        <a:t>English</a:t>
                      </a:r>
                      <a:endParaRPr lang="en-US" sz="2000" kern="1400" dirty="0">
                        <a:ln>
                          <a:noFill/>
                        </a:ln>
                        <a:solidFill>
                          <a:srgbClr val="7030A0"/>
                        </a:solidFill>
                        <a:effectLst/>
                        <a:latin typeface="Calibri"/>
                      </a:endParaRP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1" kern="1400" dirty="0" err="1">
                          <a:ln>
                            <a:noFill/>
                          </a:ln>
                          <a:solidFill>
                            <a:srgbClr val="7030A0"/>
                          </a:solidFill>
                          <a:effectLst/>
                          <a:latin typeface="Calibri"/>
                        </a:rPr>
                        <a:t>Maths</a:t>
                      </a:r>
                      <a:endParaRPr lang="en-US" sz="2000" kern="1400" dirty="0" err="1">
                        <a:ln>
                          <a:noFill/>
                        </a:ln>
                        <a:solidFill>
                          <a:srgbClr val="7030A0"/>
                        </a:solidFill>
                        <a:effectLst/>
                        <a:latin typeface="Calibri"/>
                      </a:endParaRP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1" kern="1400" dirty="0">
                          <a:ln>
                            <a:noFill/>
                          </a:ln>
                          <a:solidFill>
                            <a:srgbClr val="7030A0"/>
                          </a:solidFill>
                          <a:effectLst/>
                          <a:latin typeface="Calibri"/>
                        </a:rPr>
                        <a:t>Science</a:t>
                      </a:r>
                      <a:endParaRPr lang="en-US" sz="2000" kern="1400" dirty="0">
                        <a:ln>
                          <a:noFill/>
                        </a:ln>
                        <a:solidFill>
                          <a:srgbClr val="7030A0"/>
                        </a:solidFill>
                        <a:effectLst/>
                        <a:latin typeface="Calibri"/>
                      </a:endParaRP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1" kern="1400" dirty="0">
                          <a:ln>
                            <a:noFill/>
                          </a:ln>
                          <a:solidFill>
                            <a:srgbClr val="7030A0"/>
                          </a:solidFill>
                          <a:effectLst/>
                          <a:latin typeface="Calibri"/>
                        </a:rPr>
                        <a:t>RS</a:t>
                      </a:r>
                      <a:endParaRPr lang="en-US" sz="2000" kern="1400" dirty="0">
                        <a:ln>
                          <a:noFill/>
                        </a:ln>
                        <a:solidFill>
                          <a:srgbClr val="7030A0"/>
                        </a:solidFill>
                        <a:effectLst/>
                        <a:latin typeface="Calibri" panose="020F0502020204030204" pitchFamily="34" charset="0"/>
                      </a:endParaRP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1" kern="1400" dirty="0">
                          <a:ln>
                            <a:noFill/>
                          </a:ln>
                          <a:solidFill>
                            <a:srgbClr val="7030A0"/>
                          </a:solidFill>
                          <a:effectLst/>
                          <a:latin typeface="Calibri"/>
                        </a:rPr>
                        <a:t>PE</a:t>
                      </a:r>
                      <a:endParaRPr lang="en-US" sz="2000" kern="1400" dirty="0">
                        <a:ln>
                          <a:noFill/>
                        </a:ln>
                        <a:solidFill>
                          <a:srgbClr val="7030A0"/>
                        </a:solidFill>
                        <a:effectLst/>
                        <a:latin typeface="Calibri"/>
                      </a:endParaRP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1" kern="1400" dirty="0" err="1">
                          <a:ln>
                            <a:noFill/>
                          </a:ln>
                          <a:solidFill>
                            <a:srgbClr val="7030A0"/>
                          </a:solidFill>
                          <a:effectLst/>
                          <a:latin typeface="Calibri"/>
                        </a:rPr>
                        <a:t>ViP</a:t>
                      </a:r>
                      <a:endParaRPr lang="en-US" sz="2000" kern="1400" dirty="0" err="1">
                        <a:ln>
                          <a:noFill/>
                        </a:ln>
                        <a:solidFill>
                          <a:srgbClr val="7030A0"/>
                        </a:solidFill>
                        <a:effectLst/>
                        <a:latin typeface="Calibri"/>
                      </a:endParaRP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extLst>
                  <a:ext uri="{0D108BD9-81ED-4DB2-BD59-A6C34878D82A}">
                    <a16:rowId xmlns:a16="http://schemas.microsoft.com/office/drawing/2014/main" val="4165525633"/>
                  </a:ext>
                </a:extLst>
              </a:tr>
              <a:tr h="837027">
                <a:tc>
                  <a:txBody>
                    <a:bodyPr/>
                    <a:lstStyle/>
                    <a:p>
                      <a:pPr marR="0" indent="0" algn="l" rtl="0">
                        <a:lnSpc>
                          <a:spcPct val="119000"/>
                        </a:lnSpc>
                        <a:spcBef>
                          <a:spcPts val="0"/>
                        </a:spcBef>
                        <a:spcAft>
                          <a:spcPts val="600"/>
                        </a:spcAft>
                      </a:pPr>
                      <a:r>
                        <a:rPr lang="en-US" sz="2000" b="1" kern="1400" dirty="0">
                          <a:ln>
                            <a:noFill/>
                          </a:ln>
                          <a:solidFill>
                            <a:srgbClr val="7030A0"/>
                          </a:solidFill>
                          <a:effectLst/>
                          <a:latin typeface="Calibri" panose="020F0502020204030204" pitchFamily="34" charset="0"/>
                        </a:rPr>
                        <a:t>Qualifications</a:t>
                      </a:r>
                      <a:endParaRPr lang="en-US" sz="2000" kern="1400" dirty="0">
                        <a:ln>
                          <a:noFill/>
                        </a:ln>
                        <a:solidFill>
                          <a:srgbClr val="7030A0"/>
                        </a:solidFill>
                        <a:effectLst/>
                        <a:latin typeface="Calibri" panose="020F0502020204030204" pitchFamily="34" charset="0"/>
                      </a:endParaRP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ln>
                            <a:noFill/>
                          </a:ln>
                          <a:solidFill>
                            <a:srgbClr val="7030A0"/>
                          </a:solidFill>
                          <a:effectLst/>
                          <a:latin typeface="Calibri"/>
                        </a:rPr>
                        <a:t>2 GCSEs</a:t>
                      </a: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ln>
                            <a:noFill/>
                          </a:ln>
                          <a:solidFill>
                            <a:srgbClr val="7030A0"/>
                          </a:solidFill>
                          <a:effectLst/>
                          <a:latin typeface="Calibri"/>
                        </a:rPr>
                        <a:t>1 GCSE </a:t>
                      </a:r>
                      <a:endParaRPr lang="en-US" sz="2000" kern="1400">
                        <a:ln>
                          <a:noFill/>
                        </a:ln>
                        <a:solidFill>
                          <a:srgbClr val="7030A0"/>
                        </a:solidFill>
                        <a:effectLst/>
                        <a:latin typeface="Calibri" panose="020F0502020204030204" pitchFamily="34" charset="0"/>
                      </a:endParaRP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ln>
                            <a:noFill/>
                          </a:ln>
                          <a:solidFill>
                            <a:srgbClr val="7030A0"/>
                          </a:solidFill>
                          <a:effectLst/>
                          <a:latin typeface="Calibri"/>
                        </a:rPr>
                        <a:t>2-3 GCSEs</a:t>
                      </a: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ln>
                            <a:noFill/>
                          </a:ln>
                          <a:solidFill>
                            <a:srgbClr val="7030A0"/>
                          </a:solidFill>
                          <a:effectLst/>
                          <a:latin typeface="Calibri"/>
                        </a:rPr>
                        <a:t>1 GCSE</a:t>
                      </a: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ln>
                            <a:noFill/>
                          </a:ln>
                          <a:solidFill>
                            <a:srgbClr val="7030A0"/>
                          </a:solidFill>
                          <a:effectLst/>
                          <a:latin typeface="Calibri"/>
                        </a:rPr>
                        <a:t>Not accredited</a:t>
                      </a: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ln>
                            <a:noFill/>
                          </a:ln>
                          <a:solidFill>
                            <a:srgbClr val="7030A0"/>
                          </a:solidFill>
                          <a:effectLst/>
                          <a:latin typeface="Calibri" panose="020F0502020204030204" pitchFamily="34" charset="0"/>
                        </a:rPr>
                        <a:t>Not accredited</a:t>
                      </a:r>
                    </a:p>
                  </a:txBody>
                  <a:tcPr marL="36576" marR="36576" marT="36576" marB="36576"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extLst>
                  <a:ext uri="{0D108BD9-81ED-4DB2-BD59-A6C34878D82A}">
                    <a16:rowId xmlns:a16="http://schemas.microsoft.com/office/drawing/2014/main" val="961556263"/>
                  </a:ext>
                </a:extLst>
              </a:tr>
            </a:tbl>
          </a:graphicData>
        </a:graphic>
      </p:graphicFrame>
      <p:sp>
        <p:nvSpPr>
          <p:cNvPr id="3" name="Control 1"/>
          <p:cNvSpPr>
            <a:spLocks noChangeArrowheads="1" noChangeShapeType="1"/>
          </p:cNvSpPr>
          <p:nvPr/>
        </p:nvSpPr>
        <p:spPr bwMode="auto">
          <a:xfrm>
            <a:off x="3451224" y="10221015"/>
            <a:ext cx="7909249" cy="1685236"/>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541176" y="298580"/>
            <a:ext cx="108981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7030A0"/>
                </a:solidFill>
                <a:effectLst/>
                <a:uLnTx/>
                <a:uFillTx/>
                <a:latin typeface="Calibri" panose="020F0502020204030204"/>
                <a:ea typeface="+mn-ea"/>
                <a:cs typeface="+mn-cs"/>
              </a:rPr>
              <a:t>The core curriculum</a:t>
            </a:r>
            <a:endParaRPr kumimoji="0" lang="en-GB" sz="54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1B3D9E6-B143-D14E-812B-9FE9785A3822}"/>
              </a:ext>
            </a:extLst>
          </p:cNvPr>
          <p:cNvSpPr/>
          <p:nvPr/>
        </p:nvSpPr>
        <p:spPr>
          <a:xfrm>
            <a:off x="1644567" y="5599260"/>
            <a:ext cx="8957970" cy="786385"/>
          </a:xfrm>
          <a:prstGeom prst="rect">
            <a:avLst/>
          </a:prstGeom>
          <a:solidFill>
            <a:schemeClr val="bg1"/>
          </a:solidFill>
          <a:ln>
            <a:solidFill>
              <a:schemeClr val="tx1"/>
            </a:solidFill>
          </a:ln>
        </p:spPr>
        <p:txBody>
          <a:bodyPr vert="horz" lIns="91440" tIns="45720" rIns="91440" bIns="45720" rtlCol="0">
            <a:normAutofit/>
          </a:bodyPr>
          <a:lstStyle/>
          <a:p>
            <a:pPr algn="ctr">
              <a:lnSpc>
                <a:spcPct val="90000"/>
              </a:lnSpc>
              <a:spcAft>
                <a:spcPts val="600"/>
              </a:spcAft>
            </a:pPr>
            <a:r>
              <a:rPr lang="en-US" sz="2800">
                <a:effectLst>
                  <a:outerShdw blurRad="50800" dist="38100" dir="5400000" algn="t" rotWithShape="0">
                    <a:prstClr val="black">
                      <a:alpha val="40000"/>
                    </a:prstClr>
                  </a:outerShdw>
                </a:effectLst>
              </a:rPr>
              <a:t>D</a:t>
            </a:r>
            <a:r>
              <a:rPr lang="en-US" sz="1900">
                <a:effectLst>
                  <a:outerShdw blurRad="50800" dist="38100" dir="5400000" algn="t" rotWithShape="0">
                    <a:prstClr val="black">
                      <a:alpha val="40000"/>
                    </a:prstClr>
                  </a:outerShdw>
                </a:effectLst>
              </a:rPr>
              <a:t>iscovering and </a:t>
            </a:r>
            <a:r>
              <a:rPr lang="en-US" sz="2800">
                <a:effectLst>
                  <a:outerShdw blurRad="50800" dist="38100" dir="5400000" algn="t" rotWithShape="0">
                    <a:prstClr val="black">
                      <a:alpha val="40000"/>
                    </a:prstClr>
                  </a:outerShdw>
                </a:effectLst>
              </a:rPr>
              <a:t>L</a:t>
            </a:r>
            <a:r>
              <a:rPr lang="en-US" sz="1900">
                <a:effectLst>
                  <a:outerShdw blurRad="50800" dist="38100" dir="5400000" algn="t" rotWithShape="0">
                    <a:prstClr val="black">
                      <a:alpha val="40000"/>
                    </a:prstClr>
                  </a:outerShdw>
                </a:effectLst>
              </a:rPr>
              <a:t>earning </a:t>
            </a:r>
            <a:r>
              <a:rPr lang="en-US" sz="2800">
                <a:effectLst>
                  <a:outerShdw blurRad="50800" dist="38100" dir="5400000" algn="t" rotWithShape="0">
                    <a:prstClr val="black">
                      <a:alpha val="40000"/>
                    </a:prstClr>
                  </a:outerShdw>
                </a:effectLst>
              </a:rPr>
              <a:t>T</a:t>
            </a:r>
            <a:r>
              <a:rPr lang="en-US" sz="1900">
                <a:effectLst>
                  <a:outerShdw blurRad="50800" dist="38100" dir="5400000" algn="t" rotWithShape="0">
                    <a:prstClr val="black">
                      <a:alpha val="40000"/>
                    </a:prstClr>
                  </a:outerShdw>
                </a:effectLst>
              </a:rPr>
              <a:t>ogether, so all can </a:t>
            </a:r>
            <a:r>
              <a:rPr lang="en-US" sz="2800">
                <a:effectLst>
                  <a:outerShdw blurRad="50800" dist="38100" dir="5400000" algn="t" rotWithShape="0">
                    <a:prstClr val="black">
                      <a:alpha val="40000"/>
                    </a:prstClr>
                  </a:outerShdw>
                </a:effectLst>
              </a:rPr>
              <a:t>F</a:t>
            </a:r>
            <a:r>
              <a:rPr lang="en-US" sz="1900">
                <a:effectLst>
                  <a:outerShdw blurRad="50800" dist="38100" dir="5400000" algn="t" rotWithShape="0">
                    <a:prstClr val="black">
                      <a:alpha val="40000"/>
                    </a:prstClr>
                  </a:outerShdw>
                </a:effectLst>
              </a:rPr>
              <a:t>lourish</a:t>
            </a:r>
          </a:p>
          <a:p>
            <a:pPr algn="ctr">
              <a:lnSpc>
                <a:spcPct val="90000"/>
              </a:lnSpc>
              <a:spcAft>
                <a:spcPts val="600"/>
              </a:spcAft>
            </a:pPr>
            <a:r>
              <a:rPr lang="en-US" sz="1400">
                <a:effectLst>
                  <a:outerShdw blurRad="50800" dist="38100" dir="5400000" algn="t" rotWithShape="0">
                    <a:prstClr val="black">
                      <a:alpha val="40000"/>
                    </a:prstClr>
                  </a:outerShdw>
                </a:effectLst>
              </a:rPr>
              <a:t>“A tree is planted by streams of water, which yields its fruits in season”</a:t>
            </a:r>
          </a:p>
        </p:txBody>
      </p:sp>
      <p:sp>
        <p:nvSpPr>
          <p:cNvPr id="6" name="Rectangle 5">
            <a:extLst>
              <a:ext uri="{FF2B5EF4-FFF2-40B4-BE49-F238E27FC236}">
                <a16:creationId xmlns:a16="http://schemas.microsoft.com/office/drawing/2014/main" id="{3654A3FC-D4EC-064C-A081-B46C282C6105}"/>
              </a:ext>
            </a:extLst>
          </p:cNvPr>
          <p:cNvSpPr/>
          <p:nvPr/>
        </p:nvSpPr>
        <p:spPr>
          <a:xfrm>
            <a:off x="1644568" y="6434600"/>
            <a:ext cx="8954005" cy="389888"/>
          </a:xfrm>
          <a:prstGeom prst="rect">
            <a:avLst/>
          </a:prstGeom>
          <a:solidFill>
            <a:srgbClr val="7030A0"/>
          </a:solidFill>
        </p:spPr>
        <p:txBody>
          <a:bodyPr vert="horz" lIns="91440" tIns="45720" rIns="91440" bIns="45720" rtlCol="0">
            <a:normAutofit/>
          </a:bodyPr>
          <a:lstStyle/>
          <a:p>
            <a:pPr algn="ctr">
              <a:lnSpc>
                <a:spcPct val="90000"/>
              </a:lnSpc>
              <a:spcAft>
                <a:spcPts val="600"/>
              </a:spcAft>
            </a:pPr>
            <a:r>
              <a:rPr lang="en-US" sz="1900">
                <a:solidFill>
                  <a:schemeClr val="bg1"/>
                </a:solidFill>
                <a:effectLst>
                  <a:outerShdw blurRad="50800" dist="38100" dir="5400000" algn="t" rotWithShape="0">
                    <a:prstClr val="black">
                      <a:alpha val="40000"/>
                    </a:prstClr>
                  </a:outerShdw>
                </a:effectLst>
              </a:rPr>
              <a:t>Wisdom      –      Hope      –       Service       –       Resilience </a:t>
            </a:r>
          </a:p>
        </p:txBody>
      </p:sp>
      <p:sp>
        <p:nvSpPr>
          <p:cNvPr id="8" name="TextBox 7">
            <a:extLst>
              <a:ext uri="{FF2B5EF4-FFF2-40B4-BE49-F238E27FC236}">
                <a16:creationId xmlns:a16="http://schemas.microsoft.com/office/drawing/2014/main" id="{75B5F04F-9593-5670-BA9F-32FB7122147A}"/>
              </a:ext>
            </a:extLst>
          </p:cNvPr>
          <p:cNvSpPr txBox="1"/>
          <p:nvPr/>
        </p:nvSpPr>
        <p:spPr>
          <a:xfrm>
            <a:off x="786114" y="3812411"/>
            <a:ext cx="1033763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7030A0"/>
                </a:solidFill>
                <a:cs typeface="Calibri"/>
              </a:rPr>
              <a:t>Notes:</a:t>
            </a:r>
          </a:p>
          <a:p>
            <a:endParaRPr lang="en-US" dirty="0">
              <a:solidFill>
                <a:srgbClr val="7030A0"/>
              </a:solidFill>
              <a:cs typeface="Calibri"/>
            </a:endParaRPr>
          </a:p>
          <a:p>
            <a:r>
              <a:rPr lang="en-US" dirty="0">
                <a:solidFill>
                  <a:srgbClr val="7030A0"/>
                </a:solidFill>
                <a:cs typeface="Calibri"/>
              </a:rPr>
              <a:t>Who is studying which science is a decision for the science team and is not part of the options process.  </a:t>
            </a:r>
          </a:p>
          <a:p>
            <a:endParaRPr lang="en-US" dirty="0">
              <a:solidFill>
                <a:srgbClr val="7030A0"/>
              </a:solidFill>
              <a:cs typeface="Calibri"/>
            </a:endParaRPr>
          </a:p>
          <a:p>
            <a:r>
              <a:rPr lang="en-US" dirty="0">
                <a:solidFill>
                  <a:srgbClr val="7030A0"/>
                </a:solidFill>
                <a:cs typeface="Calibri"/>
              </a:rPr>
              <a:t>You will need to </a:t>
            </a:r>
            <a:r>
              <a:rPr lang="en-US" dirty="0" err="1">
                <a:solidFill>
                  <a:srgbClr val="7030A0"/>
                </a:solidFill>
                <a:cs typeface="Calibri"/>
              </a:rPr>
              <a:t>resit</a:t>
            </a:r>
            <a:r>
              <a:rPr lang="en-US" dirty="0">
                <a:solidFill>
                  <a:srgbClr val="7030A0"/>
                </a:solidFill>
                <a:cs typeface="Calibri"/>
              </a:rPr>
              <a:t> GCSE English and </a:t>
            </a:r>
            <a:r>
              <a:rPr lang="en-US" dirty="0" err="1">
                <a:solidFill>
                  <a:srgbClr val="7030A0"/>
                </a:solidFill>
                <a:cs typeface="Calibri"/>
              </a:rPr>
              <a:t>Maths</a:t>
            </a:r>
            <a:r>
              <a:rPr lang="en-US" dirty="0">
                <a:solidFill>
                  <a:srgbClr val="7030A0"/>
                </a:solidFill>
                <a:cs typeface="Calibri"/>
              </a:rPr>
              <a:t> at college if you do not achieve a grade 4 in Year 11.</a:t>
            </a:r>
            <a:r>
              <a:rPr lang="en-US" dirty="0">
                <a:cs typeface="Calibri"/>
              </a:rPr>
              <a:t>  </a:t>
            </a:r>
            <a:endParaRPr lang="en-US"/>
          </a:p>
        </p:txBody>
      </p:sp>
    </p:spTree>
    <p:extLst>
      <p:ext uri="{BB962C8B-B14F-4D97-AF65-F5344CB8AC3E}">
        <p14:creationId xmlns:p14="http://schemas.microsoft.com/office/powerpoint/2010/main" val="268705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1176" y="298580"/>
            <a:ext cx="10898155" cy="923330"/>
          </a:xfrm>
          <a:prstGeom prst="rect">
            <a:avLst/>
          </a:prstGeom>
          <a:noFill/>
        </p:spPr>
        <p:txBody>
          <a:bodyPr wrap="square" lIns="91440" tIns="45720" rIns="91440" bIns="45720" rtlCol="0" anchor="t">
            <a:spAutoFit/>
          </a:bodyPr>
          <a:lstStyle/>
          <a:p>
            <a:pPr algn="ctr">
              <a:defRPr/>
            </a:pPr>
            <a:r>
              <a:rPr kumimoji="0" lang="en-US" sz="5400" b="0" i="0" u="none" strike="noStrike" kern="1200" cap="none" spc="0" normalizeH="0" baseline="0" noProof="0" dirty="0">
                <a:ln>
                  <a:noFill/>
                </a:ln>
                <a:solidFill>
                  <a:srgbClr val="7030A0"/>
                </a:solidFill>
                <a:effectLst/>
                <a:uLnTx/>
                <a:uFillTx/>
                <a:latin typeface="Calibri" panose="020F0502020204030204"/>
                <a:ea typeface="+mn-ea"/>
                <a:cs typeface="+mn-cs"/>
              </a:rPr>
              <a:t>The Eng</a:t>
            </a:r>
            <a:r>
              <a:rPr lang="en-US" sz="5400" dirty="0">
                <a:solidFill>
                  <a:srgbClr val="7030A0"/>
                </a:solidFill>
                <a:latin typeface="Calibri" panose="020F0502020204030204"/>
              </a:rPr>
              <a:t>lish Baccalaureate (</a:t>
            </a:r>
            <a:r>
              <a:rPr lang="en-US" sz="5400" dirty="0" err="1">
                <a:solidFill>
                  <a:srgbClr val="7030A0"/>
                </a:solidFill>
                <a:latin typeface="Calibri" panose="020F0502020204030204"/>
              </a:rPr>
              <a:t>Ebacc</a:t>
            </a:r>
            <a:r>
              <a:rPr lang="en-US" sz="5400" dirty="0">
                <a:solidFill>
                  <a:srgbClr val="7030A0"/>
                </a:solidFill>
                <a:latin typeface="Calibri" panose="020F0502020204030204"/>
              </a:rPr>
              <a:t>)</a:t>
            </a:r>
            <a:endParaRPr kumimoji="0" lang="en-GB" sz="54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C92C32C-9CEB-A2F9-F6F3-5306427CEEAE}"/>
              </a:ext>
            </a:extLst>
          </p:cNvPr>
          <p:cNvSpPr txBox="1"/>
          <p:nvPr/>
        </p:nvSpPr>
        <p:spPr>
          <a:xfrm>
            <a:off x="695608" y="1646222"/>
            <a:ext cx="10695160" cy="37517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19000"/>
              </a:lnSpc>
              <a:spcAft>
                <a:spcPts val="600"/>
              </a:spcAft>
              <a:buFont typeface="Arial,Sans-Serif"/>
              <a:buChar char="•"/>
            </a:pPr>
            <a:r>
              <a:rPr lang="en-US" sz="2400" dirty="0">
                <a:solidFill>
                  <a:srgbClr val="7030A0"/>
                </a:solidFill>
                <a:cs typeface="Calibri"/>
              </a:rPr>
              <a:t>The English Baccalaureate (</a:t>
            </a:r>
            <a:r>
              <a:rPr lang="en-US" sz="2400" dirty="0" err="1">
                <a:solidFill>
                  <a:srgbClr val="7030A0"/>
                </a:solidFill>
                <a:cs typeface="Calibri"/>
              </a:rPr>
              <a:t>Ebacc</a:t>
            </a:r>
            <a:r>
              <a:rPr lang="en-US" sz="2400" dirty="0">
                <a:solidFill>
                  <a:srgbClr val="7030A0"/>
                </a:solidFill>
                <a:cs typeface="Calibri"/>
              </a:rPr>
              <a:t>) is a group of qualifications; English, </a:t>
            </a:r>
            <a:r>
              <a:rPr lang="en-US" sz="2400" dirty="0" err="1">
                <a:solidFill>
                  <a:srgbClr val="7030A0"/>
                </a:solidFill>
                <a:cs typeface="Calibri"/>
              </a:rPr>
              <a:t>Maths</a:t>
            </a:r>
            <a:r>
              <a:rPr lang="en-US" sz="2400" dirty="0">
                <a:solidFill>
                  <a:srgbClr val="7030A0"/>
                </a:solidFill>
                <a:cs typeface="Calibri"/>
              </a:rPr>
              <a:t>, the Sciences, Geography or History, and a language.</a:t>
            </a:r>
          </a:p>
          <a:p>
            <a:pPr marL="457200" indent="-457200">
              <a:lnSpc>
                <a:spcPct val="119000"/>
              </a:lnSpc>
              <a:spcAft>
                <a:spcPts val="600"/>
              </a:spcAft>
              <a:buFont typeface="Arial,Sans-Serif"/>
              <a:buChar char="•"/>
            </a:pPr>
            <a:r>
              <a:rPr lang="en-US" sz="2400" dirty="0">
                <a:solidFill>
                  <a:srgbClr val="7030A0"/>
                </a:solidFill>
                <a:cs typeface="Calibri"/>
              </a:rPr>
              <a:t>The </a:t>
            </a:r>
            <a:r>
              <a:rPr lang="en-US" sz="2400" dirty="0" err="1">
                <a:solidFill>
                  <a:srgbClr val="7030A0"/>
                </a:solidFill>
                <a:cs typeface="Calibri"/>
              </a:rPr>
              <a:t>Ebacc</a:t>
            </a:r>
            <a:r>
              <a:rPr lang="en-US" sz="2400" dirty="0">
                <a:solidFill>
                  <a:srgbClr val="7030A0"/>
                </a:solidFill>
                <a:cs typeface="Calibri"/>
              </a:rPr>
              <a:t> is made up of subjects that are seen as essential to many degrees and opens up a lot of doors.</a:t>
            </a:r>
          </a:p>
          <a:p>
            <a:pPr marL="457200" indent="-457200">
              <a:lnSpc>
                <a:spcPct val="119000"/>
              </a:lnSpc>
              <a:spcAft>
                <a:spcPts val="600"/>
              </a:spcAft>
              <a:buFont typeface="Arial,Sans-Serif"/>
              <a:buChar char="•"/>
            </a:pPr>
            <a:r>
              <a:rPr lang="en-US" sz="2400" dirty="0">
                <a:solidFill>
                  <a:srgbClr val="7030A0"/>
                </a:solidFill>
                <a:cs typeface="Calibri"/>
              </a:rPr>
              <a:t>The Government has a target of 90% of students entering the </a:t>
            </a:r>
            <a:r>
              <a:rPr lang="en-US" sz="2400" dirty="0" err="1">
                <a:solidFill>
                  <a:srgbClr val="7030A0"/>
                </a:solidFill>
                <a:cs typeface="Calibri"/>
              </a:rPr>
              <a:t>Ebacc</a:t>
            </a:r>
            <a:r>
              <a:rPr lang="en-US" sz="2400" dirty="0">
                <a:solidFill>
                  <a:srgbClr val="7030A0"/>
                </a:solidFill>
                <a:cs typeface="Calibri"/>
              </a:rPr>
              <a:t>.  </a:t>
            </a:r>
          </a:p>
          <a:p>
            <a:pPr marL="457200" indent="-457200">
              <a:lnSpc>
                <a:spcPct val="119000"/>
              </a:lnSpc>
              <a:spcAft>
                <a:spcPts val="600"/>
              </a:spcAft>
              <a:buFont typeface="Arial,Sans-Serif"/>
              <a:buChar char="•"/>
            </a:pPr>
            <a:r>
              <a:rPr lang="en-US" sz="2400" dirty="0">
                <a:solidFill>
                  <a:srgbClr val="7030A0"/>
                </a:solidFill>
                <a:cs typeface="Calibri"/>
              </a:rPr>
              <a:t>The school will recommend some students towards taking the full </a:t>
            </a:r>
            <a:r>
              <a:rPr lang="en-US" sz="2400" dirty="0" err="1">
                <a:solidFill>
                  <a:srgbClr val="7030A0"/>
                </a:solidFill>
                <a:cs typeface="Calibri"/>
              </a:rPr>
              <a:t>Ebacc</a:t>
            </a:r>
            <a:r>
              <a:rPr lang="en-US" sz="2400" dirty="0">
                <a:solidFill>
                  <a:srgbClr val="7030A0"/>
                </a:solidFill>
                <a:cs typeface="Calibri"/>
              </a:rPr>
              <a:t>.  </a:t>
            </a:r>
          </a:p>
          <a:p>
            <a:pPr marL="457200" indent="-457200">
              <a:lnSpc>
                <a:spcPct val="119000"/>
              </a:lnSpc>
              <a:spcAft>
                <a:spcPts val="600"/>
              </a:spcAft>
              <a:buFont typeface="Arial,Sans-Serif"/>
              <a:buChar char="•"/>
            </a:pPr>
            <a:endParaRPr lang="en-US" dirty="0">
              <a:solidFill>
                <a:srgbClr val="7030A0"/>
              </a:solidFill>
              <a:cs typeface="Calibri"/>
            </a:endParaRPr>
          </a:p>
          <a:p>
            <a:pPr marL="457200" indent="-457200">
              <a:lnSpc>
                <a:spcPct val="119000"/>
              </a:lnSpc>
              <a:spcAft>
                <a:spcPts val="600"/>
              </a:spcAft>
              <a:buFont typeface="Arial,Sans-Serif"/>
              <a:buChar char="•"/>
            </a:pPr>
            <a:endParaRPr lang="en-US" dirty="0">
              <a:solidFill>
                <a:srgbClr val="7030A0"/>
              </a:solidFill>
              <a:cs typeface="Calibri"/>
            </a:endParaRPr>
          </a:p>
        </p:txBody>
      </p:sp>
      <p:sp>
        <p:nvSpPr>
          <p:cNvPr id="3" name="Rectangle 2">
            <a:extLst>
              <a:ext uri="{FF2B5EF4-FFF2-40B4-BE49-F238E27FC236}">
                <a16:creationId xmlns:a16="http://schemas.microsoft.com/office/drawing/2014/main" id="{713CE91D-24E2-E285-F94A-1556D4B15BBB}"/>
              </a:ext>
            </a:extLst>
          </p:cNvPr>
          <p:cNvSpPr/>
          <p:nvPr/>
        </p:nvSpPr>
        <p:spPr>
          <a:xfrm>
            <a:off x="1644567" y="5599260"/>
            <a:ext cx="8955847" cy="786385"/>
          </a:xfrm>
          <a:prstGeom prst="rect">
            <a:avLst/>
          </a:prstGeom>
          <a:solidFill>
            <a:schemeClr val="bg1"/>
          </a:solidFill>
          <a:ln>
            <a:solidFill>
              <a:schemeClr val="tx1"/>
            </a:solidFill>
          </a:ln>
        </p:spPr>
        <p:txBody>
          <a:bodyPr vert="horz" lIns="91440" tIns="45720" rIns="91440" bIns="45720" rtlCol="0">
            <a:normAutofit/>
          </a:bodyPr>
          <a:lstStyle/>
          <a:p>
            <a:pPr algn="ctr">
              <a:lnSpc>
                <a:spcPct val="90000"/>
              </a:lnSpc>
              <a:spcAft>
                <a:spcPts val="600"/>
              </a:spcAft>
            </a:pPr>
            <a:r>
              <a:rPr lang="en-US" sz="2800">
                <a:effectLst>
                  <a:outerShdw blurRad="50800" dist="38100" dir="5400000" algn="t" rotWithShape="0">
                    <a:prstClr val="black">
                      <a:alpha val="40000"/>
                    </a:prstClr>
                  </a:outerShdw>
                </a:effectLst>
              </a:rPr>
              <a:t>D</a:t>
            </a:r>
            <a:r>
              <a:rPr lang="en-US" sz="1900">
                <a:effectLst>
                  <a:outerShdw blurRad="50800" dist="38100" dir="5400000" algn="t" rotWithShape="0">
                    <a:prstClr val="black">
                      <a:alpha val="40000"/>
                    </a:prstClr>
                  </a:outerShdw>
                </a:effectLst>
              </a:rPr>
              <a:t>iscovering and </a:t>
            </a:r>
            <a:r>
              <a:rPr lang="en-US" sz="2800">
                <a:effectLst>
                  <a:outerShdw blurRad="50800" dist="38100" dir="5400000" algn="t" rotWithShape="0">
                    <a:prstClr val="black">
                      <a:alpha val="40000"/>
                    </a:prstClr>
                  </a:outerShdw>
                </a:effectLst>
              </a:rPr>
              <a:t>L</a:t>
            </a:r>
            <a:r>
              <a:rPr lang="en-US" sz="1900">
                <a:effectLst>
                  <a:outerShdw blurRad="50800" dist="38100" dir="5400000" algn="t" rotWithShape="0">
                    <a:prstClr val="black">
                      <a:alpha val="40000"/>
                    </a:prstClr>
                  </a:outerShdw>
                </a:effectLst>
              </a:rPr>
              <a:t>earning </a:t>
            </a:r>
            <a:r>
              <a:rPr lang="en-US" sz="2800">
                <a:effectLst>
                  <a:outerShdw blurRad="50800" dist="38100" dir="5400000" algn="t" rotWithShape="0">
                    <a:prstClr val="black">
                      <a:alpha val="40000"/>
                    </a:prstClr>
                  </a:outerShdw>
                </a:effectLst>
              </a:rPr>
              <a:t>T</a:t>
            </a:r>
            <a:r>
              <a:rPr lang="en-US" sz="1900">
                <a:effectLst>
                  <a:outerShdw blurRad="50800" dist="38100" dir="5400000" algn="t" rotWithShape="0">
                    <a:prstClr val="black">
                      <a:alpha val="40000"/>
                    </a:prstClr>
                  </a:outerShdw>
                </a:effectLst>
              </a:rPr>
              <a:t>ogether, so all can </a:t>
            </a:r>
            <a:r>
              <a:rPr lang="en-US" sz="2800">
                <a:effectLst>
                  <a:outerShdw blurRad="50800" dist="38100" dir="5400000" algn="t" rotWithShape="0">
                    <a:prstClr val="black">
                      <a:alpha val="40000"/>
                    </a:prstClr>
                  </a:outerShdw>
                </a:effectLst>
              </a:rPr>
              <a:t>F</a:t>
            </a:r>
            <a:r>
              <a:rPr lang="en-US" sz="1900">
                <a:effectLst>
                  <a:outerShdw blurRad="50800" dist="38100" dir="5400000" algn="t" rotWithShape="0">
                    <a:prstClr val="black">
                      <a:alpha val="40000"/>
                    </a:prstClr>
                  </a:outerShdw>
                </a:effectLst>
              </a:rPr>
              <a:t>lourish</a:t>
            </a:r>
          </a:p>
          <a:p>
            <a:pPr algn="ctr">
              <a:lnSpc>
                <a:spcPct val="90000"/>
              </a:lnSpc>
              <a:spcAft>
                <a:spcPts val="600"/>
              </a:spcAft>
            </a:pPr>
            <a:r>
              <a:rPr lang="en-US" sz="1400">
                <a:effectLst>
                  <a:outerShdw blurRad="50800" dist="38100" dir="5400000" algn="t" rotWithShape="0">
                    <a:prstClr val="black">
                      <a:alpha val="40000"/>
                    </a:prstClr>
                  </a:outerShdw>
                </a:effectLst>
              </a:rPr>
              <a:t>“A tree is planted by streams of water, which yields its fruits in season”</a:t>
            </a:r>
          </a:p>
        </p:txBody>
      </p:sp>
      <p:sp>
        <p:nvSpPr>
          <p:cNvPr id="6" name="Rectangle 5">
            <a:extLst>
              <a:ext uri="{FF2B5EF4-FFF2-40B4-BE49-F238E27FC236}">
                <a16:creationId xmlns:a16="http://schemas.microsoft.com/office/drawing/2014/main" id="{0849A3ED-FA32-6FE8-AA67-895FA7679394}"/>
              </a:ext>
            </a:extLst>
          </p:cNvPr>
          <p:cNvSpPr/>
          <p:nvPr/>
        </p:nvSpPr>
        <p:spPr>
          <a:xfrm>
            <a:off x="1644568" y="6434600"/>
            <a:ext cx="8954005" cy="389888"/>
          </a:xfrm>
          <a:prstGeom prst="rect">
            <a:avLst/>
          </a:prstGeom>
          <a:solidFill>
            <a:srgbClr val="7030A0"/>
          </a:solidFill>
        </p:spPr>
        <p:txBody>
          <a:bodyPr vert="horz" lIns="91440" tIns="45720" rIns="91440" bIns="45720" rtlCol="0">
            <a:normAutofit/>
          </a:bodyPr>
          <a:lstStyle/>
          <a:p>
            <a:pPr algn="ctr">
              <a:lnSpc>
                <a:spcPct val="90000"/>
              </a:lnSpc>
              <a:spcAft>
                <a:spcPts val="600"/>
              </a:spcAft>
            </a:pPr>
            <a:r>
              <a:rPr lang="en-US" sz="1900">
                <a:solidFill>
                  <a:schemeClr val="bg1"/>
                </a:solidFill>
                <a:effectLst>
                  <a:outerShdw blurRad="50800" dist="38100" dir="5400000" algn="t" rotWithShape="0">
                    <a:prstClr val="black">
                      <a:alpha val="40000"/>
                    </a:prstClr>
                  </a:outerShdw>
                </a:effectLst>
              </a:rPr>
              <a:t>Wisdom      –      Hope      –       Service       –       Resilience </a:t>
            </a:r>
          </a:p>
        </p:txBody>
      </p:sp>
    </p:spTree>
    <p:extLst>
      <p:ext uri="{BB962C8B-B14F-4D97-AF65-F5344CB8AC3E}">
        <p14:creationId xmlns:p14="http://schemas.microsoft.com/office/powerpoint/2010/main" val="389383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rol 1"/>
          <p:cNvSpPr>
            <a:spLocks noChangeArrowheads="1" noChangeShapeType="1"/>
          </p:cNvSpPr>
          <p:nvPr/>
        </p:nvSpPr>
        <p:spPr bwMode="auto">
          <a:xfrm>
            <a:off x="3451224" y="10221015"/>
            <a:ext cx="7909249" cy="1685236"/>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541176" y="298580"/>
            <a:ext cx="108981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7030A0"/>
                </a:solidFill>
                <a:effectLst/>
                <a:uLnTx/>
                <a:uFillTx/>
                <a:latin typeface="Calibri" panose="020F0502020204030204"/>
                <a:ea typeface="+mn-ea"/>
                <a:cs typeface="+mn-cs"/>
              </a:rPr>
              <a:t>The options curriculum</a:t>
            </a:r>
            <a:endParaRPr kumimoji="0" lang="en-GB" sz="54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5" name="TextBox 4"/>
          <p:cNvSpPr txBox="1"/>
          <p:nvPr/>
        </p:nvSpPr>
        <p:spPr>
          <a:xfrm>
            <a:off x="613616" y="1191248"/>
            <a:ext cx="10758196" cy="954107"/>
          </a:xfrm>
          <a:prstGeom prst="rect">
            <a:avLst/>
          </a:prstGeom>
          <a:noFill/>
        </p:spPr>
        <p:txBody>
          <a:bodyPr wrap="square" lIns="91440" tIns="45720" rIns="91440" bIns="45720" rtlCol="0" anchor="t">
            <a:spAutoFit/>
          </a:bodyPr>
          <a:lstStyle/>
          <a:p>
            <a:r>
              <a:rPr lang="en-US" sz="2800" dirty="0">
                <a:solidFill>
                  <a:srgbClr val="7030A0"/>
                </a:solidFill>
                <a:latin typeface="Calibri" panose="020F0502020204030204"/>
                <a:cs typeface="Calibri"/>
              </a:rPr>
              <a:t>You will need to make four choices.  </a:t>
            </a:r>
          </a:p>
          <a:p>
            <a:endParaRPr lang="en-US" sz="2800" dirty="0">
              <a:solidFill>
                <a:srgbClr val="7030A0"/>
              </a:solidFill>
              <a:latin typeface="Calibri" panose="020F0502020204030204"/>
              <a:cs typeface="Calibri"/>
            </a:endParaRPr>
          </a:p>
        </p:txBody>
      </p:sp>
      <p:graphicFrame>
        <p:nvGraphicFramePr>
          <p:cNvPr id="2" name="Table 8">
            <a:extLst>
              <a:ext uri="{FF2B5EF4-FFF2-40B4-BE49-F238E27FC236}">
                <a16:creationId xmlns:a16="http://schemas.microsoft.com/office/drawing/2014/main" id="{E6CB0EA7-4E43-E45A-3554-3AA82975BFC6}"/>
              </a:ext>
            </a:extLst>
          </p:cNvPr>
          <p:cNvGraphicFramePr>
            <a:graphicFrameLocks noGrp="1"/>
          </p:cNvGraphicFramePr>
          <p:nvPr>
            <p:extLst>
              <p:ext uri="{D42A27DB-BD31-4B8C-83A1-F6EECF244321}">
                <p14:modId xmlns:p14="http://schemas.microsoft.com/office/powerpoint/2010/main" val="3753964832"/>
              </p:ext>
            </p:extLst>
          </p:nvPr>
        </p:nvGraphicFramePr>
        <p:xfrm>
          <a:off x="738465" y="1620663"/>
          <a:ext cx="9148243" cy="2966719"/>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842132427"/>
                    </a:ext>
                  </a:extLst>
                </a:gridCol>
                <a:gridCol w="3146867">
                  <a:extLst>
                    <a:ext uri="{9D8B030D-6E8A-4147-A177-3AD203B41FA5}">
                      <a16:colId xmlns:a16="http://schemas.microsoft.com/office/drawing/2014/main" val="3173917489"/>
                    </a:ext>
                  </a:extLst>
                </a:gridCol>
                <a:gridCol w="3959216">
                  <a:extLst>
                    <a:ext uri="{9D8B030D-6E8A-4147-A177-3AD203B41FA5}">
                      <a16:colId xmlns:a16="http://schemas.microsoft.com/office/drawing/2014/main" val="1592042646"/>
                    </a:ext>
                  </a:extLst>
                </a:gridCol>
              </a:tblGrid>
              <a:tr h="370840">
                <a:tc>
                  <a:txBody>
                    <a:bodyPr/>
                    <a:lstStyle/>
                    <a:p>
                      <a:r>
                        <a:rPr lang="en-US" dirty="0"/>
                        <a:t>Choice 1</a:t>
                      </a:r>
                    </a:p>
                  </a:txBody>
                  <a:tcPr>
                    <a:lnR w="12700">
                      <a:solidFill>
                        <a:schemeClr val="tx1"/>
                      </a:solidFill>
                    </a:lnR>
                  </a:tcPr>
                </a:tc>
                <a:tc gridSpan="2">
                  <a:txBody>
                    <a:bodyPr/>
                    <a:lstStyle/>
                    <a:p>
                      <a:pPr algn="ctr"/>
                      <a:r>
                        <a:rPr lang="en-US" dirty="0"/>
                        <a:t>Choice 2 and 3</a:t>
                      </a:r>
                    </a:p>
                  </a:txBody>
                  <a:tcPr>
                    <a:lnL w="12700">
                      <a:solidFill>
                        <a:schemeClr val="tx1"/>
                      </a:solidFill>
                    </a:lnL>
                    <a:lnR w="12700">
                      <a:solidFill>
                        <a:schemeClr val="tx1"/>
                      </a:solidFill>
                    </a:lnR>
                    <a:lnT w="12700">
                      <a:solidFill>
                        <a:schemeClr val="tx1"/>
                      </a:solidFill>
                    </a:lnT>
                  </a:tcPr>
                </a:tc>
                <a:tc hMerge="1">
                  <a:txBody>
                    <a:bodyPr/>
                    <a:lstStyle/>
                    <a:p>
                      <a:endParaRPr lang="en-US"/>
                    </a:p>
                  </a:txBody>
                  <a:tcPr/>
                </a:tc>
                <a:extLst>
                  <a:ext uri="{0D108BD9-81ED-4DB2-BD59-A6C34878D82A}">
                    <a16:rowId xmlns:a16="http://schemas.microsoft.com/office/drawing/2014/main" val="2980160629"/>
                  </a:ext>
                </a:extLst>
              </a:tr>
              <a:tr h="370840">
                <a:tc>
                  <a:txBody>
                    <a:bodyPr/>
                    <a:lstStyle/>
                    <a:p>
                      <a:r>
                        <a:rPr lang="en-US" dirty="0"/>
                        <a:t>Geography</a:t>
                      </a:r>
                    </a:p>
                  </a:txBody>
                  <a:tcPr>
                    <a:lnR w="12700">
                      <a:solidFill>
                        <a:schemeClr val="tx1"/>
                      </a:solidFill>
                    </a:lnR>
                  </a:tcPr>
                </a:tc>
                <a:tc>
                  <a:txBody>
                    <a:bodyPr/>
                    <a:lstStyle/>
                    <a:p>
                      <a:r>
                        <a:rPr lang="en-US" dirty="0"/>
                        <a:t>Art – Fine art</a:t>
                      </a:r>
                    </a:p>
                  </a:txBody>
                  <a:tcPr>
                    <a:lnL w="12700">
                      <a:solidFill>
                        <a:schemeClr val="tx1"/>
                      </a:solidFill>
                    </a:lnL>
                  </a:tcPr>
                </a:tc>
                <a:tc>
                  <a:txBody>
                    <a:bodyPr/>
                    <a:lstStyle/>
                    <a:p>
                      <a:r>
                        <a:rPr lang="en-US" dirty="0"/>
                        <a:t>History</a:t>
                      </a:r>
                    </a:p>
                  </a:txBody>
                  <a:tcPr>
                    <a:lnR w="12700">
                      <a:solidFill>
                        <a:schemeClr val="tx1"/>
                      </a:solidFill>
                    </a:lnR>
                  </a:tcPr>
                </a:tc>
                <a:extLst>
                  <a:ext uri="{0D108BD9-81ED-4DB2-BD59-A6C34878D82A}">
                    <a16:rowId xmlns:a16="http://schemas.microsoft.com/office/drawing/2014/main" val="646914083"/>
                  </a:ext>
                </a:extLst>
              </a:tr>
              <a:tr h="370840">
                <a:tc>
                  <a:txBody>
                    <a:bodyPr/>
                    <a:lstStyle/>
                    <a:p>
                      <a:r>
                        <a:rPr lang="en-US" dirty="0"/>
                        <a:t>History</a:t>
                      </a:r>
                    </a:p>
                  </a:txBody>
                  <a:tcPr>
                    <a:lnR w="12700">
                      <a:solidFill>
                        <a:schemeClr val="tx1"/>
                      </a:solidFill>
                    </a:lnR>
                  </a:tcPr>
                </a:tc>
                <a:tc>
                  <a:txBody>
                    <a:bodyPr/>
                    <a:lstStyle/>
                    <a:p>
                      <a:r>
                        <a:rPr lang="en-US" dirty="0"/>
                        <a:t>Alternative curriculum</a:t>
                      </a:r>
                    </a:p>
                  </a:txBody>
                  <a:tcPr>
                    <a:lnL w="12700">
                      <a:solidFill>
                        <a:schemeClr val="tx1"/>
                      </a:solidFill>
                    </a:lnL>
                  </a:tcPr>
                </a:tc>
                <a:tc>
                  <a:txBody>
                    <a:bodyPr/>
                    <a:lstStyle/>
                    <a:p>
                      <a:pPr lvl="0">
                        <a:buNone/>
                      </a:pPr>
                      <a:r>
                        <a:rPr lang="en-US" dirty="0"/>
                        <a:t>Music</a:t>
                      </a:r>
                    </a:p>
                  </a:txBody>
                  <a:tcPr>
                    <a:lnR w="12700">
                      <a:solidFill>
                        <a:schemeClr val="tx1"/>
                      </a:solidFill>
                    </a:lnR>
                  </a:tcPr>
                </a:tc>
                <a:extLst>
                  <a:ext uri="{0D108BD9-81ED-4DB2-BD59-A6C34878D82A}">
                    <a16:rowId xmlns:a16="http://schemas.microsoft.com/office/drawing/2014/main" val="2445239835"/>
                  </a:ext>
                </a:extLst>
              </a:tr>
              <a:tr h="370840">
                <a:tc>
                  <a:txBody>
                    <a:bodyPr/>
                    <a:lstStyle/>
                    <a:p>
                      <a:r>
                        <a:rPr lang="en-US" dirty="0"/>
                        <a:t>Spanish</a:t>
                      </a:r>
                    </a:p>
                  </a:txBody>
                  <a:tcPr>
                    <a:lnR w="12700">
                      <a:solidFill>
                        <a:schemeClr val="tx1"/>
                      </a:solidFill>
                    </a:lnR>
                  </a:tcPr>
                </a:tc>
                <a:tc>
                  <a:txBody>
                    <a:bodyPr/>
                    <a:lstStyle/>
                    <a:p>
                      <a:r>
                        <a:rPr lang="en-US" dirty="0"/>
                        <a:t>Drama</a:t>
                      </a:r>
                    </a:p>
                  </a:txBody>
                  <a:tcPr>
                    <a:lnL w="12700">
                      <a:solidFill>
                        <a:schemeClr val="tx1"/>
                      </a:solidFill>
                    </a:lnL>
                  </a:tcPr>
                </a:tc>
                <a:tc>
                  <a:txBody>
                    <a:bodyPr/>
                    <a:lstStyle/>
                    <a:p>
                      <a:pPr lvl="0">
                        <a:buNone/>
                      </a:pPr>
                      <a:r>
                        <a:rPr lang="en-US" dirty="0"/>
                        <a:t>Photography</a:t>
                      </a:r>
                    </a:p>
                  </a:txBody>
                  <a:tcPr>
                    <a:lnR w="12700">
                      <a:solidFill>
                        <a:schemeClr val="tx1"/>
                      </a:solidFill>
                    </a:lnR>
                  </a:tcPr>
                </a:tc>
                <a:extLst>
                  <a:ext uri="{0D108BD9-81ED-4DB2-BD59-A6C34878D82A}">
                    <a16:rowId xmlns:a16="http://schemas.microsoft.com/office/drawing/2014/main" val="2235868538"/>
                  </a:ext>
                </a:extLst>
              </a:tr>
              <a:tr h="370840">
                <a:tc>
                  <a:txBody>
                    <a:bodyPr/>
                    <a:lstStyle/>
                    <a:p>
                      <a:endParaRPr lang="en-US"/>
                    </a:p>
                  </a:txBody>
                  <a:tcPr>
                    <a:lnR w="12700">
                      <a:solidFill>
                        <a:schemeClr val="tx1"/>
                      </a:solidFill>
                    </a:lnR>
                  </a:tcPr>
                </a:tc>
                <a:tc>
                  <a:txBody>
                    <a:bodyPr/>
                    <a:lstStyle/>
                    <a:p>
                      <a:r>
                        <a:rPr lang="en-US" dirty="0"/>
                        <a:t>Hospitality and Catering</a:t>
                      </a:r>
                    </a:p>
                  </a:txBody>
                  <a:tcPr>
                    <a:lnL w="12700">
                      <a:solidFill>
                        <a:schemeClr val="tx1"/>
                      </a:solidFill>
                    </a:lnL>
                  </a:tcPr>
                </a:tc>
                <a:tc>
                  <a:txBody>
                    <a:bodyPr/>
                    <a:lstStyle/>
                    <a:p>
                      <a:pPr lvl="0">
                        <a:buNone/>
                      </a:pPr>
                      <a:r>
                        <a:rPr lang="en-US" dirty="0"/>
                        <a:t>PE</a:t>
                      </a:r>
                    </a:p>
                  </a:txBody>
                  <a:tcPr>
                    <a:lnR w="12700">
                      <a:solidFill>
                        <a:schemeClr val="tx1"/>
                      </a:solidFill>
                    </a:lnR>
                  </a:tcPr>
                </a:tc>
                <a:extLst>
                  <a:ext uri="{0D108BD9-81ED-4DB2-BD59-A6C34878D82A}">
                    <a16:rowId xmlns:a16="http://schemas.microsoft.com/office/drawing/2014/main" val="889636904"/>
                  </a:ext>
                </a:extLst>
              </a:tr>
              <a:tr h="370840">
                <a:tc>
                  <a:txBody>
                    <a:bodyPr/>
                    <a:lstStyle/>
                    <a:p>
                      <a:endParaRPr lang="en-US"/>
                    </a:p>
                  </a:txBody>
                  <a:tcPr>
                    <a:lnR w="12700">
                      <a:solidFill>
                        <a:schemeClr val="tx1"/>
                      </a:solidFill>
                    </a:lnR>
                  </a:tcPr>
                </a:tc>
                <a:tc>
                  <a:txBody>
                    <a:bodyPr/>
                    <a:lstStyle/>
                    <a:p>
                      <a:r>
                        <a:rPr lang="en-US" dirty="0"/>
                        <a:t>Geography</a:t>
                      </a:r>
                    </a:p>
                  </a:txBody>
                  <a:tcPr>
                    <a:lnL w="12700">
                      <a:solidFill>
                        <a:schemeClr val="tx1"/>
                      </a:solidFill>
                    </a:lnL>
                  </a:tcPr>
                </a:tc>
                <a:tc>
                  <a:txBody>
                    <a:bodyPr/>
                    <a:lstStyle/>
                    <a:p>
                      <a:pPr lvl="0">
                        <a:buNone/>
                      </a:pPr>
                      <a:r>
                        <a:rPr lang="en-US" dirty="0"/>
                        <a:t>Spanish</a:t>
                      </a:r>
                    </a:p>
                  </a:txBody>
                  <a:tcPr>
                    <a:lnR w="12700">
                      <a:solidFill>
                        <a:schemeClr val="tx1"/>
                      </a:solidFill>
                    </a:lnR>
                  </a:tcPr>
                </a:tc>
                <a:extLst>
                  <a:ext uri="{0D108BD9-81ED-4DB2-BD59-A6C34878D82A}">
                    <a16:rowId xmlns:a16="http://schemas.microsoft.com/office/drawing/2014/main" val="1136878575"/>
                  </a:ext>
                </a:extLst>
              </a:tr>
              <a:tr h="370840">
                <a:tc>
                  <a:txBody>
                    <a:bodyPr/>
                    <a:lstStyle/>
                    <a:p>
                      <a:endParaRPr lang="en-US"/>
                    </a:p>
                  </a:txBody>
                  <a:tcPr>
                    <a:lnR w="12700">
                      <a:solidFill>
                        <a:schemeClr val="tx1"/>
                      </a:solidFill>
                    </a:lnR>
                  </a:tcPr>
                </a:tc>
                <a:tc>
                  <a:txBody>
                    <a:bodyPr/>
                    <a:lstStyle/>
                    <a:p>
                      <a:r>
                        <a:rPr lang="en-US" dirty="0"/>
                        <a:t>Health and Social Care</a:t>
                      </a:r>
                    </a:p>
                  </a:txBody>
                  <a:tcPr>
                    <a:lnL w="12700">
                      <a:solidFill>
                        <a:schemeClr val="tx1"/>
                      </a:solidFill>
                    </a:lnL>
                  </a:tcPr>
                </a:tc>
                <a:tc>
                  <a:txBody>
                    <a:bodyPr/>
                    <a:lstStyle/>
                    <a:p>
                      <a:pPr lvl="0">
                        <a:buNone/>
                      </a:pPr>
                      <a:r>
                        <a:rPr lang="en-US" dirty="0"/>
                        <a:t>Sport Studies</a:t>
                      </a:r>
                    </a:p>
                  </a:txBody>
                  <a:tcPr>
                    <a:lnR w="12700">
                      <a:solidFill>
                        <a:schemeClr val="tx1"/>
                      </a:solidFill>
                    </a:lnR>
                  </a:tcPr>
                </a:tc>
                <a:extLst>
                  <a:ext uri="{0D108BD9-81ED-4DB2-BD59-A6C34878D82A}">
                    <a16:rowId xmlns:a16="http://schemas.microsoft.com/office/drawing/2014/main" val="174548744"/>
                  </a:ext>
                </a:extLst>
              </a:tr>
              <a:tr h="370839">
                <a:tc>
                  <a:txBody>
                    <a:bodyPr/>
                    <a:lstStyle/>
                    <a:p>
                      <a:pPr lvl="0">
                        <a:buNone/>
                      </a:pPr>
                      <a:endParaRPr lang="en-US" dirty="0"/>
                    </a:p>
                  </a:txBody>
                  <a:tcPr>
                    <a:lnR w="12700">
                      <a:solidFill>
                        <a:schemeClr val="tx1"/>
                      </a:solidFill>
                    </a:lnR>
                  </a:tcPr>
                </a:tc>
                <a:tc>
                  <a:txBody>
                    <a:bodyPr/>
                    <a:lstStyle/>
                    <a:p>
                      <a:pPr lvl="0">
                        <a:buNone/>
                      </a:pPr>
                      <a:endParaRPr lang="en-US" dirty="0"/>
                    </a:p>
                  </a:txBody>
                  <a:tcPr>
                    <a:lnL w="12700">
                      <a:solidFill>
                        <a:schemeClr val="tx1"/>
                      </a:solidFill>
                    </a:lnL>
                  </a:tcPr>
                </a:tc>
                <a:tc>
                  <a:txBody>
                    <a:bodyPr/>
                    <a:lstStyle/>
                    <a:p>
                      <a:pPr lvl="0">
                        <a:buNone/>
                      </a:pPr>
                      <a:r>
                        <a:rPr lang="en-US" dirty="0"/>
                        <a:t>Art - Textiles</a:t>
                      </a:r>
                    </a:p>
                  </a:txBody>
                  <a:tcPr>
                    <a:lnR w="12700">
                      <a:solidFill>
                        <a:schemeClr val="tx1"/>
                      </a:solidFill>
                    </a:lnR>
                  </a:tcPr>
                </a:tc>
                <a:extLst>
                  <a:ext uri="{0D108BD9-81ED-4DB2-BD59-A6C34878D82A}">
                    <a16:rowId xmlns:a16="http://schemas.microsoft.com/office/drawing/2014/main" val="2490405024"/>
                  </a:ext>
                </a:extLst>
              </a:tr>
            </a:tbl>
          </a:graphicData>
        </a:graphic>
      </p:graphicFrame>
      <p:sp>
        <p:nvSpPr>
          <p:cNvPr id="8" name="Rectangle 7">
            <a:extLst>
              <a:ext uri="{FF2B5EF4-FFF2-40B4-BE49-F238E27FC236}">
                <a16:creationId xmlns:a16="http://schemas.microsoft.com/office/drawing/2014/main" id="{1B7814B4-72EB-8B5D-834F-6E3D815144D2}"/>
              </a:ext>
            </a:extLst>
          </p:cNvPr>
          <p:cNvSpPr/>
          <p:nvPr/>
        </p:nvSpPr>
        <p:spPr>
          <a:xfrm>
            <a:off x="1644567" y="5653048"/>
            <a:ext cx="8955847" cy="786385"/>
          </a:xfrm>
          <a:prstGeom prst="rect">
            <a:avLst/>
          </a:prstGeom>
          <a:solidFill>
            <a:schemeClr val="bg1"/>
          </a:solidFill>
          <a:ln>
            <a:solidFill>
              <a:schemeClr val="tx1"/>
            </a:solidFill>
          </a:ln>
        </p:spPr>
        <p:txBody>
          <a:bodyPr vert="horz" lIns="91440" tIns="45720" rIns="91440" bIns="45720" rtlCol="0">
            <a:normAutofit/>
          </a:bodyPr>
          <a:lstStyle/>
          <a:p>
            <a:pPr algn="ctr">
              <a:lnSpc>
                <a:spcPct val="90000"/>
              </a:lnSpc>
              <a:spcAft>
                <a:spcPts val="600"/>
              </a:spcAft>
            </a:pPr>
            <a:r>
              <a:rPr lang="en-US" sz="2800">
                <a:effectLst>
                  <a:outerShdw blurRad="50800" dist="38100" dir="5400000" algn="t" rotWithShape="0">
                    <a:prstClr val="black">
                      <a:alpha val="40000"/>
                    </a:prstClr>
                  </a:outerShdw>
                </a:effectLst>
              </a:rPr>
              <a:t>D</a:t>
            </a:r>
            <a:r>
              <a:rPr lang="en-US" sz="1900">
                <a:effectLst>
                  <a:outerShdw blurRad="50800" dist="38100" dir="5400000" algn="t" rotWithShape="0">
                    <a:prstClr val="black">
                      <a:alpha val="40000"/>
                    </a:prstClr>
                  </a:outerShdw>
                </a:effectLst>
              </a:rPr>
              <a:t>iscovering and </a:t>
            </a:r>
            <a:r>
              <a:rPr lang="en-US" sz="2800">
                <a:effectLst>
                  <a:outerShdw blurRad="50800" dist="38100" dir="5400000" algn="t" rotWithShape="0">
                    <a:prstClr val="black">
                      <a:alpha val="40000"/>
                    </a:prstClr>
                  </a:outerShdw>
                </a:effectLst>
              </a:rPr>
              <a:t>L</a:t>
            </a:r>
            <a:r>
              <a:rPr lang="en-US" sz="1900">
                <a:effectLst>
                  <a:outerShdw blurRad="50800" dist="38100" dir="5400000" algn="t" rotWithShape="0">
                    <a:prstClr val="black">
                      <a:alpha val="40000"/>
                    </a:prstClr>
                  </a:outerShdw>
                </a:effectLst>
              </a:rPr>
              <a:t>earning </a:t>
            </a:r>
            <a:r>
              <a:rPr lang="en-US" sz="2800">
                <a:effectLst>
                  <a:outerShdw blurRad="50800" dist="38100" dir="5400000" algn="t" rotWithShape="0">
                    <a:prstClr val="black">
                      <a:alpha val="40000"/>
                    </a:prstClr>
                  </a:outerShdw>
                </a:effectLst>
              </a:rPr>
              <a:t>T</a:t>
            </a:r>
            <a:r>
              <a:rPr lang="en-US" sz="1900">
                <a:effectLst>
                  <a:outerShdw blurRad="50800" dist="38100" dir="5400000" algn="t" rotWithShape="0">
                    <a:prstClr val="black">
                      <a:alpha val="40000"/>
                    </a:prstClr>
                  </a:outerShdw>
                </a:effectLst>
              </a:rPr>
              <a:t>ogether, so all can </a:t>
            </a:r>
            <a:r>
              <a:rPr lang="en-US" sz="2800">
                <a:effectLst>
                  <a:outerShdw blurRad="50800" dist="38100" dir="5400000" algn="t" rotWithShape="0">
                    <a:prstClr val="black">
                      <a:alpha val="40000"/>
                    </a:prstClr>
                  </a:outerShdw>
                </a:effectLst>
              </a:rPr>
              <a:t>F</a:t>
            </a:r>
            <a:r>
              <a:rPr lang="en-US" sz="1900">
                <a:effectLst>
                  <a:outerShdw blurRad="50800" dist="38100" dir="5400000" algn="t" rotWithShape="0">
                    <a:prstClr val="black">
                      <a:alpha val="40000"/>
                    </a:prstClr>
                  </a:outerShdw>
                </a:effectLst>
              </a:rPr>
              <a:t>lourish</a:t>
            </a:r>
          </a:p>
          <a:p>
            <a:pPr algn="ctr">
              <a:lnSpc>
                <a:spcPct val="90000"/>
              </a:lnSpc>
              <a:spcAft>
                <a:spcPts val="600"/>
              </a:spcAft>
            </a:pPr>
            <a:r>
              <a:rPr lang="en-US" sz="1400">
                <a:effectLst>
                  <a:outerShdw blurRad="50800" dist="38100" dir="5400000" algn="t" rotWithShape="0">
                    <a:prstClr val="black">
                      <a:alpha val="40000"/>
                    </a:prstClr>
                  </a:outerShdw>
                </a:effectLst>
              </a:rPr>
              <a:t>“A tree is planted by streams of water, which yields its fruits in season”</a:t>
            </a:r>
          </a:p>
        </p:txBody>
      </p:sp>
      <p:sp>
        <p:nvSpPr>
          <p:cNvPr id="10" name="Rectangle 9">
            <a:extLst>
              <a:ext uri="{FF2B5EF4-FFF2-40B4-BE49-F238E27FC236}">
                <a16:creationId xmlns:a16="http://schemas.microsoft.com/office/drawing/2014/main" id="{E58AE3F1-2A26-3D61-97C1-792C0C0871E7}"/>
              </a:ext>
            </a:extLst>
          </p:cNvPr>
          <p:cNvSpPr/>
          <p:nvPr/>
        </p:nvSpPr>
        <p:spPr>
          <a:xfrm>
            <a:off x="1644568" y="6434600"/>
            <a:ext cx="8954005" cy="389888"/>
          </a:xfrm>
          <a:prstGeom prst="rect">
            <a:avLst/>
          </a:prstGeom>
          <a:solidFill>
            <a:srgbClr val="7030A0"/>
          </a:solidFill>
        </p:spPr>
        <p:txBody>
          <a:bodyPr vert="horz" lIns="91440" tIns="45720" rIns="91440" bIns="45720" rtlCol="0">
            <a:normAutofit/>
          </a:bodyPr>
          <a:lstStyle/>
          <a:p>
            <a:pPr algn="ctr">
              <a:lnSpc>
                <a:spcPct val="90000"/>
              </a:lnSpc>
              <a:spcAft>
                <a:spcPts val="600"/>
              </a:spcAft>
            </a:pPr>
            <a:r>
              <a:rPr lang="en-US" sz="1900">
                <a:solidFill>
                  <a:schemeClr val="bg1"/>
                </a:solidFill>
                <a:effectLst>
                  <a:outerShdw blurRad="50800" dist="38100" dir="5400000" algn="t" rotWithShape="0">
                    <a:prstClr val="black">
                      <a:alpha val="40000"/>
                    </a:prstClr>
                  </a:outerShdw>
                </a:effectLst>
              </a:rPr>
              <a:t>Wisdom      –      Hope      –       Service       –       Resilience </a:t>
            </a:r>
          </a:p>
        </p:txBody>
      </p:sp>
      <p:sp>
        <p:nvSpPr>
          <p:cNvPr id="7" name="TextBox 6">
            <a:extLst>
              <a:ext uri="{FF2B5EF4-FFF2-40B4-BE49-F238E27FC236}">
                <a16:creationId xmlns:a16="http://schemas.microsoft.com/office/drawing/2014/main" id="{3E30EEF1-CB4F-9586-FEE2-54556B7546BC}"/>
              </a:ext>
            </a:extLst>
          </p:cNvPr>
          <p:cNvSpPr txBox="1"/>
          <p:nvPr/>
        </p:nvSpPr>
        <p:spPr>
          <a:xfrm>
            <a:off x="791688" y="4656524"/>
            <a:ext cx="95992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You will also need to make a reserve choice – think carefully about it.  </a:t>
            </a:r>
          </a:p>
          <a:p>
            <a:r>
              <a:rPr lang="en-US" dirty="0">
                <a:cs typeface="Calibri"/>
              </a:rPr>
              <a:t>Students cannot take both Fine Art and Textiles</a:t>
            </a:r>
          </a:p>
          <a:p>
            <a:r>
              <a:rPr lang="en-US" dirty="0">
                <a:cs typeface="Calibri"/>
              </a:rPr>
              <a:t>PE and sport studies will be recorded as the same option</a:t>
            </a:r>
          </a:p>
        </p:txBody>
      </p:sp>
    </p:spTree>
    <p:extLst>
      <p:ext uri="{BB962C8B-B14F-4D97-AF65-F5344CB8AC3E}">
        <p14:creationId xmlns:p14="http://schemas.microsoft.com/office/powerpoint/2010/main" val="282452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697" y="1842394"/>
            <a:ext cx="11436156" cy="3319242"/>
          </a:xfrm>
          <a:prstGeom prst="rect">
            <a:avLst/>
          </a:prstGeom>
        </p:spPr>
        <p:txBody>
          <a:bodyPr wrap="square">
            <a:spAutoFit/>
          </a:bodyPr>
          <a:lstStyle/>
          <a:p>
            <a:pPr marL="457200" marR="0" lvl="0" indent="-457200" algn="l" defTabSz="914400" rtl="0" eaLnBrk="1" fontAlgn="auto" latinLnBrk="0" hangingPunct="1">
              <a:lnSpc>
                <a:spcPct val="119000"/>
              </a:lnSpc>
              <a:spcBef>
                <a:spcPts val="0"/>
              </a:spcBef>
              <a:spcAft>
                <a:spcPts val="600"/>
              </a:spcAft>
              <a:buClrTx/>
              <a:buSzTx/>
              <a:buFont typeface="Arial" panose="020B0604020202020204" pitchFamily="34" charset="0"/>
              <a:buChar char="•"/>
              <a:tabLst/>
              <a:defRPr/>
            </a:pPr>
            <a:r>
              <a:rPr kumimoji="0" lang="en-US" sz="2800" i="0" u="none" strike="noStrike" kern="1400" cap="none" spc="0" normalizeH="0" baseline="0" noProof="0" dirty="0">
                <a:ln>
                  <a:noFill/>
                </a:ln>
                <a:solidFill>
                  <a:srgbClr val="7030A0"/>
                </a:solidFill>
                <a:effectLst/>
                <a:uLnTx/>
                <a:uFillTx/>
              </a:rPr>
              <a:t>What am I good at and what courses will I succeed in?</a:t>
            </a:r>
            <a:endParaRPr lang="en-US" sz="2800" kern="1400" noProof="0" dirty="0">
              <a:solidFill>
                <a:srgbClr val="7030A0"/>
              </a:solidFill>
            </a:endParaRPr>
          </a:p>
          <a:p>
            <a:pPr marL="457200" marR="0" lvl="0" indent="-457200" algn="l" defTabSz="914400" rtl="0" eaLnBrk="1" fontAlgn="auto" latinLnBrk="0" hangingPunct="1">
              <a:lnSpc>
                <a:spcPct val="119000"/>
              </a:lnSpc>
              <a:spcBef>
                <a:spcPts val="0"/>
              </a:spcBef>
              <a:spcAft>
                <a:spcPts val="600"/>
              </a:spcAft>
              <a:buClrTx/>
              <a:buSzTx/>
              <a:buFont typeface="Arial" panose="020B0604020202020204" pitchFamily="34" charset="0"/>
              <a:buChar char="•"/>
              <a:tabLst/>
              <a:defRPr/>
            </a:pPr>
            <a:r>
              <a:rPr lang="en-US" sz="2800" kern="1400" dirty="0">
                <a:solidFill>
                  <a:srgbClr val="7030A0"/>
                </a:solidFill>
              </a:rPr>
              <a:t>What am I interested in and what do I enjoy?</a:t>
            </a:r>
          </a:p>
          <a:p>
            <a:pPr marL="457200" marR="0" lvl="0" indent="-457200" algn="l" defTabSz="914400" rtl="0" eaLnBrk="1" fontAlgn="auto" latinLnBrk="0" hangingPunct="1">
              <a:lnSpc>
                <a:spcPct val="119000"/>
              </a:lnSpc>
              <a:spcBef>
                <a:spcPts val="0"/>
              </a:spcBef>
              <a:spcAft>
                <a:spcPts val="600"/>
              </a:spcAft>
              <a:buClrTx/>
              <a:buSzTx/>
              <a:buFont typeface="Arial" panose="020B0604020202020204" pitchFamily="34" charset="0"/>
              <a:buChar char="•"/>
              <a:tabLst/>
              <a:defRPr/>
            </a:pPr>
            <a:r>
              <a:rPr lang="en-US" sz="2800" kern="1400" dirty="0">
                <a:solidFill>
                  <a:srgbClr val="7030A0"/>
                </a:solidFill>
              </a:rPr>
              <a:t>What type of learner am I?</a:t>
            </a:r>
          </a:p>
          <a:p>
            <a:pPr marL="457200" marR="0" lvl="0" indent="-457200" algn="l" defTabSz="914400" rtl="0" eaLnBrk="1" fontAlgn="auto" latinLnBrk="0" hangingPunct="1">
              <a:lnSpc>
                <a:spcPct val="119000"/>
              </a:lnSpc>
              <a:spcBef>
                <a:spcPts val="0"/>
              </a:spcBef>
              <a:spcAft>
                <a:spcPts val="600"/>
              </a:spcAft>
              <a:buClrTx/>
              <a:buSzTx/>
              <a:buFont typeface="Arial" panose="020B0604020202020204" pitchFamily="34" charset="0"/>
              <a:buChar char="•"/>
              <a:tabLst/>
              <a:defRPr/>
            </a:pPr>
            <a:r>
              <a:rPr lang="en-US" sz="2800" kern="1400" dirty="0">
                <a:solidFill>
                  <a:srgbClr val="7030A0"/>
                </a:solidFill>
              </a:rPr>
              <a:t>What qualifications do I need for my next step after year 11 and beyond?</a:t>
            </a:r>
          </a:p>
          <a:p>
            <a:pPr lvl="0">
              <a:lnSpc>
                <a:spcPct val="119000"/>
              </a:lnSpc>
              <a:spcAft>
                <a:spcPts val="600"/>
              </a:spcAft>
              <a:defRPr/>
            </a:pPr>
            <a:endParaRPr lang="en-US" sz="1100" kern="1400" dirty="0">
              <a:solidFill>
                <a:srgbClr val="7030A0"/>
              </a:solidFill>
              <a:latin typeface="Calibri" panose="020F0502020204030204" pitchFamily="34" charset="0"/>
            </a:endParaRPr>
          </a:p>
          <a:p>
            <a:pPr marL="0" marR="0" lvl="0" indent="0" algn="l" defTabSz="914400" rtl="0" eaLnBrk="1" fontAlgn="auto" latinLnBrk="0" hangingPunct="1">
              <a:lnSpc>
                <a:spcPct val="119000"/>
              </a:lnSpc>
              <a:spcBef>
                <a:spcPts val="0"/>
              </a:spcBef>
              <a:spcAft>
                <a:spcPts val="600"/>
              </a:spcAft>
              <a:buClrTx/>
              <a:buSzTx/>
              <a:buFontTx/>
              <a:buNone/>
              <a:tabLst/>
              <a:defRPr/>
            </a:pPr>
            <a:endParaRPr kumimoji="0" lang="en-US" sz="1400" b="0" i="0" u="none" strike="noStrike" kern="1400" cap="none" spc="0" normalizeH="0" baseline="0" noProof="0" dirty="0">
              <a:ln>
                <a:noFill/>
              </a:ln>
              <a:solidFill>
                <a:srgbClr val="7030A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19000"/>
              </a:lnSpc>
              <a:spcBef>
                <a:spcPts val="0"/>
              </a:spcBef>
              <a:spcAft>
                <a:spcPts val="600"/>
              </a:spcAft>
              <a:buClrTx/>
              <a:buSzTx/>
              <a:buFontTx/>
              <a:buNone/>
              <a:tabLst/>
              <a:defRPr/>
            </a:pPr>
            <a:r>
              <a:rPr kumimoji="0" lang="en-US" sz="1400" b="0" i="0" u="none" strike="noStrike" kern="1400" cap="none" spc="0" normalizeH="0" baseline="0" noProof="0" dirty="0">
                <a:ln>
                  <a:noFill/>
                </a:ln>
                <a:solidFill>
                  <a:srgbClr val="7030A0"/>
                </a:solidFill>
                <a:effectLst/>
                <a:uLnTx/>
                <a:uFillTx/>
                <a:latin typeface="Calibri" panose="020F0502020204030204" pitchFamily="34" charset="0"/>
                <a:ea typeface="+mn-ea"/>
                <a:cs typeface="+mn-cs"/>
              </a:rPr>
              <a:t> </a:t>
            </a:r>
          </a:p>
        </p:txBody>
      </p:sp>
      <p:sp>
        <p:nvSpPr>
          <p:cNvPr id="3" name="Text Box 2"/>
          <p:cNvSpPr txBox="1">
            <a:spLocks noChangeArrowheads="1"/>
          </p:cNvSpPr>
          <p:nvPr/>
        </p:nvSpPr>
        <p:spPr bwMode="auto">
          <a:xfrm>
            <a:off x="497697" y="436951"/>
            <a:ext cx="11436156" cy="965201"/>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kumimoji="0" lang="en-US" altLang="en-US" sz="2400" b="0" i="0" u="none" strike="noStrike" kern="1200" cap="none" spc="0" normalizeH="0" baseline="0" noProof="0" dirty="0">
                <a:ln>
                  <a:noFill/>
                </a:ln>
                <a:solidFill>
                  <a:srgbClr val="7030A0"/>
                </a:solidFill>
                <a:effectLst/>
                <a:uLnTx/>
                <a:uFillTx/>
                <a:latin typeface="Calibri"/>
                <a:cs typeface="Calibri"/>
              </a:rPr>
              <a:t>Making the right choice of courses at key stage 4 is</a:t>
            </a:r>
            <a:r>
              <a:rPr lang="en-US" altLang="en-US" sz="2400" dirty="0">
                <a:solidFill>
                  <a:srgbClr val="7030A0"/>
                </a:solidFill>
                <a:latin typeface="Calibri"/>
                <a:cs typeface="Calibri"/>
              </a:rPr>
              <a:t> </a:t>
            </a:r>
            <a:r>
              <a:rPr kumimoji="0" lang="en-US" altLang="en-US" sz="2400" b="0" i="0" u="none" strike="noStrike" kern="1200" cap="none" spc="0" normalizeH="0" baseline="0" noProof="0" dirty="0">
                <a:ln>
                  <a:noFill/>
                </a:ln>
                <a:solidFill>
                  <a:srgbClr val="7030A0"/>
                </a:solidFill>
                <a:effectLst/>
                <a:uLnTx/>
                <a:uFillTx/>
                <a:latin typeface="Calibri"/>
                <a:cs typeface="Calibri"/>
              </a:rPr>
              <a:t>important because it may affect progression after year 11 and possibly future career opportunities, as well as enjoyment of years 10 and 11.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7030A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B309E421-D558-9032-206F-62885C5C8D4B}"/>
              </a:ext>
            </a:extLst>
          </p:cNvPr>
          <p:cNvSpPr/>
          <p:nvPr/>
        </p:nvSpPr>
        <p:spPr>
          <a:xfrm>
            <a:off x="1644567" y="5599260"/>
            <a:ext cx="8955847" cy="786385"/>
          </a:xfrm>
          <a:prstGeom prst="rect">
            <a:avLst/>
          </a:prstGeom>
          <a:solidFill>
            <a:schemeClr val="bg1"/>
          </a:solidFill>
          <a:ln>
            <a:solidFill>
              <a:schemeClr val="tx1"/>
            </a:solidFill>
          </a:ln>
        </p:spPr>
        <p:txBody>
          <a:bodyPr vert="horz" lIns="91440" tIns="45720" rIns="91440" bIns="45720" rtlCol="0">
            <a:normAutofit/>
          </a:bodyPr>
          <a:lstStyle/>
          <a:p>
            <a:pPr algn="ctr">
              <a:lnSpc>
                <a:spcPct val="90000"/>
              </a:lnSpc>
              <a:spcAft>
                <a:spcPts val="600"/>
              </a:spcAft>
            </a:pPr>
            <a:r>
              <a:rPr lang="en-US" sz="2800">
                <a:effectLst>
                  <a:outerShdw blurRad="50800" dist="38100" dir="5400000" algn="t" rotWithShape="0">
                    <a:prstClr val="black">
                      <a:alpha val="40000"/>
                    </a:prstClr>
                  </a:outerShdw>
                </a:effectLst>
              </a:rPr>
              <a:t>D</a:t>
            </a:r>
            <a:r>
              <a:rPr lang="en-US" sz="1900">
                <a:effectLst>
                  <a:outerShdw blurRad="50800" dist="38100" dir="5400000" algn="t" rotWithShape="0">
                    <a:prstClr val="black">
                      <a:alpha val="40000"/>
                    </a:prstClr>
                  </a:outerShdw>
                </a:effectLst>
              </a:rPr>
              <a:t>iscovering and </a:t>
            </a:r>
            <a:r>
              <a:rPr lang="en-US" sz="2800">
                <a:effectLst>
                  <a:outerShdw blurRad="50800" dist="38100" dir="5400000" algn="t" rotWithShape="0">
                    <a:prstClr val="black">
                      <a:alpha val="40000"/>
                    </a:prstClr>
                  </a:outerShdw>
                </a:effectLst>
              </a:rPr>
              <a:t>L</a:t>
            </a:r>
            <a:r>
              <a:rPr lang="en-US" sz="1900">
                <a:effectLst>
                  <a:outerShdw blurRad="50800" dist="38100" dir="5400000" algn="t" rotWithShape="0">
                    <a:prstClr val="black">
                      <a:alpha val="40000"/>
                    </a:prstClr>
                  </a:outerShdw>
                </a:effectLst>
              </a:rPr>
              <a:t>earning </a:t>
            </a:r>
            <a:r>
              <a:rPr lang="en-US" sz="2800">
                <a:effectLst>
                  <a:outerShdw blurRad="50800" dist="38100" dir="5400000" algn="t" rotWithShape="0">
                    <a:prstClr val="black">
                      <a:alpha val="40000"/>
                    </a:prstClr>
                  </a:outerShdw>
                </a:effectLst>
              </a:rPr>
              <a:t>T</a:t>
            </a:r>
            <a:r>
              <a:rPr lang="en-US" sz="1900">
                <a:effectLst>
                  <a:outerShdw blurRad="50800" dist="38100" dir="5400000" algn="t" rotWithShape="0">
                    <a:prstClr val="black">
                      <a:alpha val="40000"/>
                    </a:prstClr>
                  </a:outerShdw>
                </a:effectLst>
              </a:rPr>
              <a:t>ogether, so all can </a:t>
            </a:r>
            <a:r>
              <a:rPr lang="en-US" sz="2800">
                <a:effectLst>
                  <a:outerShdw blurRad="50800" dist="38100" dir="5400000" algn="t" rotWithShape="0">
                    <a:prstClr val="black">
                      <a:alpha val="40000"/>
                    </a:prstClr>
                  </a:outerShdw>
                </a:effectLst>
              </a:rPr>
              <a:t>F</a:t>
            </a:r>
            <a:r>
              <a:rPr lang="en-US" sz="1900">
                <a:effectLst>
                  <a:outerShdw blurRad="50800" dist="38100" dir="5400000" algn="t" rotWithShape="0">
                    <a:prstClr val="black">
                      <a:alpha val="40000"/>
                    </a:prstClr>
                  </a:outerShdw>
                </a:effectLst>
              </a:rPr>
              <a:t>lourish</a:t>
            </a:r>
          </a:p>
          <a:p>
            <a:pPr algn="ctr">
              <a:lnSpc>
                <a:spcPct val="90000"/>
              </a:lnSpc>
              <a:spcAft>
                <a:spcPts val="600"/>
              </a:spcAft>
            </a:pPr>
            <a:r>
              <a:rPr lang="en-US" sz="1400">
                <a:effectLst>
                  <a:outerShdw blurRad="50800" dist="38100" dir="5400000" algn="t" rotWithShape="0">
                    <a:prstClr val="black">
                      <a:alpha val="40000"/>
                    </a:prstClr>
                  </a:outerShdw>
                </a:effectLst>
              </a:rPr>
              <a:t>“A tree is planted by streams of water, which yields its fruits in season”</a:t>
            </a:r>
          </a:p>
        </p:txBody>
      </p:sp>
      <p:sp>
        <p:nvSpPr>
          <p:cNvPr id="7" name="Rectangle 6">
            <a:extLst>
              <a:ext uri="{FF2B5EF4-FFF2-40B4-BE49-F238E27FC236}">
                <a16:creationId xmlns:a16="http://schemas.microsoft.com/office/drawing/2014/main" id="{EF144C5A-CBB0-2823-1163-9F12E89D9747}"/>
              </a:ext>
            </a:extLst>
          </p:cNvPr>
          <p:cNvSpPr/>
          <p:nvPr/>
        </p:nvSpPr>
        <p:spPr>
          <a:xfrm>
            <a:off x="1644568" y="6434600"/>
            <a:ext cx="8954005" cy="389888"/>
          </a:xfrm>
          <a:prstGeom prst="rect">
            <a:avLst/>
          </a:prstGeom>
          <a:solidFill>
            <a:srgbClr val="7030A0"/>
          </a:solidFill>
        </p:spPr>
        <p:txBody>
          <a:bodyPr vert="horz" lIns="91440" tIns="45720" rIns="91440" bIns="45720" rtlCol="0">
            <a:normAutofit/>
          </a:bodyPr>
          <a:lstStyle/>
          <a:p>
            <a:pPr algn="ctr">
              <a:lnSpc>
                <a:spcPct val="90000"/>
              </a:lnSpc>
              <a:spcAft>
                <a:spcPts val="600"/>
              </a:spcAft>
            </a:pPr>
            <a:r>
              <a:rPr lang="en-US" sz="1900">
                <a:solidFill>
                  <a:schemeClr val="bg1"/>
                </a:solidFill>
                <a:effectLst>
                  <a:outerShdw blurRad="50800" dist="38100" dir="5400000" algn="t" rotWithShape="0">
                    <a:prstClr val="black">
                      <a:alpha val="40000"/>
                    </a:prstClr>
                  </a:outerShdw>
                </a:effectLst>
              </a:rPr>
              <a:t>Wisdom      –      Hope      –       Service       –       Resilience </a:t>
            </a:r>
          </a:p>
        </p:txBody>
      </p:sp>
    </p:spTree>
    <p:extLst>
      <p:ext uri="{BB962C8B-B14F-4D97-AF65-F5344CB8AC3E}">
        <p14:creationId xmlns:p14="http://schemas.microsoft.com/office/powerpoint/2010/main" val="258312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rol 1"/>
          <p:cNvSpPr>
            <a:spLocks noChangeArrowheads="1" noChangeShapeType="1"/>
          </p:cNvSpPr>
          <p:nvPr/>
        </p:nvSpPr>
        <p:spPr bwMode="auto">
          <a:xfrm>
            <a:off x="3451224" y="10221015"/>
            <a:ext cx="7909249" cy="1685236"/>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541176" y="298580"/>
            <a:ext cx="10898155" cy="923330"/>
          </a:xfrm>
          <a:prstGeom prst="rect">
            <a:avLst/>
          </a:prstGeom>
          <a:noFill/>
        </p:spPr>
        <p:txBody>
          <a:bodyPr wrap="square" lIns="91440" tIns="45720" rIns="91440" bIns="45720" rtlCol="0" anchor="t">
            <a:spAutoFit/>
          </a:bodyPr>
          <a:lstStyle/>
          <a:p>
            <a:pPr algn="ctr">
              <a:defRPr/>
            </a:pPr>
            <a:r>
              <a:rPr lang="en-US" sz="5400" dirty="0">
                <a:solidFill>
                  <a:srgbClr val="7030A0"/>
                </a:solidFill>
                <a:latin typeface="Calibri" panose="020F0502020204030204"/>
                <a:cs typeface="Calibri"/>
              </a:rPr>
              <a:t>What is NOT important</a:t>
            </a:r>
            <a:endParaRPr lang="en-US" sz="5400" b="0" i="0" u="none" strike="noStrike" kern="1200" cap="none" spc="0" normalizeH="0" baseline="0" noProof="0" dirty="0">
              <a:ln>
                <a:noFill/>
              </a:ln>
              <a:solidFill>
                <a:srgbClr val="7030A0"/>
              </a:solidFill>
              <a:effectLst/>
              <a:uLnTx/>
              <a:uFillTx/>
              <a:latin typeface="Calibri" panose="020F0502020204030204"/>
              <a:cs typeface="Calibri"/>
            </a:endParaRPr>
          </a:p>
        </p:txBody>
      </p:sp>
      <p:sp>
        <p:nvSpPr>
          <p:cNvPr id="5" name="TextBox 4"/>
          <p:cNvSpPr txBox="1"/>
          <p:nvPr/>
        </p:nvSpPr>
        <p:spPr>
          <a:xfrm>
            <a:off x="681135" y="1856792"/>
            <a:ext cx="10758196" cy="2677656"/>
          </a:xfrm>
          <a:prstGeom prst="rect">
            <a:avLst/>
          </a:prstGeom>
          <a:noFill/>
        </p:spPr>
        <p:txBody>
          <a:bodyPr wrap="square" lIns="91440" tIns="45720" rIns="91440" bIns="45720" rtlCol="0" anchor="t">
            <a:spAutoFit/>
          </a:bodyPr>
          <a:lstStyle/>
          <a:p>
            <a:pPr marL="457200" indent="-457200">
              <a:buFont typeface="Calibri"/>
              <a:buChar char="-"/>
              <a:defRPr/>
            </a:pPr>
            <a:r>
              <a:rPr lang="en-US" sz="2800" dirty="0">
                <a:solidFill>
                  <a:srgbClr val="7030A0"/>
                </a:solidFill>
                <a:cs typeface="Calibri" panose="020F0502020204030204"/>
              </a:rPr>
              <a:t>How easy a subject is.</a:t>
            </a:r>
          </a:p>
          <a:p>
            <a:pPr marL="457200" indent="-457200">
              <a:buFont typeface="Calibri"/>
              <a:buChar char="-"/>
              <a:defRPr/>
            </a:pPr>
            <a:r>
              <a:rPr lang="en-US" sz="2800" dirty="0">
                <a:solidFill>
                  <a:srgbClr val="7030A0"/>
                </a:solidFill>
                <a:cs typeface="Calibri" panose="020F0502020204030204"/>
              </a:rPr>
              <a:t>Whether your friends are doing the subject.</a:t>
            </a:r>
          </a:p>
          <a:p>
            <a:pPr marL="457200" indent="-457200">
              <a:buFont typeface="Calibri"/>
              <a:buChar char="-"/>
              <a:defRPr/>
            </a:pPr>
            <a:r>
              <a:rPr lang="en-US" sz="2800" dirty="0">
                <a:solidFill>
                  <a:srgbClr val="7030A0"/>
                </a:solidFill>
                <a:cs typeface="Calibri" panose="020F0502020204030204"/>
              </a:rPr>
              <a:t>Which teacher is teaching the subject. </a:t>
            </a:r>
          </a:p>
          <a:p>
            <a:pPr>
              <a:defRPr/>
            </a:pPr>
            <a:endParaRPr lang="en-US" sz="2800" dirty="0">
              <a:solidFill>
                <a:srgbClr val="7030A0"/>
              </a:solidFill>
              <a:latin typeface="Calibri" panose="020F0502020204030204"/>
              <a:cs typeface="Calibri" panose="020F0502020204030204"/>
            </a:endParaRPr>
          </a:p>
          <a:p>
            <a:pPr marL="457200" indent="-457200">
              <a:buFont typeface="Arial" panose="020B0604020202020204" pitchFamily="34" charset="0"/>
              <a:buChar char="•"/>
              <a:defRPr/>
            </a:pPr>
            <a:endParaRPr lang="en-US" sz="2800" dirty="0">
              <a:solidFill>
                <a:srgbClr val="7030A0"/>
              </a:solidFill>
              <a:latin typeface="Calibri" panose="020F0502020204030204"/>
              <a:cs typeface="Calibri" panose="020F0502020204030204"/>
            </a:endParaRPr>
          </a:p>
          <a:p>
            <a:pPr>
              <a:defRPr/>
            </a:pPr>
            <a:endParaRPr lang="en-GB" sz="2800" dirty="0">
              <a:solidFill>
                <a:srgbClr val="7030A0"/>
              </a:solidFill>
              <a:latin typeface="Calibri" panose="020F0502020204030204"/>
              <a:cs typeface="Calibri" panose="020F0502020204030204"/>
            </a:endParaRPr>
          </a:p>
        </p:txBody>
      </p:sp>
      <p:sp>
        <p:nvSpPr>
          <p:cNvPr id="6" name="Rectangle 5">
            <a:extLst>
              <a:ext uri="{FF2B5EF4-FFF2-40B4-BE49-F238E27FC236}">
                <a16:creationId xmlns:a16="http://schemas.microsoft.com/office/drawing/2014/main" id="{A8534C01-E1CB-48A6-BB5D-DD18440BFDBB}"/>
              </a:ext>
            </a:extLst>
          </p:cNvPr>
          <p:cNvSpPr/>
          <p:nvPr/>
        </p:nvSpPr>
        <p:spPr>
          <a:xfrm>
            <a:off x="1644567" y="5599260"/>
            <a:ext cx="8955847" cy="786385"/>
          </a:xfrm>
          <a:prstGeom prst="rect">
            <a:avLst/>
          </a:prstGeom>
          <a:solidFill>
            <a:schemeClr val="bg1"/>
          </a:solidFill>
          <a:ln>
            <a:solidFill>
              <a:schemeClr val="tx1"/>
            </a:solidFill>
          </a:ln>
        </p:spPr>
        <p:txBody>
          <a:bodyPr vert="horz" lIns="91440" tIns="45720" rIns="91440" bIns="45720" rtlCol="0">
            <a:normAutofit/>
          </a:bodyPr>
          <a:lstStyle/>
          <a:p>
            <a:pPr algn="ctr">
              <a:lnSpc>
                <a:spcPct val="90000"/>
              </a:lnSpc>
              <a:spcAft>
                <a:spcPts val="600"/>
              </a:spcAft>
            </a:pPr>
            <a:r>
              <a:rPr lang="en-US" sz="2800">
                <a:effectLst>
                  <a:outerShdw blurRad="50800" dist="38100" dir="5400000" algn="t" rotWithShape="0">
                    <a:prstClr val="black">
                      <a:alpha val="40000"/>
                    </a:prstClr>
                  </a:outerShdw>
                </a:effectLst>
              </a:rPr>
              <a:t>D</a:t>
            </a:r>
            <a:r>
              <a:rPr lang="en-US" sz="1900">
                <a:effectLst>
                  <a:outerShdw blurRad="50800" dist="38100" dir="5400000" algn="t" rotWithShape="0">
                    <a:prstClr val="black">
                      <a:alpha val="40000"/>
                    </a:prstClr>
                  </a:outerShdw>
                </a:effectLst>
              </a:rPr>
              <a:t>iscovering and </a:t>
            </a:r>
            <a:r>
              <a:rPr lang="en-US" sz="2800">
                <a:effectLst>
                  <a:outerShdw blurRad="50800" dist="38100" dir="5400000" algn="t" rotWithShape="0">
                    <a:prstClr val="black">
                      <a:alpha val="40000"/>
                    </a:prstClr>
                  </a:outerShdw>
                </a:effectLst>
              </a:rPr>
              <a:t>L</a:t>
            </a:r>
            <a:r>
              <a:rPr lang="en-US" sz="1900">
                <a:effectLst>
                  <a:outerShdw blurRad="50800" dist="38100" dir="5400000" algn="t" rotWithShape="0">
                    <a:prstClr val="black">
                      <a:alpha val="40000"/>
                    </a:prstClr>
                  </a:outerShdw>
                </a:effectLst>
              </a:rPr>
              <a:t>earning </a:t>
            </a:r>
            <a:r>
              <a:rPr lang="en-US" sz="2800">
                <a:effectLst>
                  <a:outerShdw blurRad="50800" dist="38100" dir="5400000" algn="t" rotWithShape="0">
                    <a:prstClr val="black">
                      <a:alpha val="40000"/>
                    </a:prstClr>
                  </a:outerShdw>
                </a:effectLst>
              </a:rPr>
              <a:t>T</a:t>
            </a:r>
            <a:r>
              <a:rPr lang="en-US" sz="1900">
                <a:effectLst>
                  <a:outerShdw blurRad="50800" dist="38100" dir="5400000" algn="t" rotWithShape="0">
                    <a:prstClr val="black">
                      <a:alpha val="40000"/>
                    </a:prstClr>
                  </a:outerShdw>
                </a:effectLst>
              </a:rPr>
              <a:t>ogether, so all can </a:t>
            </a:r>
            <a:r>
              <a:rPr lang="en-US" sz="2800">
                <a:effectLst>
                  <a:outerShdw blurRad="50800" dist="38100" dir="5400000" algn="t" rotWithShape="0">
                    <a:prstClr val="black">
                      <a:alpha val="40000"/>
                    </a:prstClr>
                  </a:outerShdw>
                </a:effectLst>
              </a:rPr>
              <a:t>F</a:t>
            </a:r>
            <a:r>
              <a:rPr lang="en-US" sz="1900">
                <a:effectLst>
                  <a:outerShdw blurRad="50800" dist="38100" dir="5400000" algn="t" rotWithShape="0">
                    <a:prstClr val="black">
                      <a:alpha val="40000"/>
                    </a:prstClr>
                  </a:outerShdw>
                </a:effectLst>
              </a:rPr>
              <a:t>lourish</a:t>
            </a:r>
          </a:p>
          <a:p>
            <a:pPr algn="ctr">
              <a:lnSpc>
                <a:spcPct val="90000"/>
              </a:lnSpc>
              <a:spcAft>
                <a:spcPts val="600"/>
              </a:spcAft>
            </a:pPr>
            <a:r>
              <a:rPr lang="en-US" sz="1400">
                <a:effectLst>
                  <a:outerShdw blurRad="50800" dist="38100" dir="5400000" algn="t" rotWithShape="0">
                    <a:prstClr val="black">
                      <a:alpha val="40000"/>
                    </a:prstClr>
                  </a:outerShdw>
                </a:effectLst>
              </a:rPr>
              <a:t>“A tree is planted by streams of water, which yields its fruits in season”</a:t>
            </a:r>
          </a:p>
        </p:txBody>
      </p:sp>
      <p:sp>
        <p:nvSpPr>
          <p:cNvPr id="8" name="Rectangle 7">
            <a:extLst>
              <a:ext uri="{FF2B5EF4-FFF2-40B4-BE49-F238E27FC236}">
                <a16:creationId xmlns:a16="http://schemas.microsoft.com/office/drawing/2014/main" id="{624F6F93-E91C-36B9-58B1-E45544F51DA4}"/>
              </a:ext>
            </a:extLst>
          </p:cNvPr>
          <p:cNvSpPr/>
          <p:nvPr/>
        </p:nvSpPr>
        <p:spPr>
          <a:xfrm>
            <a:off x="1644568" y="6434600"/>
            <a:ext cx="8954005" cy="389888"/>
          </a:xfrm>
          <a:prstGeom prst="rect">
            <a:avLst/>
          </a:prstGeom>
          <a:solidFill>
            <a:srgbClr val="7030A0"/>
          </a:solidFill>
        </p:spPr>
        <p:txBody>
          <a:bodyPr vert="horz" lIns="91440" tIns="45720" rIns="91440" bIns="45720" rtlCol="0">
            <a:normAutofit/>
          </a:bodyPr>
          <a:lstStyle/>
          <a:p>
            <a:pPr algn="ctr">
              <a:lnSpc>
                <a:spcPct val="90000"/>
              </a:lnSpc>
              <a:spcAft>
                <a:spcPts val="600"/>
              </a:spcAft>
            </a:pPr>
            <a:r>
              <a:rPr lang="en-US" sz="1900">
                <a:solidFill>
                  <a:schemeClr val="bg1"/>
                </a:solidFill>
                <a:effectLst>
                  <a:outerShdw blurRad="50800" dist="38100" dir="5400000" algn="t" rotWithShape="0">
                    <a:prstClr val="black">
                      <a:alpha val="40000"/>
                    </a:prstClr>
                  </a:outerShdw>
                </a:effectLst>
              </a:rPr>
              <a:t>Wisdom      –      Hope      –       Service       –       Resilience </a:t>
            </a:r>
          </a:p>
        </p:txBody>
      </p:sp>
    </p:spTree>
    <p:extLst>
      <p:ext uri="{BB962C8B-B14F-4D97-AF65-F5344CB8AC3E}">
        <p14:creationId xmlns:p14="http://schemas.microsoft.com/office/powerpoint/2010/main" val="147215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rol 1"/>
          <p:cNvSpPr>
            <a:spLocks noChangeArrowheads="1" noChangeShapeType="1"/>
          </p:cNvSpPr>
          <p:nvPr/>
        </p:nvSpPr>
        <p:spPr bwMode="auto">
          <a:xfrm>
            <a:off x="3451224" y="10221015"/>
            <a:ext cx="7909249" cy="1685236"/>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541176" y="298580"/>
            <a:ext cx="108981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7030A0"/>
                </a:solidFill>
                <a:effectLst/>
                <a:uLnTx/>
                <a:uFillTx/>
                <a:latin typeface="Calibri" panose="020F0502020204030204"/>
                <a:ea typeface="+mn-ea"/>
                <a:cs typeface="+mn-cs"/>
              </a:rPr>
              <a:t>The options curriculum</a:t>
            </a:r>
            <a:endParaRPr kumimoji="0" lang="en-GB" sz="54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5" name="TextBox 4"/>
          <p:cNvSpPr txBox="1"/>
          <p:nvPr/>
        </p:nvSpPr>
        <p:spPr>
          <a:xfrm>
            <a:off x="681135" y="1856792"/>
            <a:ext cx="10758196" cy="3539430"/>
          </a:xfrm>
          <a:prstGeom prst="rect">
            <a:avLst/>
          </a:prstGeom>
          <a:noFill/>
        </p:spPr>
        <p:txBody>
          <a:bodyPr wrap="square" lIns="91440" tIns="45720" rIns="91440" bIns="45720" rtlCol="0" anchor="t">
            <a:spAutoFit/>
          </a:bodyPr>
          <a:lstStyle/>
          <a:p>
            <a:pPr>
              <a:defRPr/>
            </a:pPr>
            <a:r>
              <a:rPr lang="en-US" sz="2800" dirty="0">
                <a:solidFill>
                  <a:srgbClr val="7030A0"/>
                </a:solidFill>
                <a:latin typeface="Calibri" panose="020F0502020204030204"/>
                <a:cs typeface="Calibri"/>
              </a:rPr>
              <a:t>You MUST select a reserve subject:</a:t>
            </a:r>
            <a:endParaRPr lang="en-US" sz="2800" b="0" i="0" u="none" strike="noStrike" kern="1200" cap="none" spc="0" normalizeH="0" baseline="0" noProof="0" dirty="0">
              <a:ln>
                <a:noFill/>
              </a:ln>
              <a:solidFill>
                <a:srgbClr val="7030A0"/>
              </a:solidFill>
              <a:effectLst/>
              <a:uLnTx/>
              <a:uFillTx/>
              <a:latin typeface="Calibri" panose="020F0502020204030204"/>
              <a:cs typeface="Calibri" panose="020F0502020204030204"/>
            </a:endParaRPr>
          </a:p>
          <a:p>
            <a:pPr>
              <a:defRPr/>
            </a:pPr>
            <a:endParaRPr lang="en-US" sz="2800" dirty="0">
              <a:solidFill>
                <a:srgbClr val="7030A0"/>
              </a:solidFill>
              <a:latin typeface="Calibri" panose="020F0502020204030204"/>
              <a:cs typeface="Calibri" panose="020F0502020204030204"/>
            </a:endParaRPr>
          </a:p>
          <a:p>
            <a:pPr marL="457200" indent="-457200">
              <a:buFont typeface="Calibri"/>
              <a:buChar char="-"/>
              <a:defRPr/>
            </a:pPr>
            <a:r>
              <a:rPr lang="en-US" sz="2800" dirty="0">
                <a:solidFill>
                  <a:srgbClr val="7030A0"/>
                </a:solidFill>
                <a:latin typeface="Calibri" panose="020F0502020204030204"/>
                <a:cs typeface="Calibri" panose="020F0502020204030204"/>
              </a:rPr>
              <a:t>Some courses will be oversubscribed.</a:t>
            </a:r>
          </a:p>
          <a:p>
            <a:pPr marL="457200" indent="-457200">
              <a:buFont typeface="Calibri"/>
              <a:buChar char="-"/>
              <a:defRPr/>
            </a:pPr>
            <a:r>
              <a:rPr lang="en-US" sz="2800" dirty="0">
                <a:solidFill>
                  <a:srgbClr val="7030A0"/>
                </a:solidFill>
                <a:latin typeface="Calibri" panose="020F0502020204030204"/>
                <a:cs typeface="Calibri" panose="020F0502020204030204"/>
              </a:rPr>
              <a:t>Some courses will not have enough students to run.</a:t>
            </a:r>
          </a:p>
          <a:p>
            <a:pPr marL="457200" indent="-457200">
              <a:buFont typeface="Calibri"/>
              <a:buChar char="-"/>
              <a:defRPr/>
            </a:pPr>
            <a:r>
              <a:rPr lang="en-US" sz="2800" dirty="0">
                <a:solidFill>
                  <a:srgbClr val="7030A0"/>
                </a:solidFill>
                <a:latin typeface="Calibri" panose="020F0502020204030204"/>
                <a:cs typeface="Calibri" panose="020F0502020204030204"/>
              </a:rPr>
              <a:t>Some options choices won't work with the school timetable.  </a:t>
            </a:r>
            <a:endParaRPr lang="en-US" sz="2800" b="0" i="0" u="none" strike="noStrike" kern="1200" cap="none" spc="0" normalizeH="0" baseline="0" noProof="0" dirty="0">
              <a:ln>
                <a:noFill/>
              </a:ln>
              <a:solidFill>
                <a:srgbClr val="7030A0"/>
              </a:solidFill>
              <a:effectLst/>
              <a:uLnTx/>
              <a:uFillTx/>
              <a:latin typeface="Calibri" panose="020F0502020204030204"/>
              <a:cs typeface="Calibri" panose="020F0502020204030204"/>
            </a:endParaRPr>
          </a:p>
          <a:p>
            <a:pPr>
              <a:defRPr/>
            </a:pPr>
            <a:endParaRPr lang="en-US" sz="2800" dirty="0">
              <a:solidFill>
                <a:srgbClr val="7030A0"/>
              </a:solidFill>
              <a:latin typeface="Calibri" panose="020F0502020204030204"/>
              <a:cs typeface="Calibri" panose="020F0502020204030204"/>
            </a:endParaRPr>
          </a:p>
          <a:p>
            <a:pPr marL="457200" indent="-457200">
              <a:buFont typeface="Arial" panose="020B0604020202020204" pitchFamily="34" charset="0"/>
              <a:buChar char="•"/>
              <a:defRPr/>
            </a:pPr>
            <a:endParaRPr lang="en-US" sz="2800" dirty="0">
              <a:solidFill>
                <a:srgbClr val="7030A0"/>
              </a:solidFill>
              <a:latin typeface="Calibri" panose="020F0502020204030204"/>
              <a:cs typeface="Calibri" panose="020F0502020204030204"/>
            </a:endParaRPr>
          </a:p>
          <a:p>
            <a:pPr>
              <a:defRPr/>
            </a:pPr>
            <a:endParaRPr lang="en-GB" sz="2800" dirty="0">
              <a:solidFill>
                <a:srgbClr val="7030A0"/>
              </a:solidFill>
              <a:latin typeface="Calibri" panose="020F0502020204030204"/>
              <a:cs typeface="Calibri" panose="020F0502020204030204"/>
            </a:endParaRPr>
          </a:p>
        </p:txBody>
      </p:sp>
      <p:sp>
        <p:nvSpPr>
          <p:cNvPr id="8" name="Rectangle 7">
            <a:extLst>
              <a:ext uri="{FF2B5EF4-FFF2-40B4-BE49-F238E27FC236}">
                <a16:creationId xmlns:a16="http://schemas.microsoft.com/office/drawing/2014/main" id="{61B3D9E6-B143-D14E-812B-9FE9785A3822}"/>
              </a:ext>
            </a:extLst>
          </p:cNvPr>
          <p:cNvSpPr/>
          <p:nvPr/>
        </p:nvSpPr>
        <p:spPr>
          <a:xfrm>
            <a:off x="1644567" y="5599260"/>
            <a:ext cx="8955847" cy="786385"/>
          </a:xfrm>
          <a:prstGeom prst="rect">
            <a:avLst/>
          </a:prstGeom>
          <a:solidFill>
            <a:schemeClr val="bg1"/>
          </a:solidFill>
          <a:ln>
            <a:solidFill>
              <a:schemeClr val="tx1"/>
            </a:solidFill>
          </a:ln>
        </p:spPr>
        <p:txBody>
          <a:bodyPr vert="horz" lIns="91440" tIns="45720" rIns="91440" bIns="45720" rtlCol="0">
            <a:normAutofit/>
          </a:bodyPr>
          <a:lstStyle/>
          <a:p>
            <a:pPr algn="ctr">
              <a:lnSpc>
                <a:spcPct val="90000"/>
              </a:lnSpc>
              <a:spcAft>
                <a:spcPts val="600"/>
              </a:spcAft>
            </a:pPr>
            <a:r>
              <a:rPr lang="en-US" sz="2800">
                <a:effectLst>
                  <a:outerShdw blurRad="50800" dist="38100" dir="5400000" algn="t" rotWithShape="0">
                    <a:prstClr val="black">
                      <a:alpha val="40000"/>
                    </a:prstClr>
                  </a:outerShdw>
                </a:effectLst>
              </a:rPr>
              <a:t>D</a:t>
            </a:r>
            <a:r>
              <a:rPr lang="en-US" sz="1900">
                <a:effectLst>
                  <a:outerShdw blurRad="50800" dist="38100" dir="5400000" algn="t" rotWithShape="0">
                    <a:prstClr val="black">
                      <a:alpha val="40000"/>
                    </a:prstClr>
                  </a:outerShdw>
                </a:effectLst>
              </a:rPr>
              <a:t>iscovering and </a:t>
            </a:r>
            <a:r>
              <a:rPr lang="en-US" sz="2800">
                <a:effectLst>
                  <a:outerShdw blurRad="50800" dist="38100" dir="5400000" algn="t" rotWithShape="0">
                    <a:prstClr val="black">
                      <a:alpha val="40000"/>
                    </a:prstClr>
                  </a:outerShdw>
                </a:effectLst>
              </a:rPr>
              <a:t>L</a:t>
            </a:r>
            <a:r>
              <a:rPr lang="en-US" sz="1900">
                <a:effectLst>
                  <a:outerShdw blurRad="50800" dist="38100" dir="5400000" algn="t" rotWithShape="0">
                    <a:prstClr val="black">
                      <a:alpha val="40000"/>
                    </a:prstClr>
                  </a:outerShdw>
                </a:effectLst>
              </a:rPr>
              <a:t>earning </a:t>
            </a:r>
            <a:r>
              <a:rPr lang="en-US" sz="2800">
                <a:effectLst>
                  <a:outerShdw blurRad="50800" dist="38100" dir="5400000" algn="t" rotWithShape="0">
                    <a:prstClr val="black">
                      <a:alpha val="40000"/>
                    </a:prstClr>
                  </a:outerShdw>
                </a:effectLst>
              </a:rPr>
              <a:t>T</a:t>
            </a:r>
            <a:r>
              <a:rPr lang="en-US" sz="1900">
                <a:effectLst>
                  <a:outerShdw blurRad="50800" dist="38100" dir="5400000" algn="t" rotWithShape="0">
                    <a:prstClr val="black">
                      <a:alpha val="40000"/>
                    </a:prstClr>
                  </a:outerShdw>
                </a:effectLst>
              </a:rPr>
              <a:t>ogether, so all can </a:t>
            </a:r>
            <a:r>
              <a:rPr lang="en-US" sz="2800">
                <a:effectLst>
                  <a:outerShdw blurRad="50800" dist="38100" dir="5400000" algn="t" rotWithShape="0">
                    <a:prstClr val="black">
                      <a:alpha val="40000"/>
                    </a:prstClr>
                  </a:outerShdw>
                </a:effectLst>
              </a:rPr>
              <a:t>F</a:t>
            </a:r>
            <a:r>
              <a:rPr lang="en-US" sz="1900">
                <a:effectLst>
                  <a:outerShdw blurRad="50800" dist="38100" dir="5400000" algn="t" rotWithShape="0">
                    <a:prstClr val="black">
                      <a:alpha val="40000"/>
                    </a:prstClr>
                  </a:outerShdw>
                </a:effectLst>
              </a:rPr>
              <a:t>lourish</a:t>
            </a:r>
          </a:p>
          <a:p>
            <a:pPr algn="ctr">
              <a:lnSpc>
                <a:spcPct val="90000"/>
              </a:lnSpc>
              <a:spcAft>
                <a:spcPts val="600"/>
              </a:spcAft>
            </a:pPr>
            <a:r>
              <a:rPr lang="en-US" sz="1400">
                <a:effectLst>
                  <a:outerShdw blurRad="50800" dist="38100" dir="5400000" algn="t" rotWithShape="0">
                    <a:prstClr val="black">
                      <a:alpha val="40000"/>
                    </a:prstClr>
                  </a:outerShdw>
                </a:effectLst>
              </a:rPr>
              <a:t>“A tree is planted by streams of water, which yields its fruits in season”</a:t>
            </a:r>
          </a:p>
        </p:txBody>
      </p:sp>
      <p:sp>
        <p:nvSpPr>
          <p:cNvPr id="9" name="Rectangle 8">
            <a:extLst>
              <a:ext uri="{FF2B5EF4-FFF2-40B4-BE49-F238E27FC236}">
                <a16:creationId xmlns:a16="http://schemas.microsoft.com/office/drawing/2014/main" id="{3654A3FC-D4EC-064C-A081-B46C282C6105}"/>
              </a:ext>
            </a:extLst>
          </p:cNvPr>
          <p:cNvSpPr/>
          <p:nvPr/>
        </p:nvSpPr>
        <p:spPr>
          <a:xfrm>
            <a:off x="1644568" y="6434600"/>
            <a:ext cx="8954005" cy="389888"/>
          </a:xfrm>
          <a:prstGeom prst="rect">
            <a:avLst/>
          </a:prstGeom>
          <a:solidFill>
            <a:srgbClr val="7030A0"/>
          </a:solidFill>
        </p:spPr>
        <p:txBody>
          <a:bodyPr vert="horz" lIns="91440" tIns="45720" rIns="91440" bIns="45720" rtlCol="0">
            <a:normAutofit/>
          </a:bodyPr>
          <a:lstStyle/>
          <a:p>
            <a:pPr algn="ctr">
              <a:lnSpc>
                <a:spcPct val="90000"/>
              </a:lnSpc>
              <a:spcAft>
                <a:spcPts val="600"/>
              </a:spcAft>
            </a:pPr>
            <a:r>
              <a:rPr lang="en-US" sz="1900">
                <a:solidFill>
                  <a:schemeClr val="bg1"/>
                </a:solidFill>
                <a:effectLst>
                  <a:outerShdw blurRad="50800" dist="38100" dir="5400000" algn="t" rotWithShape="0">
                    <a:prstClr val="black">
                      <a:alpha val="40000"/>
                    </a:prstClr>
                  </a:outerShdw>
                </a:effectLst>
              </a:rPr>
              <a:t>Wisdom      –      Hope      –       Service       –       Resilience </a:t>
            </a:r>
          </a:p>
        </p:txBody>
      </p:sp>
    </p:spTree>
    <p:extLst>
      <p:ext uri="{BB962C8B-B14F-4D97-AF65-F5344CB8AC3E}">
        <p14:creationId xmlns:p14="http://schemas.microsoft.com/office/powerpoint/2010/main" val="4158705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ocation of Major Bones - OCR GCSE 9-1 PE" id="{97E3FB0D-EA5A-45D1-841A-1A7BC3819BA6}" vid="{220E7216-9E0A-47EF-95CC-FE5B920216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d855fc5-4fe3-498c-9570-63b474ca955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ADC4E15A64F4DA0A47D1068DC782E" ma:contentTypeVersion="8" ma:contentTypeDescription="Create a new document." ma:contentTypeScope="" ma:versionID="53921f41e8978b8efeea82aa32ef0f87">
  <xsd:schema xmlns:xsd="http://www.w3.org/2001/XMLSchema" xmlns:xs="http://www.w3.org/2001/XMLSchema" xmlns:p="http://schemas.microsoft.com/office/2006/metadata/properties" xmlns:ns3="2d855fc5-4fe3-498c-9570-63b474ca955c" targetNamespace="http://schemas.microsoft.com/office/2006/metadata/properties" ma:root="true" ma:fieldsID="bf22017e45c6d69a2f1ee78507597e32" ns3:_="">
    <xsd:import namespace="2d855fc5-4fe3-498c-9570-63b474ca955c"/>
    <xsd:element name="properties">
      <xsd:complexType>
        <xsd:sequence>
          <xsd:element name="documentManagement">
            <xsd:complexType>
              <xsd:all>
                <xsd:element ref="ns3:_activity"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55fc5-4fe3-498c-9570-63b474ca955c"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4359C-3486-4C1D-BF3D-D8CB89A38898}">
  <ds:schemaRefs>
    <ds:schemaRef ds:uri="http://schemas.microsoft.com/sharepoint/v3/contenttype/forms"/>
  </ds:schemaRefs>
</ds:datastoreItem>
</file>

<file path=customXml/itemProps2.xml><?xml version="1.0" encoding="utf-8"?>
<ds:datastoreItem xmlns:ds="http://schemas.openxmlformats.org/officeDocument/2006/customXml" ds:itemID="{3F557659-7E55-473F-9862-79D93A9B633B}">
  <ds:schemaRefs>
    <ds:schemaRef ds:uri="http://www.w3.org/XML/1998/namespace"/>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2d855fc5-4fe3-498c-9570-63b474ca955c"/>
    <ds:schemaRef ds:uri="http://purl.org/dc/dcmitype/"/>
  </ds:schemaRefs>
</ds:datastoreItem>
</file>

<file path=customXml/itemProps3.xml><?xml version="1.0" encoding="utf-8"?>
<ds:datastoreItem xmlns:ds="http://schemas.openxmlformats.org/officeDocument/2006/customXml" ds:itemID="{755B648D-5E1B-4615-A463-F00633C81C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855fc5-4fe3-498c-9570-63b474ca9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TotalTime>
  <Words>7049</Words>
  <Application>Microsoft Office PowerPoint</Application>
  <PresentationFormat>Widescreen</PresentationFormat>
  <Paragraphs>691</Paragraphs>
  <Slides>13</Slides>
  <Notes>6</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Office Theme</vt:lpstr>
      <vt:lpstr>1_Office Theme</vt:lpstr>
      <vt:lpstr>The options process  2024</vt:lpstr>
      <vt:lpstr>Options  2024</vt:lpstr>
      <vt:lpstr>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 reminder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Options</dc:title>
  <dc:creator>Hannah Duncan</dc:creator>
  <cp:lastModifiedBy>David McDonald</cp:lastModifiedBy>
  <cp:revision>556</cp:revision>
  <dcterms:created xsi:type="dcterms:W3CDTF">2022-01-20T16:33:26Z</dcterms:created>
  <dcterms:modified xsi:type="dcterms:W3CDTF">2024-02-07T09:59:43Z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0x0101007CCADC4E15A64F4DA0A47D1068DC782E</vt:lpwstr>
  </property>
</Properties>
</file>