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77" r:id="rId5"/>
    <p:sldId id="291" r:id="rId6"/>
    <p:sldId id="331" r:id="rId7"/>
    <p:sldId id="335" r:id="rId8"/>
    <p:sldId id="271" r:id="rId9"/>
    <p:sldId id="334" r:id="rId10"/>
    <p:sldId id="348" r:id="rId11"/>
    <p:sldId id="353" r:id="rId12"/>
    <p:sldId id="523" r:id="rId13"/>
    <p:sldId id="526" r:id="rId14"/>
    <p:sldId id="337" r:id="rId15"/>
    <p:sldId id="261" r:id="rId16"/>
    <p:sldId id="292" r:id="rId17"/>
    <p:sldId id="305" r:id="rId18"/>
    <p:sldId id="306" r:id="rId19"/>
    <p:sldId id="303" r:id="rId20"/>
    <p:sldId id="307" r:id="rId21"/>
    <p:sldId id="304" r:id="rId22"/>
    <p:sldId id="308" r:id="rId23"/>
    <p:sldId id="527" r:id="rId24"/>
    <p:sldId id="529" r:id="rId25"/>
    <p:sldId id="528" r:id="rId26"/>
    <p:sldId id="30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835" y="96"/>
      </p:cViewPr>
      <p:guideLst/>
    </p:cSldViewPr>
  </p:slideViewPr>
  <p:notesTextViewPr>
    <p:cViewPr>
      <p:scale>
        <a:sx n="1" d="1"/>
        <a:sy n="1" d="1"/>
      </p:scale>
      <p:origin x="0" y="0"/>
    </p:cViewPr>
  </p:notesTextViewPr>
  <p:notesViewPr>
    <p:cSldViewPr snapToGrid="0">
      <p:cViewPr varScale="1">
        <p:scale>
          <a:sx n="89" d="100"/>
          <a:sy n="89" d="100"/>
        </p:scale>
        <p:origin x="379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B7223-F5D1-4567-847C-9C517A9A517E}" type="datetimeFigureOut">
              <a:rPr lang="en-GB" smtClean="0"/>
              <a:t>02/07/2025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C2D46A-16A8-402F-B6A4-B79570CF54B6}" type="slidenum">
              <a:rPr lang="en-GB" smtClean="0"/>
              <a:t>‹#›</a:t>
            </a:fld>
            <a:endParaRPr lang="en-GB"/>
          </a:p>
        </p:txBody>
      </p:sp>
    </p:spTree>
    <p:extLst>
      <p:ext uri="{BB962C8B-B14F-4D97-AF65-F5344CB8AC3E}">
        <p14:creationId xmlns:p14="http://schemas.microsoft.com/office/powerpoint/2010/main" val="216179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4EBE9-02DD-4BA5-99DC-3CFEBAAC342B}" type="datetimeFigureOut">
              <a:rPr lang="en-GB" smtClean="0"/>
              <a:t>02/07/2025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24957-5E93-4E99-A4B6-BE2776A25DBB}" type="slidenum">
              <a:rPr lang="en-GB" smtClean="0"/>
              <a:t>‹#›</a:t>
            </a:fld>
            <a:endParaRPr lang="en-GB"/>
          </a:p>
        </p:txBody>
      </p:sp>
    </p:spTree>
    <p:extLst>
      <p:ext uri="{BB962C8B-B14F-4D97-AF65-F5344CB8AC3E}">
        <p14:creationId xmlns:p14="http://schemas.microsoft.com/office/powerpoint/2010/main" val="411471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cs typeface="Arial" panose="020B0604020202020204" pitchFamily="34" charset="0"/>
              </a:rPr>
              <a:t>Teacher to light the tutor worship candle and say “This is the day the Lord has made…”, to which students respond “Let us rejoice and be glad in it”</a:t>
            </a:r>
          </a:p>
          <a:p>
            <a:pPr marL="171450" indent="-171450">
              <a:buFontTx/>
              <a:buChar char="-"/>
            </a:pPr>
            <a:r>
              <a:rPr lang="en-US" altLang="en-US">
                <a:latin typeface="Arial" panose="020B0604020202020204" pitchFamily="34" charset="0"/>
                <a:cs typeface="Arial" panose="020B0604020202020204" pitchFamily="34" charset="0"/>
              </a:rPr>
              <a:t>This is our invite to all to join together and be welcomed into our worship this morning</a:t>
            </a:r>
            <a:endParaRPr lang="en-GB" altLang="en-US">
              <a:latin typeface="Arial" panose="020B0604020202020204" pitchFamily="34" charset="0"/>
              <a:cs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076667-AE9A-4B3B-889B-B592EFD470C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13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yourself and get them all to introduce themselves. Discuss their summer.</a:t>
            </a:r>
            <a:r>
              <a:rPr lang="en-GB" baseline="0" dirty="0"/>
              <a:t> Get them to write down two goals.</a:t>
            </a:r>
            <a:endParaRPr lang="en-GB" dirty="0"/>
          </a:p>
        </p:txBody>
      </p:sp>
      <p:sp>
        <p:nvSpPr>
          <p:cNvPr id="4" name="Slide Number Placeholder 3"/>
          <p:cNvSpPr>
            <a:spLocks noGrp="1"/>
          </p:cNvSpPr>
          <p:nvPr>
            <p:ph type="sldNum" sz="quarter" idx="10"/>
          </p:nvPr>
        </p:nvSpPr>
        <p:spPr/>
        <p:txBody>
          <a:bodyPr/>
          <a:lstStyle/>
          <a:p>
            <a:pPr>
              <a:defRPr/>
            </a:pPr>
            <a:fld id="{0D77B6F2-F769-4113-BF9E-A9F61DCDEFD2}" type="slidenum">
              <a:rPr lang="en-GB" altLang="en-US" smtClean="0"/>
              <a:pPr>
                <a:defRPr/>
              </a:pPr>
              <a:t>3</a:t>
            </a:fld>
            <a:endParaRPr lang="en-GB" altLang="en-US"/>
          </a:p>
        </p:txBody>
      </p:sp>
    </p:spTree>
    <p:extLst>
      <p:ext uri="{BB962C8B-B14F-4D97-AF65-F5344CB8AC3E}">
        <p14:creationId xmlns:p14="http://schemas.microsoft.com/office/powerpoint/2010/main" val="298794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cs typeface="Arial" panose="020B0604020202020204" pitchFamily="34" charset="0"/>
              </a:rPr>
              <a:t>Teacher to say “Go in peace to love and serve the Lord”, to which students respond “Amen”</a:t>
            </a:r>
          </a:p>
          <a:p>
            <a:pPr marL="171450" indent="-171450">
              <a:buFontTx/>
              <a:buChar char="-"/>
            </a:pPr>
            <a:r>
              <a:rPr lang="en-US" altLang="en-US">
                <a:latin typeface="Arial" panose="020B0604020202020204" pitchFamily="34" charset="0"/>
                <a:cs typeface="Arial" panose="020B0604020202020204" pitchFamily="34" charset="0"/>
              </a:rPr>
              <a:t>This is our ‘sending out’.  Students are sent out into the world to put their faith into action, based on the great commission in the gospel of Matthew</a:t>
            </a:r>
          </a:p>
          <a:p>
            <a:pPr marL="171450" indent="-171450">
              <a:buFontTx/>
              <a:buChar char="-"/>
            </a:pPr>
            <a:r>
              <a:rPr lang="en-US" altLang="en-US">
                <a:latin typeface="Arial" panose="020B0604020202020204" pitchFamily="34" charset="0"/>
                <a:cs typeface="Arial" panose="020B0604020202020204" pitchFamily="34" charset="0"/>
              </a:rPr>
              <a:t>Blow out the tutor candle to signal the end of our worship today</a:t>
            </a:r>
            <a:endParaRPr lang="en-GB" altLang="en-US">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4E6389-B958-46F3-AE8E-A7F425D5584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6320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9604"/>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43204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0302C0-6520-492B-902D-EB5E002CC98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BE8A0-E0F3-4282-BC71-B722A10EACF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6269" y="0"/>
            <a:ext cx="1685731" cy="1147665"/>
          </a:xfrm>
          <a:prstGeom prst="rect">
            <a:avLst/>
          </a:prstGeom>
        </p:spPr>
      </p:pic>
      <p:sp>
        <p:nvSpPr>
          <p:cNvPr id="8" name="Rectangle 7"/>
          <p:cNvSpPr/>
          <p:nvPr userDrawn="1"/>
        </p:nvSpPr>
        <p:spPr>
          <a:xfrm>
            <a:off x="0" y="0"/>
            <a:ext cx="10506269" cy="1147665"/>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cap="none" spc="0" dirty="0">
                <a:ln w="9525">
                  <a:noFill/>
                  <a:prstDash val="solid"/>
                </a:ln>
                <a:solidFill>
                  <a:schemeClr val="tx1"/>
                </a:solidFill>
                <a:effectLst>
                  <a:outerShdw blurRad="12700" dist="38100" dir="2700000" algn="tl" rotWithShape="0">
                    <a:schemeClr val="bg1">
                      <a:lumMod val="50000"/>
                    </a:schemeClr>
                  </a:outerShdw>
                </a:effectLst>
              </a:rPr>
              <a:t>We</a:t>
            </a:r>
            <a:r>
              <a:rPr lang="en-US" sz="7200" b="1" cap="none" spc="0" baseline="0" dirty="0">
                <a:ln w="9525">
                  <a:noFill/>
                  <a:prstDash val="solid"/>
                </a:ln>
                <a:solidFill>
                  <a:schemeClr val="tx1"/>
                </a:solidFill>
                <a:effectLst>
                  <a:outerShdw blurRad="12700" dist="38100" dir="2700000" algn="tl" rotWithShape="0">
                    <a:schemeClr val="bg1">
                      <a:lumMod val="50000"/>
                    </a:schemeClr>
                  </a:outerShdw>
                </a:effectLst>
              </a:rPr>
              <a:t> are Deanery PROUD</a:t>
            </a:r>
            <a:endParaRPr lang="en-US" sz="7200" b="1" cap="none" spc="0" dirty="0">
              <a:ln w="9525">
                <a:no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8888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2094" y="410368"/>
            <a:ext cx="10515600" cy="1325563"/>
          </a:xfrm>
        </p:spPr>
        <p:txBody>
          <a:bodyPr/>
          <a:lstStyle/>
          <a:p>
            <a:r>
              <a:rPr lang="en-US"/>
              <a:t>Click to edit Master title style</a:t>
            </a:r>
            <a:endParaRPr lang="en-GB"/>
          </a:p>
        </p:txBody>
      </p:sp>
      <p:sp>
        <p:nvSpPr>
          <p:cNvPr id="3" name="Content Placeholder 2"/>
          <p:cNvSpPr>
            <a:spLocks noGrp="1"/>
          </p:cNvSpPr>
          <p:nvPr>
            <p:ph idx="1"/>
          </p:nvPr>
        </p:nvSpPr>
        <p:spPr>
          <a:xfrm>
            <a:off x="1202094" y="1870471"/>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560302C0-6520-492B-902D-EB5E002CC98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BE8A0-E0F3-4282-BC71-B722A10EACF2}" type="slidenum">
              <a:rPr lang="en-GB" smtClean="0"/>
              <a:t>‹#›</a:t>
            </a:fld>
            <a:endParaRPr lang="en-GB"/>
          </a:p>
        </p:txBody>
      </p:sp>
      <p:sp>
        <p:nvSpPr>
          <p:cNvPr id="8" name="Rectangle 7"/>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GB" sz="7200" b="1" dirty="0">
              <a:solidFill>
                <a:schemeClr val="tx1"/>
              </a:solidFill>
              <a:effectLst>
                <a:outerShdw blurRad="38100" dist="38100" dir="2700000" algn="tl">
                  <a:srgbClr val="000000">
                    <a:alpha val="43137"/>
                  </a:srgbClr>
                </a:outerShdw>
              </a:effectLst>
            </a:endParaRPr>
          </a:p>
        </p:txBody>
      </p:sp>
      <p:sp>
        <p:nvSpPr>
          <p:cNvPr id="9" name="Rectangle 8"/>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141430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0302C0-6520-492B-902D-EB5E002CC98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BE8A0-E0F3-4282-BC71-B722A10EACF2}" type="slidenum">
              <a:rPr lang="en-GB" smtClean="0"/>
              <a:t>‹#›</a:t>
            </a:fld>
            <a:endParaRPr lang="en-GB"/>
          </a:p>
        </p:txBody>
      </p:sp>
      <p:sp>
        <p:nvSpPr>
          <p:cNvPr id="7" name="Rectangle 6"/>
          <p:cNvSpPr/>
          <p:nvPr userDrawn="1"/>
        </p:nvSpPr>
        <p:spPr>
          <a:xfrm>
            <a:off x="0" y="0"/>
            <a:ext cx="10506269" cy="1147665"/>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cap="none" spc="0" dirty="0">
                <a:ln w="9525">
                  <a:noFill/>
                  <a:prstDash val="solid"/>
                </a:ln>
                <a:solidFill>
                  <a:schemeClr val="tx1"/>
                </a:solidFill>
                <a:effectLst>
                  <a:outerShdw blurRad="12700" dist="38100" dir="2700000" algn="tl" rotWithShape="0">
                    <a:schemeClr val="bg1">
                      <a:lumMod val="50000"/>
                    </a:schemeClr>
                  </a:outerShdw>
                </a:effectLst>
              </a:rPr>
              <a:t>We</a:t>
            </a:r>
            <a:r>
              <a:rPr lang="en-US" sz="7200" b="1" cap="none" spc="0" baseline="0" dirty="0">
                <a:ln w="9525">
                  <a:noFill/>
                  <a:prstDash val="solid"/>
                </a:ln>
                <a:solidFill>
                  <a:schemeClr val="tx1"/>
                </a:solidFill>
                <a:effectLst>
                  <a:outerShdw blurRad="12700" dist="38100" dir="2700000" algn="tl" rotWithShape="0">
                    <a:schemeClr val="bg1">
                      <a:lumMod val="50000"/>
                    </a:schemeClr>
                  </a:outerShdw>
                </a:effectLst>
              </a:rPr>
              <a:t> are Deanery PROUD</a:t>
            </a:r>
            <a:endParaRPr lang="en-US" sz="7200" b="1" cap="none" spc="0" dirty="0">
              <a:ln w="9525">
                <a:noFill/>
                <a:prstDash val="solid"/>
              </a:ln>
              <a:solidFill>
                <a:schemeClr val="tx1"/>
              </a:solidFill>
              <a:effectLst>
                <a:outerShdw blurRad="12700" dist="38100" dir="2700000" algn="tl" rotWithShape="0">
                  <a:schemeClr val="bg1">
                    <a:lumMod val="50000"/>
                  </a:schemeClr>
                </a:outerShdw>
              </a:effectLs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6269" y="0"/>
            <a:ext cx="1685731" cy="1147665"/>
          </a:xfrm>
          <a:prstGeom prst="rect">
            <a:avLst/>
          </a:prstGeom>
        </p:spPr>
      </p:pic>
    </p:spTree>
    <p:extLst>
      <p:ext uri="{BB962C8B-B14F-4D97-AF65-F5344CB8AC3E}">
        <p14:creationId xmlns:p14="http://schemas.microsoft.com/office/powerpoint/2010/main" val="87584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32723" y="410368"/>
            <a:ext cx="10515600"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1331168"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33458"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0302C0-6520-492B-902D-EB5E002CC987}"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ABE8A0-E0F3-4282-BC71-B722A10EACF2}" type="slidenum">
              <a:rPr lang="en-GB" smtClean="0"/>
              <a:t>‹#›</a:t>
            </a:fld>
            <a:endParaRPr lang="en-GB"/>
          </a:p>
        </p:txBody>
      </p:sp>
      <p:sp>
        <p:nvSpPr>
          <p:cNvPr id="9" name="Rectangle 8"/>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GB" sz="7200" b="1" dirty="0">
              <a:solidFill>
                <a:schemeClr val="tx1"/>
              </a:solidFill>
              <a:effectLst>
                <a:outerShdw blurRad="38100" dist="38100" dir="2700000" algn="tl">
                  <a:srgbClr val="000000">
                    <a:alpha val="43137"/>
                  </a:srgbClr>
                </a:outerShdw>
              </a:effectLst>
            </a:endParaRPr>
          </a:p>
        </p:txBody>
      </p:sp>
      <p:sp>
        <p:nvSpPr>
          <p:cNvPr id="10" name="Rectangle 9"/>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188088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5489" y="43338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108238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54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371610" y="17110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161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0302C0-6520-492B-902D-EB5E002CC987}" type="datetimeFigureOut">
              <a:rPr lang="en-GB" smtClean="0"/>
              <a:t>02/07/2025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ABE8A0-E0F3-4282-BC71-B722A10EACF2}" type="slidenum">
              <a:rPr lang="en-GB" smtClean="0"/>
              <a:t>‹#›</a:t>
            </a:fld>
            <a:endParaRPr lang="en-GB"/>
          </a:p>
        </p:txBody>
      </p:sp>
      <p:sp>
        <p:nvSpPr>
          <p:cNvPr id="11" name="Rectangle 10"/>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GB" sz="7200" b="1" dirty="0">
              <a:solidFill>
                <a:schemeClr val="tx1"/>
              </a:solidFill>
              <a:effectLst>
                <a:outerShdw blurRad="38100" dist="38100" dir="2700000" algn="tl">
                  <a:srgbClr val="000000">
                    <a:alpha val="43137"/>
                  </a:srgbClr>
                </a:outerShdw>
              </a:effectLst>
            </a:endParaRPr>
          </a:p>
        </p:txBody>
      </p:sp>
      <p:sp>
        <p:nvSpPr>
          <p:cNvPr id="12" name="Rectangle 11"/>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276761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0302C0-6520-492B-902D-EB5E002CC987}" type="datetimeFigureOut">
              <a:rPr lang="en-GB" smtClean="0"/>
              <a:t>02/07/2025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ABE8A0-E0F3-4282-BC71-B722A10EACF2}" type="slidenum">
              <a:rPr lang="en-GB" smtClean="0"/>
              <a:t>‹#›</a:t>
            </a:fld>
            <a:endParaRPr lang="en-GB"/>
          </a:p>
        </p:txBody>
      </p:sp>
      <p:sp>
        <p:nvSpPr>
          <p:cNvPr id="7" name="Rectangle 6"/>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GB" sz="7200" b="1" dirty="0">
              <a:solidFill>
                <a:schemeClr val="tx1"/>
              </a:solidFill>
              <a:effectLst>
                <a:outerShdw blurRad="38100" dist="38100" dir="2700000" algn="tl">
                  <a:srgbClr val="000000">
                    <a:alpha val="43137"/>
                  </a:srgbClr>
                </a:outerShdw>
              </a:effectLst>
            </a:endParaRPr>
          </a:p>
        </p:txBody>
      </p:sp>
      <p:sp>
        <p:nvSpPr>
          <p:cNvPr id="8" name="Rectangle 7"/>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244722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302C0-6520-492B-902D-EB5E002CC987}" type="datetimeFigureOut">
              <a:rPr lang="en-GB" smtClean="0"/>
              <a:t>02/07/2025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ABE8A0-E0F3-4282-BC71-B722A10EACF2}" type="slidenum">
              <a:rPr lang="en-GB" smtClean="0"/>
              <a:t>‹#›</a:t>
            </a:fld>
            <a:endParaRPr lang="en-GB"/>
          </a:p>
        </p:txBody>
      </p:sp>
      <p:sp>
        <p:nvSpPr>
          <p:cNvPr id="6" name="Rectangle 5"/>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US" sz="7200" b="1" dirty="0">
              <a:solidFill>
                <a:schemeClr val="tx1"/>
              </a:solidFill>
              <a:effectLst>
                <a:outerShdw blurRad="38100" dist="38100" dir="2700000" algn="tl">
                  <a:srgbClr val="000000">
                    <a:alpha val="43137"/>
                  </a:srgbClr>
                </a:outerShdw>
              </a:effectLst>
            </a:endParaRPr>
          </a:p>
          <a:p>
            <a:pPr algn="ctr"/>
            <a:endParaRPr lang="en-GB" sz="7200" b="1" dirty="0">
              <a:solidFill>
                <a:schemeClr val="tx1"/>
              </a:solidFill>
              <a:effectLst>
                <a:outerShdw blurRad="38100" dist="38100" dir="2700000" algn="tl">
                  <a:srgbClr val="000000">
                    <a:alpha val="43137"/>
                  </a:srgbClr>
                </a:outerShdw>
              </a:effectLst>
            </a:endParaRPr>
          </a:p>
        </p:txBody>
      </p:sp>
      <p:sp>
        <p:nvSpPr>
          <p:cNvPr id="7" name="Rectangle 6"/>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dirty="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308901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1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302C0-6520-492B-902D-EB5E002CC987}" type="datetimeFigureOut">
              <a:rPr lang="en-GB" smtClean="0"/>
              <a:t>02/07/2025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BE8A0-E0F3-4282-BC71-B722A10EACF2}" type="slidenum">
              <a:rPr lang="en-GB" smtClean="0"/>
              <a:t>‹#›</a:t>
            </a:fld>
            <a:endParaRPr lang="en-GB"/>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06269" y="0"/>
            <a:ext cx="1685731" cy="1147665"/>
          </a:xfrm>
          <a:prstGeom prst="rect">
            <a:avLst/>
          </a:prstGeom>
          <a:effectLst>
            <a:softEdge rad="127000"/>
          </a:effectLst>
        </p:spPr>
      </p:pic>
    </p:spTree>
    <p:extLst>
      <p:ext uri="{BB962C8B-B14F-4D97-AF65-F5344CB8AC3E}">
        <p14:creationId xmlns:p14="http://schemas.microsoft.com/office/powerpoint/2010/main" val="2311391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C21827-C91F-5E51-A0FA-F2EB41A7A5AF}"/>
              </a:ext>
            </a:extLst>
          </p:cNvPr>
          <p:cNvSpPr>
            <a:spLocks noGrp="1"/>
          </p:cNvSpPr>
          <p:nvPr>
            <p:ph type="ctrTitle"/>
          </p:nvPr>
        </p:nvSpPr>
        <p:spPr>
          <a:xfrm>
            <a:off x="1524000" y="1343705"/>
            <a:ext cx="9144000" cy="2387600"/>
          </a:xfrm>
        </p:spPr>
        <p:txBody>
          <a:bodyPr/>
          <a:lstStyle/>
          <a:p>
            <a:r>
              <a:rPr lang="en-US" b="1" u="sng" dirty="0">
                <a:effectLst>
                  <a:outerShdw blurRad="38100" dist="38100" dir="2700000" algn="tl">
                    <a:srgbClr val="000000">
                      <a:alpha val="43137"/>
                    </a:srgbClr>
                  </a:outerShdw>
                </a:effectLst>
              </a:rPr>
              <a:t>Welcome to </a:t>
            </a:r>
            <a:br>
              <a:rPr lang="en-US" b="1" u="sng" dirty="0">
                <a:effectLst>
                  <a:outerShdw blurRad="38100" dist="38100" dir="2700000" algn="tl">
                    <a:srgbClr val="000000">
                      <a:alpha val="43137"/>
                    </a:srgbClr>
                  </a:outerShdw>
                </a:effectLst>
              </a:rPr>
            </a:br>
            <a:r>
              <a:rPr lang="en-US" b="1" u="sng" dirty="0">
                <a:effectLst>
                  <a:outerShdw blurRad="38100" dist="38100" dir="2700000" algn="tl">
                    <a:srgbClr val="000000">
                      <a:alpha val="43137"/>
                    </a:srgbClr>
                  </a:outerShdw>
                </a:effectLst>
              </a:rPr>
              <a:t>The Deanery CE Academy</a:t>
            </a:r>
            <a:endParaRPr lang="en-GB" b="1" u="sng" dirty="0">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C8566648-1E22-E7E7-38FF-145413BCC912}"/>
              </a:ext>
            </a:extLst>
          </p:cNvPr>
          <p:cNvSpPr>
            <a:spLocks noGrp="1"/>
          </p:cNvSpPr>
          <p:nvPr>
            <p:ph type="subTitle" idx="1"/>
          </p:nvPr>
        </p:nvSpPr>
        <p:spPr/>
        <p:txBody>
          <a:bodyPr>
            <a:normAutofit/>
          </a:bodyPr>
          <a:lstStyle/>
          <a:p>
            <a:r>
              <a:rPr lang="en-US" sz="6000" b="1" dirty="0"/>
              <a:t>Year 7 2025</a:t>
            </a:r>
            <a:endParaRPr lang="en-GB" sz="6000" b="1" dirty="0"/>
          </a:p>
        </p:txBody>
      </p:sp>
    </p:spTree>
    <p:extLst>
      <p:ext uri="{BB962C8B-B14F-4D97-AF65-F5344CB8AC3E}">
        <p14:creationId xmlns:p14="http://schemas.microsoft.com/office/powerpoint/2010/main" val="8806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B0623-06B8-432A-B2C8-E5C44ED86815}"/>
              </a:ext>
            </a:extLst>
          </p:cNvPr>
          <p:cNvSpPr txBox="1"/>
          <p:nvPr/>
        </p:nvSpPr>
        <p:spPr>
          <a:xfrm>
            <a:off x="1718578" y="157295"/>
            <a:ext cx="5430981" cy="830997"/>
          </a:xfrm>
          <a:prstGeom prst="rect">
            <a:avLst/>
          </a:prstGeom>
          <a:noFill/>
        </p:spPr>
        <p:txBody>
          <a:bodyPr wrap="square" rtlCol="0">
            <a:spAutoFit/>
          </a:bodyPr>
          <a:lstStyle/>
          <a:p>
            <a:r>
              <a:rPr lang="en-GB" sz="4800" b="1" u="sng" dirty="0"/>
              <a:t>Social times</a:t>
            </a:r>
          </a:p>
        </p:txBody>
      </p:sp>
      <p:sp>
        <p:nvSpPr>
          <p:cNvPr id="3" name="TextBox 2">
            <a:extLst>
              <a:ext uri="{FF2B5EF4-FFF2-40B4-BE49-F238E27FC236}">
                <a16:creationId xmlns:a16="http://schemas.microsoft.com/office/drawing/2014/main" id="{AAEB58CB-E0DD-42C0-94AF-741336E76AF1}"/>
              </a:ext>
            </a:extLst>
          </p:cNvPr>
          <p:cNvSpPr txBox="1"/>
          <p:nvPr/>
        </p:nvSpPr>
        <p:spPr>
          <a:xfrm>
            <a:off x="1412740" y="1394269"/>
            <a:ext cx="10026590"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Toilets – During social times your toilets will be downstairs in the DT corridor and the Maths corridor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Eating food – you can eat in the agora, the cornerstone, Kingfisher view and outside.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Please make sure you use the bins around you to tidy up after yourselves.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Break times – the whole school will be out together.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Lunch times will be Yr7 – 9 and Yr10 – 11.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No mobile phones</a:t>
            </a:r>
          </a:p>
        </p:txBody>
      </p:sp>
    </p:spTree>
    <p:extLst>
      <p:ext uri="{BB962C8B-B14F-4D97-AF65-F5344CB8AC3E}">
        <p14:creationId xmlns:p14="http://schemas.microsoft.com/office/powerpoint/2010/main" val="347505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3" y="152399"/>
            <a:ext cx="10515600" cy="1325563"/>
          </a:xfrm>
        </p:spPr>
        <p:txBody>
          <a:bodyPr/>
          <a:lstStyle/>
          <a:p>
            <a:r>
              <a:rPr lang="en-GB" b="1" u="sng" dirty="0"/>
              <a:t>Where to get help</a:t>
            </a:r>
          </a:p>
        </p:txBody>
      </p:sp>
      <p:sp>
        <p:nvSpPr>
          <p:cNvPr id="3" name="Content Placeholder 2"/>
          <p:cNvSpPr>
            <a:spLocks noGrp="1"/>
          </p:cNvSpPr>
          <p:nvPr>
            <p:ph idx="1"/>
          </p:nvPr>
        </p:nvSpPr>
        <p:spPr>
          <a:xfrm>
            <a:off x="1468928" y="1579008"/>
            <a:ext cx="8712968" cy="4692179"/>
          </a:xfrm>
        </p:spPr>
        <p:txBody>
          <a:bodyPr>
            <a:normAutofit/>
          </a:bodyPr>
          <a:lstStyle/>
          <a:p>
            <a:r>
              <a:rPr lang="en-GB" sz="2400" dirty="0"/>
              <a:t>If you are worried about a lesson – talk to your class teacher.</a:t>
            </a:r>
          </a:p>
          <a:p>
            <a:r>
              <a:rPr lang="en-GB" sz="2400" dirty="0"/>
              <a:t>Day to day issues – see your tutor, Mrs Coe (AHOY) or Mr Cameron-Larelle (HOY)</a:t>
            </a:r>
          </a:p>
          <a:p>
            <a:r>
              <a:rPr lang="en-GB" sz="2400" dirty="0"/>
              <a:t>Safeguarding worries – Ms Luckman, Mrs Matthews, Ms Parry, Mrs Woodfield, Mrs Buckley or Mr McDonald. </a:t>
            </a:r>
          </a:p>
          <a:p>
            <a:r>
              <a:rPr lang="en-GB" sz="2400" dirty="0"/>
              <a:t>This week you can also get help from our Peer mentors</a:t>
            </a:r>
          </a:p>
        </p:txBody>
      </p:sp>
      <p:pic>
        <p:nvPicPr>
          <p:cNvPr id="4" name="Picture 3"/>
          <p:cNvPicPr>
            <a:picLocks noChangeAspect="1"/>
          </p:cNvPicPr>
          <p:nvPr/>
        </p:nvPicPr>
        <p:blipFill>
          <a:blip r:embed="rId2"/>
          <a:stretch>
            <a:fillRect/>
          </a:stretch>
        </p:blipFill>
        <p:spPr>
          <a:xfrm>
            <a:off x="8415393" y="5064370"/>
            <a:ext cx="2466331" cy="1641231"/>
          </a:xfrm>
          <a:prstGeom prst="rect">
            <a:avLst/>
          </a:prstGeom>
        </p:spPr>
      </p:pic>
    </p:spTree>
    <p:extLst>
      <p:ext uri="{BB962C8B-B14F-4D97-AF65-F5344CB8AC3E}">
        <p14:creationId xmlns:p14="http://schemas.microsoft.com/office/powerpoint/2010/main" val="413996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32397"/>
            <a:ext cx="9144000" cy="2387600"/>
          </a:xfrm>
        </p:spPr>
        <p:txBody>
          <a:bodyPr>
            <a:normAutofit/>
          </a:bodyPr>
          <a:lstStyle/>
          <a:p>
            <a:r>
              <a:rPr lang="en-GB" b="1" i="0" u="none" strike="noStrike">
                <a:solidFill>
                  <a:srgbClr val="000000"/>
                </a:solidFill>
                <a:effectLst/>
                <a:latin typeface="Calibri Light" panose="020F0302020204030204" pitchFamily="34" charset="0"/>
              </a:rPr>
              <a:t>Teaching and Learning at the Deanery</a:t>
            </a:r>
            <a:endParaRPr lang="en-GB" sz="23900"/>
          </a:p>
        </p:txBody>
      </p:sp>
      <p:sp>
        <p:nvSpPr>
          <p:cNvPr id="3" name="Subtitle 2"/>
          <p:cNvSpPr>
            <a:spLocks noGrp="1"/>
          </p:cNvSpPr>
          <p:nvPr>
            <p:ph type="subTitle" idx="1"/>
          </p:nvPr>
        </p:nvSpPr>
        <p:spPr/>
        <p:txBody>
          <a:bodyPr/>
          <a:lstStyle/>
          <a:p>
            <a:r>
              <a:rPr lang="en-GB" i="1" dirty="0"/>
              <a:t>Mr McDonald</a:t>
            </a:r>
          </a:p>
        </p:txBody>
      </p:sp>
      <p:sp>
        <p:nvSpPr>
          <p:cNvPr id="16" name="TextBox 15">
            <a:extLst>
              <a:ext uri="{FF2B5EF4-FFF2-40B4-BE49-F238E27FC236}">
                <a16:creationId xmlns:a16="http://schemas.microsoft.com/office/drawing/2014/main" id="{C535041B-8613-4F68-B38C-837F8EC66893}"/>
              </a:ext>
            </a:extLst>
          </p:cNvPr>
          <p:cNvSpPr txBox="1"/>
          <p:nvPr/>
        </p:nvSpPr>
        <p:spPr>
          <a:xfrm>
            <a:off x="1524000" y="5659881"/>
            <a:ext cx="914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r>
              <a:rPr lang="en-GB" sz="2400" b="1" i="1"/>
              <a:t>Understand</a:t>
            </a:r>
            <a:r>
              <a:rPr lang="en-GB" sz="2400"/>
              <a:t> what a lesson at the Deanery looks like.</a:t>
            </a:r>
          </a:p>
          <a:p>
            <a:r>
              <a:rPr lang="en-GB" sz="2400" b="1" i="1"/>
              <a:t>Recognise</a:t>
            </a:r>
            <a:r>
              <a:rPr lang="en-GB" sz="2400" i="1"/>
              <a:t> </a:t>
            </a:r>
            <a:r>
              <a:rPr lang="en-GB" sz="2400"/>
              <a:t>techniques and language to support you in all your lessons.</a:t>
            </a:r>
          </a:p>
        </p:txBody>
      </p:sp>
    </p:spTree>
    <p:extLst>
      <p:ext uri="{BB962C8B-B14F-4D97-AF65-F5344CB8AC3E}">
        <p14:creationId xmlns:p14="http://schemas.microsoft.com/office/powerpoint/2010/main" val="311564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0927A5-0544-4213-9F0D-FF1D988732FC}"/>
              </a:ext>
            </a:extLst>
          </p:cNvPr>
          <p:cNvSpPr>
            <a:spLocks noGrp="1"/>
          </p:cNvSpPr>
          <p:nvPr>
            <p:ph idx="1"/>
          </p:nvPr>
        </p:nvSpPr>
        <p:spPr>
          <a:xfrm>
            <a:off x="1202094" y="1328604"/>
            <a:ext cx="10515600" cy="4351338"/>
          </a:xfrm>
        </p:spPr>
        <p:txBody>
          <a:bodyPr vert="horz" lIns="91440" tIns="45720" rIns="91440" bIns="45720" rtlCol="0" anchor="t">
            <a:noAutofit/>
          </a:bodyPr>
          <a:lstStyle/>
          <a:p>
            <a:r>
              <a:rPr lang="en-GB" sz="2400" dirty="0">
                <a:solidFill>
                  <a:srgbClr val="424242"/>
                </a:solidFill>
                <a:ea typeface="+mn-lt"/>
                <a:cs typeface="+mn-lt"/>
              </a:rPr>
              <a:t>Creating a Safe Space: Having routines, rules, and clear expectations helps make classrooms feel safe and comfortable. When students know what to do and what to expect, they can focus on learning instead of worrying about what's going to happen next.</a:t>
            </a:r>
            <a:endParaRPr lang="en-GB" sz="2400">
              <a:ea typeface="Calibri" panose="020F0502020204030204"/>
              <a:cs typeface="Calibri" panose="020F0502020204030204"/>
            </a:endParaRPr>
          </a:p>
          <a:p>
            <a:r>
              <a:rPr lang="en-GB" sz="2400" dirty="0">
                <a:solidFill>
                  <a:srgbClr val="424242"/>
                </a:solidFill>
                <a:ea typeface="+mn-lt"/>
                <a:cs typeface="+mn-lt"/>
              </a:rPr>
              <a:t>Consistent Routines: Doing the same things in different classrooms, like how to get everyone's attention or start a discussion, helps students learn these routines quickly. This also makes it easier for new teachers to manage their classes.</a:t>
            </a:r>
            <a:endParaRPr lang="en-GB" sz="2400">
              <a:ea typeface="Calibri"/>
              <a:cs typeface="Calibri"/>
            </a:endParaRPr>
          </a:p>
          <a:p>
            <a:r>
              <a:rPr lang="en-GB" sz="2400" dirty="0">
                <a:solidFill>
                  <a:srgbClr val="424242"/>
                </a:solidFill>
                <a:ea typeface="+mn-lt"/>
                <a:cs typeface="+mn-lt"/>
              </a:rPr>
              <a:t>Freeing Up Brain Power: When routines and expectations become second nature, students can use their brain power to concentrate on the lesson instead of figuring out what they should be doing.</a:t>
            </a:r>
            <a:endParaRPr lang="en-GB" sz="2400" dirty="0"/>
          </a:p>
        </p:txBody>
      </p:sp>
      <p:sp>
        <p:nvSpPr>
          <p:cNvPr id="6" name="Title 1">
            <a:extLst>
              <a:ext uri="{FF2B5EF4-FFF2-40B4-BE49-F238E27FC236}">
                <a16:creationId xmlns:a16="http://schemas.microsoft.com/office/drawing/2014/main" id="{9072109B-FC48-4FE9-8725-86ADF0005CA1}"/>
              </a:ext>
            </a:extLst>
          </p:cNvPr>
          <p:cNvSpPr txBox="1">
            <a:spLocks/>
          </p:cNvSpPr>
          <p:nvPr/>
        </p:nvSpPr>
        <p:spPr>
          <a:xfrm>
            <a:off x="1168226" y="195924"/>
            <a:ext cx="9144000" cy="7523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t>Why?</a:t>
            </a:r>
          </a:p>
        </p:txBody>
      </p:sp>
      <p:sp>
        <p:nvSpPr>
          <p:cNvPr id="3" name="TextBox 2">
            <a:extLst>
              <a:ext uri="{FF2B5EF4-FFF2-40B4-BE49-F238E27FC236}">
                <a16:creationId xmlns:a16="http://schemas.microsoft.com/office/drawing/2014/main" id="{51267BDF-11C5-6073-5284-72F8098CBA58}"/>
              </a:ext>
            </a:extLst>
          </p:cNvPr>
          <p:cNvSpPr txBox="1"/>
          <p:nvPr/>
        </p:nvSpPr>
        <p:spPr>
          <a:xfrm>
            <a:off x="1524000" y="5659881"/>
            <a:ext cx="914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r>
              <a:rPr lang="en-GB" sz="2400" b="1" i="1"/>
              <a:t>Understand</a:t>
            </a:r>
            <a:r>
              <a:rPr lang="en-GB" sz="2400"/>
              <a:t> what a lesson at the Deanery looks like.</a:t>
            </a:r>
          </a:p>
          <a:p>
            <a:r>
              <a:rPr lang="en-GB" sz="2400" b="1" i="1"/>
              <a:t>Recognise</a:t>
            </a:r>
            <a:r>
              <a:rPr lang="en-GB" sz="2400" i="1"/>
              <a:t> </a:t>
            </a:r>
            <a:r>
              <a:rPr lang="en-GB" sz="2400"/>
              <a:t>techniques and language to support you in all your lessons.</a:t>
            </a:r>
          </a:p>
        </p:txBody>
      </p:sp>
    </p:spTree>
    <p:extLst>
      <p:ext uri="{BB962C8B-B14F-4D97-AF65-F5344CB8AC3E}">
        <p14:creationId xmlns:p14="http://schemas.microsoft.com/office/powerpoint/2010/main" val="200556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0927A5-0544-4213-9F0D-FF1D988732FC}"/>
              </a:ext>
            </a:extLst>
          </p:cNvPr>
          <p:cNvSpPr>
            <a:spLocks noGrp="1"/>
          </p:cNvSpPr>
          <p:nvPr>
            <p:ph idx="1"/>
          </p:nvPr>
        </p:nvSpPr>
        <p:spPr>
          <a:xfrm>
            <a:off x="1202094" y="1328604"/>
            <a:ext cx="10515600" cy="4351338"/>
          </a:xfrm>
        </p:spPr>
        <p:txBody>
          <a:bodyPr/>
          <a:lstStyle/>
          <a:p>
            <a:r>
              <a:rPr lang="en-GB"/>
              <a:t>Greet you at the </a:t>
            </a:r>
            <a:r>
              <a:rPr lang="en-GB" b="1" i="1"/>
              <a:t>Threshold</a:t>
            </a:r>
            <a:r>
              <a:rPr lang="en-GB"/>
              <a:t> and welcome you into the classroom.</a:t>
            </a:r>
          </a:p>
          <a:p>
            <a:r>
              <a:rPr lang="en-GB" b="1" i="1"/>
              <a:t>Do Now </a:t>
            </a:r>
            <a:r>
              <a:rPr lang="en-GB"/>
              <a:t>will be ready for you to start straight away.</a:t>
            </a:r>
          </a:p>
          <a:p>
            <a:r>
              <a:rPr lang="en-GB"/>
              <a:t>Check you remember what you have already learnt through </a:t>
            </a:r>
            <a:r>
              <a:rPr lang="en-GB" b="1" i="1"/>
              <a:t>Retrieval Practice.</a:t>
            </a:r>
          </a:p>
          <a:p>
            <a:r>
              <a:rPr lang="en-GB"/>
              <a:t>Share the </a:t>
            </a:r>
            <a:r>
              <a:rPr lang="en-GB" b="1" i="1"/>
              <a:t>Learning Intentions </a:t>
            </a:r>
            <a:r>
              <a:rPr lang="en-GB"/>
              <a:t>with you.</a:t>
            </a:r>
          </a:p>
          <a:p>
            <a:endParaRPr lang="en-GB"/>
          </a:p>
        </p:txBody>
      </p:sp>
      <p:sp>
        <p:nvSpPr>
          <p:cNvPr id="6" name="Title 1">
            <a:extLst>
              <a:ext uri="{FF2B5EF4-FFF2-40B4-BE49-F238E27FC236}">
                <a16:creationId xmlns:a16="http://schemas.microsoft.com/office/drawing/2014/main" id="{9072109B-FC48-4FE9-8725-86ADF0005CA1}"/>
              </a:ext>
            </a:extLst>
          </p:cNvPr>
          <p:cNvSpPr txBox="1">
            <a:spLocks/>
          </p:cNvSpPr>
          <p:nvPr/>
        </p:nvSpPr>
        <p:spPr>
          <a:xfrm>
            <a:off x="1168226" y="195924"/>
            <a:ext cx="9144000" cy="7523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t>At the start of each lesson your teacher will:</a:t>
            </a:r>
          </a:p>
        </p:txBody>
      </p:sp>
      <p:sp>
        <p:nvSpPr>
          <p:cNvPr id="3" name="TextBox 2">
            <a:extLst>
              <a:ext uri="{FF2B5EF4-FFF2-40B4-BE49-F238E27FC236}">
                <a16:creationId xmlns:a16="http://schemas.microsoft.com/office/drawing/2014/main" id="{E160B726-9D0B-8DAF-3E2C-7257D0945A83}"/>
              </a:ext>
            </a:extLst>
          </p:cNvPr>
          <p:cNvSpPr txBox="1"/>
          <p:nvPr/>
        </p:nvSpPr>
        <p:spPr>
          <a:xfrm>
            <a:off x="1524000" y="5659881"/>
            <a:ext cx="914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r>
              <a:rPr lang="en-GB" sz="2400" b="1" i="1"/>
              <a:t>Understand</a:t>
            </a:r>
            <a:r>
              <a:rPr lang="en-GB" sz="2400"/>
              <a:t> what a lesson at the Deanery looks like.</a:t>
            </a:r>
          </a:p>
          <a:p>
            <a:r>
              <a:rPr lang="en-GB" sz="2400" b="1" i="1"/>
              <a:t>Recognise</a:t>
            </a:r>
            <a:r>
              <a:rPr lang="en-GB" sz="2400" i="1"/>
              <a:t> </a:t>
            </a:r>
            <a:r>
              <a:rPr lang="en-GB" sz="2400"/>
              <a:t>techniques and language to support you in all your lessons.</a:t>
            </a:r>
          </a:p>
        </p:txBody>
      </p:sp>
      <p:pic>
        <p:nvPicPr>
          <p:cNvPr id="7" name="Picture 6" descr="A white board with black writing&#10;&#10;AI-generated content may be incorrect.">
            <a:extLst>
              <a:ext uri="{FF2B5EF4-FFF2-40B4-BE49-F238E27FC236}">
                <a16:creationId xmlns:a16="http://schemas.microsoft.com/office/drawing/2014/main" id="{A63216EC-7B5A-B792-1A00-2B8FCA14E2DC}"/>
              </a:ext>
            </a:extLst>
          </p:cNvPr>
          <p:cNvPicPr>
            <a:picLocks noChangeAspect="1"/>
          </p:cNvPicPr>
          <p:nvPr/>
        </p:nvPicPr>
        <p:blipFill>
          <a:blip r:embed="rId2"/>
          <a:stretch>
            <a:fillRect/>
          </a:stretch>
        </p:blipFill>
        <p:spPr>
          <a:xfrm>
            <a:off x="7126654" y="3749675"/>
            <a:ext cx="4953000" cy="1390650"/>
          </a:xfrm>
          <a:prstGeom prst="rect">
            <a:avLst/>
          </a:prstGeom>
        </p:spPr>
      </p:pic>
    </p:spTree>
    <p:extLst>
      <p:ext uri="{BB962C8B-B14F-4D97-AF65-F5344CB8AC3E}">
        <p14:creationId xmlns:p14="http://schemas.microsoft.com/office/powerpoint/2010/main" val="205698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F50838FA-750E-4449-B322-3F15EFA27CFE}"/>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03449F9F-F755-4064-A3D1-FE725945E276}"/>
              </a:ext>
            </a:extLst>
          </p:cNvPr>
          <p:cNvPicPr>
            <a:picLocks noChangeAspect="1"/>
          </p:cNvPicPr>
          <p:nvPr/>
        </p:nvPicPr>
        <p:blipFill>
          <a:blip r:embed="rId2"/>
          <a:stretch>
            <a:fillRect/>
          </a:stretch>
        </p:blipFill>
        <p:spPr>
          <a:xfrm>
            <a:off x="1202094" y="350043"/>
            <a:ext cx="9265881" cy="5212058"/>
          </a:xfrm>
          <a:prstGeom prst="rect">
            <a:avLst/>
          </a:prstGeom>
        </p:spPr>
      </p:pic>
      <p:sp>
        <p:nvSpPr>
          <p:cNvPr id="4" name="TextBox 3">
            <a:extLst>
              <a:ext uri="{FF2B5EF4-FFF2-40B4-BE49-F238E27FC236}">
                <a16:creationId xmlns:a16="http://schemas.microsoft.com/office/drawing/2014/main" id="{86681AD0-16D9-F3F9-A269-79816324DEA9}"/>
              </a:ext>
            </a:extLst>
          </p:cNvPr>
          <p:cNvSpPr txBox="1"/>
          <p:nvPr/>
        </p:nvSpPr>
        <p:spPr>
          <a:xfrm>
            <a:off x="1524000" y="5659881"/>
            <a:ext cx="914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r>
              <a:rPr lang="en-GB" sz="2400" b="1" i="1"/>
              <a:t>Understand</a:t>
            </a:r>
            <a:r>
              <a:rPr lang="en-GB" sz="2400"/>
              <a:t> what a lesson at the Deanery looks like.</a:t>
            </a:r>
          </a:p>
          <a:p>
            <a:r>
              <a:rPr lang="en-GB" sz="2400" b="1" i="1"/>
              <a:t>Recognise</a:t>
            </a:r>
            <a:r>
              <a:rPr lang="en-GB" sz="2400" i="1"/>
              <a:t> </a:t>
            </a:r>
            <a:r>
              <a:rPr lang="en-GB" sz="2400"/>
              <a:t>techniques and language to support you in all your lessons.</a:t>
            </a:r>
          </a:p>
        </p:txBody>
      </p:sp>
    </p:spTree>
    <p:extLst>
      <p:ext uri="{BB962C8B-B14F-4D97-AF65-F5344CB8AC3E}">
        <p14:creationId xmlns:p14="http://schemas.microsoft.com/office/powerpoint/2010/main" val="44529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0927A5-0544-4213-9F0D-FF1D988732FC}"/>
              </a:ext>
            </a:extLst>
          </p:cNvPr>
          <p:cNvSpPr>
            <a:spLocks noGrp="1"/>
          </p:cNvSpPr>
          <p:nvPr>
            <p:ph idx="1"/>
          </p:nvPr>
        </p:nvSpPr>
        <p:spPr>
          <a:xfrm>
            <a:off x="1202094" y="1328604"/>
            <a:ext cx="10515600" cy="4351338"/>
          </a:xfrm>
        </p:spPr>
        <p:txBody>
          <a:bodyPr/>
          <a:lstStyle/>
          <a:p>
            <a:r>
              <a:rPr lang="en-GB" b="1" i="1"/>
              <a:t>Cold call</a:t>
            </a:r>
          </a:p>
          <a:p>
            <a:r>
              <a:rPr lang="en-GB" b="1" i="1"/>
              <a:t>Mini-whiteboards</a:t>
            </a:r>
          </a:p>
          <a:p>
            <a:endParaRPr lang="en-GB" b="1" i="1"/>
          </a:p>
          <a:p>
            <a:r>
              <a:rPr lang="en-GB" b="1" i="1"/>
              <a:t>Show call</a:t>
            </a:r>
          </a:p>
          <a:p>
            <a:endParaRPr lang="en-GB" b="1" i="1"/>
          </a:p>
          <a:p>
            <a:r>
              <a:rPr lang="en-GB" b="1" i="1"/>
              <a:t>Silent Solo</a:t>
            </a:r>
          </a:p>
        </p:txBody>
      </p:sp>
      <p:sp>
        <p:nvSpPr>
          <p:cNvPr id="6" name="Title 1">
            <a:extLst>
              <a:ext uri="{FF2B5EF4-FFF2-40B4-BE49-F238E27FC236}">
                <a16:creationId xmlns:a16="http://schemas.microsoft.com/office/drawing/2014/main" id="{9072109B-FC48-4FE9-8725-86ADF0005CA1}"/>
              </a:ext>
            </a:extLst>
          </p:cNvPr>
          <p:cNvSpPr txBox="1">
            <a:spLocks/>
          </p:cNvSpPr>
          <p:nvPr/>
        </p:nvSpPr>
        <p:spPr>
          <a:xfrm>
            <a:off x="1168226" y="195924"/>
            <a:ext cx="9144000" cy="7523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t>During each lesson your teacher will use:</a:t>
            </a:r>
          </a:p>
        </p:txBody>
      </p:sp>
      <p:pic>
        <p:nvPicPr>
          <p:cNvPr id="3" name="Picture 2">
            <a:extLst>
              <a:ext uri="{FF2B5EF4-FFF2-40B4-BE49-F238E27FC236}">
                <a16:creationId xmlns:a16="http://schemas.microsoft.com/office/drawing/2014/main" id="{891378CD-BA29-4ECA-859E-626E964E9F82}"/>
              </a:ext>
            </a:extLst>
          </p:cNvPr>
          <p:cNvPicPr>
            <a:picLocks noChangeAspect="1"/>
          </p:cNvPicPr>
          <p:nvPr/>
        </p:nvPicPr>
        <p:blipFill>
          <a:blip r:embed="rId2"/>
          <a:stretch>
            <a:fillRect/>
          </a:stretch>
        </p:blipFill>
        <p:spPr>
          <a:xfrm>
            <a:off x="5026801" y="948266"/>
            <a:ext cx="2326452" cy="1955477"/>
          </a:xfrm>
          <a:prstGeom prst="rect">
            <a:avLst/>
          </a:prstGeom>
        </p:spPr>
      </p:pic>
      <p:pic>
        <p:nvPicPr>
          <p:cNvPr id="9" name="Picture 8">
            <a:extLst>
              <a:ext uri="{FF2B5EF4-FFF2-40B4-BE49-F238E27FC236}">
                <a16:creationId xmlns:a16="http://schemas.microsoft.com/office/drawing/2014/main" id="{10FA684A-58DB-454C-B7E5-100BF25E178F}"/>
              </a:ext>
            </a:extLst>
          </p:cNvPr>
          <p:cNvPicPr>
            <a:picLocks noChangeAspect="1"/>
          </p:cNvPicPr>
          <p:nvPr/>
        </p:nvPicPr>
        <p:blipFill>
          <a:blip r:embed="rId3"/>
          <a:stretch>
            <a:fillRect/>
          </a:stretch>
        </p:blipFill>
        <p:spPr>
          <a:xfrm>
            <a:off x="9688256" y="1187365"/>
            <a:ext cx="2503744" cy="2306878"/>
          </a:xfrm>
          <a:prstGeom prst="rect">
            <a:avLst/>
          </a:prstGeom>
        </p:spPr>
      </p:pic>
      <p:pic>
        <p:nvPicPr>
          <p:cNvPr id="1026" name="Picture 2" descr="How I use a Visualiser in my classroom – SimonBaddeley64">
            <a:extLst>
              <a:ext uri="{FF2B5EF4-FFF2-40B4-BE49-F238E27FC236}">
                <a16:creationId xmlns:a16="http://schemas.microsoft.com/office/drawing/2014/main" id="{66BEACD6-BD8B-4B05-AF10-FB829E6A8B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9894" y="3208680"/>
            <a:ext cx="2861686" cy="21462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8674013-BD62-4348-B068-C0E959597FB6}"/>
              </a:ext>
            </a:extLst>
          </p:cNvPr>
          <p:cNvPicPr>
            <a:picLocks noChangeAspect="1"/>
          </p:cNvPicPr>
          <p:nvPr/>
        </p:nvPicPr>
        <p:blipFill>
          <a:blip r:embed="rId5"/>
          <a:stretch>
            <a:fillRect/>
          </a:stretch>
        </p:blipFill>
        <p:spPr>
          <a:xfrm>
            <a:off x="3517661" y="3901190"/>
            <a:ext cx="1646262" cy="1568522"/>
          </a:xfrm>
          <a:prstGeom prst="rect">
            <a:avLst/>
          </a:prstGeom>
        </p:spPr>
      </p:pic>
      <p:sp>
        <p:nvSpPr>
          <p:cNvPr id="5" name="TextBox 4">
            <a:extLst>
              <a:ext uri="{FF2B5EF4-FFF2-40B4-BE49-F238E27FC236}">
                <a16:creationId xmlns:a16="http://schemas.microsoft.com/office/drawing/2014/main" id="{9FB3F45C-D2C3-8C06-849F-011AF3DD063D}"/>
              </a:ext>
            </a:extLst>
          </p:cNvPr>
          <p:cNvSpPr txBox="1"/>
          <p:nvPr/>
        </p:nvSpPr>
        <p:spPr>
          <a:xfrm>
            <a:off x="1524000" y="5659881"/>
            <a:ext cx="914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r>
              <a:rPr lang="en-GB" sz="2400" b="1" i="1"/>
              <a:t>Understand</a:t>
            </a:r>
            <a:r>
              <a:rPr lang="en-GB" sz="2400"/>
              <a:t> what a lesson at the Deanery looks like.</a:t>
            </a:r>
          </a:p>
          <a:p>
            <a:r>
              <a:rPr lang="en-GB" sz="2400" b="1" i="1"/>
              <a:t>Recognise</a:t>
            </a:r>
            <a:r>
              <a:rPr lang="en-GB" sz="2400" i="1"/>
              <a:t> </a:t>
            </a:r>
            <a:r>
              <a:rPr lang="en-GB" sz="2400"/>
              <a:t>techniques and language to support you in all your lessons.</a:t>
            </a:r>
          </a:p>
        </p:txBody>
      </p:sp>
      <p:pic>
        <p:nvPicPr>
          <p:cNvPr id="2" name="Picture 1" descr="A screenshot of a math problem&#10;&#10;AI-generated content may be incorrect.">
            <a:extLst>
              <a:ext uri="{FF2B5EF4-FFF2-40B4-BE49-F238E27FC236}">
                <a16:creationId xmlns:a16="http://schemas.microsoft.com/office/drawing/2014/main" id="{3108CE75-F55B-542A-1BAC-B88B211780F6}"/>
              </a:ext>
            </a:extLst>
          </p:cNvPr>
          <p:cNvPicPr>
            <a:picLocks noChangeAspect="1"/>
          </p:cNvPicPr>
          <p:nvPr/>
        </p:nvPicPr>
        <p:blipFill>
          <a:blip r:embed="rId6"/>
          <a:stretch>
            <a:fillRect/>
          </a:stretch>
        </p:blipFill>
        <p:spPr>
          <a:xfrm rot="780000">
            <a:off x="9615365" y="3463070"/>
            <a:ext cx="2456962" cy="1358168"/>
          </a:xfrm>
          <a:prstGeom prst="rect">
            <a:avLst/>
          </a:prstGeom>
        </p:spPr>
      </p:pic>
    </p:spTree>
    <p:extLst>
      <p:ext uri="{BB962C8B-B14F-4D97-AF65-F5344CB8AC3E}">
        <p14:creationId xmlns:p14="http://schemas.microsoft.com/office/powerpoint/2010/main" val="221222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529F-C394-BF81-63E3-14B4BCE044F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42DBBA-40D1-0033-B1E6-9A1E0EF449A4}"/>
              </a:ext>
            </a:extLst>
          </p:cNvPr>
          <p:cNvSpPr>
            <a:spLocks noGrp="1"/>
          </p:cNvSpPr>
          <p:nvPr>
            <p:ph idx="1"/>
          </p:nvPr>
        </p:nvSpPr>
        <p:spPr>
          <a:xfrm>
            <a:off x="1202094" y="1328604"/>
            <a:ext cx="10515600" cy="4351338"/>
          </a:xfrm>
        </p:spPr>
        <p:txBody>
          <a:bodyPr vert="horz" lIns="91440" tIns="45720" rIns="91440" bIns="45720" rtlCol="0" anchor="t">
            <a:normAutofit/>
          </a:bodyPr>
          <a:lstStyle/>
          <a:p>
            <a:r>
              <a:rPr lang="en-GB">
                <a:ea typeface="Calibri"/>
                <a:cs typeface="Calibri"/>
              </a:rPr>
              <a:t>Assessments or certain pieces of work will be marked with …</a:t>
            </a:r>
          </a:p>
          <a:p>
            <a:pPr lvl="1">
              <a:buFont typeface="Courier New" panose="020B0604020202020204" pitchFamily="34" charset="0"/>
              <a:buChar char="o"/>
            </a:pPr>
            <a:r>
              <a:rPr lang="en-GB">
                <a:ea typeface="Calibri"/>
                <a:cs typeface="Calibri"/>
              </a:rPr>
              <a:t>WWW – What Went Well</a:t>
            </a:r>
          </a:p>
          <a:p>
            <a:pPr lvl="1">
              <a:buFont typeface="Courier New" panose="020B0604020202020204" pitchFamily="34" charset="0"/>
              <a:buChar char="o"/>
            </a:pPr>
            <a:r>
              <a:rPr lang="en-GB">
                <a:ea typeface="Calibri"/>
                <a:cs typeface="Calibri"/>
              </a:rPr>
              <a:t>HTI – How To Improve</a:t>
            </a:r>
          </a:p>
          <a:p>
            <a:pPr lvl="1">
              <a:buFont typeface="Courier New" panose="020B0604020202020204" pitchFamily="34" charset="0"/>
              <a:buChar char="o"/>
            </a:pPr>
            <a:r>
              <a:rPr lang="en-GB">
                <a:ea typeface="Calibri"/>
                <a:cs typeface="Calibri"/>
              </a:rPr>
              <a:t>MAC – Make A Change</a:t>
            </a:r>
          </a:p>
          <a:p>
            <a:pPr lvl="2">
              <a:buFont typeface="Wingdings" panose="020B0604020202020204" pitchFamily="34" charset="0"/>
              <a:buChar char="§"/>
            </a:pPr>
            <a:r>
              <a:rPr lang="en-GB">
                <a:ea typeface="Calibri"/>
                <a:cs typeface="Calibri"/>
              </a:rPr>
              <a:t>Purple pen</a:t>
            </a:r>
          </a:p>
        </p:txBody>
      </p:sp>
      <p:sp>
        <p:nvSpPr>
          <p:cNvPr id="6" name="Title 1">
            <a:extLst>
              <a:ext uri="{FF2B5EF4-FFF2-40B4-BE49-F238E27FC236}">
                <a16:creationId xmlns:a16="http://schemas.microsoft.com/office/drawing/2014/main" id="{23014CAB-0B4C-07B3-E7B7-2BDF195C9C07}"/>
              </a:ext>
            </a:extLst>
          </p:cNvPr>
          <p:cNvSpPr txBox="1">
            <a:spLocks/>
          </p:cNvSpPr>
          <p:nvPr/>
        </p:nvSpPr>
        <p:spPr>
          <a:xfrm>
            <a:off x="1168226" y="195924"/>
            <a:ext cx="9144000" cy="7523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t>Your teacher will give you </a:t>
            </a:r>
            <a:r>
              <a:rPr lang="en-GB" sz="4000" b="1" i="1"/>
              <a:t>Feedback</a:t>
            </a:r>
            <a:r>
              <a:rPr lang="en-GB" sz="4000"/>
              <a:t>:</a:t>
            </a:r>
          </a:p>
        </p:txBody>
      </p:sp>
      <p:sp>
        <p:nvSpPr>
          <p:cNvPr id="3" name="TextBox 2">
            <a:extLst>
              <a:ext uri="{FF2B5EF4-FFF2-40B4-BE49-F238E27FC236}">
                <a16:creationId xmlns:a16="http://schemas.microsoft.com/office/drawing/2014/main" id="{10B6EB69-3284-1A38-1E5C-39D4A6DEBF0B}"/>
              </a:ext>
            </a:extLst>
          </p:cNvPr>
          <p:cNvSpPr txBox="1"/>
          <p:nvPr/>
        </p:nvSpPr>
        <p:spPr>
          <a:xfrm>
            <a:off x="1524000" y="5659881"/>
            <a:ext cx="914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r>
              <a:rPr lang="en-GB" sz="2400" b="1" i="1"/>
              <a:t>Understand</a:t>
            </a:r>
            <a:r>
              <a:rPr lang="en-GB" sz="2400"/>
              <a:t> what a lesson at the Deanery looks like.</a:t>
            </a:r>
          </a:p>
          <a:p>
            <a:r>
              <a:rPr lang="en-GB" sz="2400" b="1" i="1"/>
              <a:t>Recognise</a:t>
            </a:r>
            <a:r>
              <a:rPr lang="en-GB" sz="2400" i="1"/>
              <a:t> </a:t>
            </a:r>
            <a:r>
              <a:rPr lang="en-GB" sz="2400"/>
              <a:t>techniques and language to support you in all your lessons.</a:t>
            </a:r>
          </a:p>
        </p:txBody>
      </p:sp>
      <p:pic>
        <p:nvPicPr>
          <p:cNvPr id="2" name="Picture 1" descr="A screenshot of a math problem&#10;&#10;AI-generated content may be incorrect.">
            <a:extLst>
              <a:ext uri="{FF2B5EF4-FFF2-40B4-BE49-F238E27FC236}">
                <a16:creationId xmlns:a16="http://schemas.microsoft.com/office/drawing/2014/main" id="{0A7E1ACE-71B9-21D6-D9E4-97DAAC7686AC}"/>
              </a:ext>
            </a:extLst>
          </p:cNvPr>
          <p:cNvPicPr>
            <a:picLocks noChangeAspect="1"/>
          </p:cNvPicPr>
          <p:nvPr/>
        </p:nvPicPr>
        <p:blipFill>
          <a:blip r:embed="rId2"/>
          <a:stretch>
            <a:fillRect/>
          </a:stretch>
        </p:blipFill>
        <p:spPr>
          <a:xfrm>
            <a:off x="9358434" y="1711325"/>
            <a:ext cx="2628901" cy="3816351"/>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7E762E1E-7E08-6A9C-C9EE-61C7ECF4DC73}"/>
              </a:ext>
            </a:extLst>
          </p:cNvPr>
          <p:cNvPicPr>
            <a:picLocks noChangeAspect="1"/>
          </p:cNvPicPr>
          <p:nvPr/>
        </p:nvPicPr>
        <p:blipFill>
          <a:blip r:embed="rId3"/>
          <a:stretch>
            <a:fillRect/>
          </a:stretch>
        </p:blipFill>
        <p:spPr>
          <a:xfrm>
            <a:off x="5096608" y="2919656"/>
            <a:ext cx="4108939" cy="2611072"/>
          </a:xfrm>
          <a:prstGeom prst="rect">
            <a:avLst/>
          </a:prstGeom>
        </p:spPr>
      </p:pic>
    </p:spTree>
    <p:extLst>
      <p:ext uri="{BB962C8B-B14F-4D97-AF65-F5344CB8AC3E}">
        <p14:creationId xmlns:p14="http://schemas.microsoft.com/office/powerpoint/2010/main" val="419764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0927A5-0544-4213-9F0D-FF1D988732FC}"/>
              </a:ext>
            </a:extLst>
          </p:cNvPr>
          <p:cNvSpPr>
            <a:spLocks noGrp="1"/>
          </p:cNvSpPr>
          <p:nvPr>
            <p:ph idx="1"/>
          </p:nvPr>
        </p:nvSpPr>
        <p:spPr>
          <a:xfrm>
            <a:off x="1202094" y="1328604"/>
            <a:ext cx="10515600" cy="4351338"/>
          </a:xfrm>
        </p:spPr>
        <p:txBody>
          <a:bodyPr/>
          <a:lstStyle/>
          <a:p>
            <a:r>
              <a:rPr lang="en-GB"/>
              <a:t>Check what you have learnt through an </a:t>
            </a:r>
            <a:r>
              <a:rPr lang="en-GB" b="1" i="1"/>
              <a:t>Exit Ticket</a:t>
            </a:r>
            <a:r>
              <a:rPr lang="en-GB"/>
              <a:t>.</a:t>
            </a:r>
          </a:p>
        </p:txBody>
      </p:sp>
      <p:sp>
        <p:nvSpPr>
          <p:cNvPr id="6" name="Title 1">
            <a:extLst>
              <a:ext uri="{FF2B5EF4-FFF2-40B4-BE49-F238E27FC236}">
                <a16:creationId xmlns:a16="http://schemas.microsoft.com/office/drawing/2014/main" id="{9072109B-FC48-4FE9-8725-86ADF0005CA1}"/>
              </a:ext>
            </a:extLst>
          </p:cNvPr>
          <p:cNvSpPr txBox="1">
            <a:spLocks/>
          </p:cNvSpPr>
          <p:nvPr/>
        </p:nvSpPr>
        <p:spPr>
          <a:xfrm>
            <a:off x="1168226" y="195924"/>
            <a:ext cx="9144000" cy="7523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t>At the end of each lesson your teacher will:</a:t>
            </a:r>
          </a:p>
        </p:txBody>
      </p:sp>
      <p:sp>
        <p:nvSpPr>
          <p:cNvPr id="3" name="TextBox 2">
            <a:extLst>
              <a:ext uri="{FF2B5EF4-FFF2-40B4-BE49-F238E27FC236}">
                <a16:creationId xmlns:a16="http://schemas.microsoft.com/office/drawing/2014/main" id="{09E24381-1AA3-0B63-A86C-0A62C91CD962}"/>
              </a:ext>
            </a:extLst>
          </p:cNvPr>
          <p:cNvSpPr txBox="1"/>
          <p:nvPr/>
        </p:nvSpPr>
        <p:spPr>
          <a:xfrm>
            <a:off x="1524000" y="5659881"/>
            <a:ext cx="914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r>
              <a:rPr lang="en-GB" sz="2400" b="1" i="1"/>
              <a:t>Understand</a:t>
            </a:r>
            <a:r>
              <a:rPr lang="en-GB" sz="2400"/>
              <a:t> what a lesson at the Deanery looks like.</a:t>
            </a:r>
          </a:p>
          <a:p>
            <a:r>
              <a:rPr lang="en-GB" sz="2400" b="1" i="1"/>
              <a:t>Recognise</a:t>
            </a:r>
            <a:r>
              <a:rPr lang="en-GB" sz="2400" i="1"/>
              <a:t> </a:t>
            </a:r>
            <a:r>
              <a:rPr lang="en-GB" sz="2400"/>
              <a:t>techniques and language to support you in all your lessons.</a:t>
            </a:r>
          </a:p>
        </p:txBody>
      </p:sp>
      <p:pic>
        <p:nvPicPr>
          <p:cNvPr id="5" name="Picture 4" descr="A white paper with black text&#10;&#10;AI-generated content may be incorrect.">
            <a:extLst>
              <a:ext uri="{FF2B5EF4-FFF2-40B4-BE49-F238E27FC236}">
                <a16:creationId xmlns:a16="http://schemas.microsoft.com/office/drawing/2014/main" id="{9B5BFE24-6D7C-4396-90C0-03A71EF27F43}"/>
              </a:ext>
            </a:extLst>
          </p:cNvPr>
          <p:cNvPicPr>
            <a:picLocks noChangeAspect="1"/>
          </p:cNvPicPr>
          <p:nvPr/>
        </p:nvPicPr>
        <p:blipFill>
          <a:blip r:embed="rId2"/>
          <a:stretch>
            <a:fillRect/>
          </a:stretch>
        </p:blipFill>
        <p:spPr>
          <a:xfrm>
            <a:off x="2518752" y="2141660"/>
            <a:ext cx="2914650" cy="3219450"/>
          </a:xfrm>
          <a:prstGeom prst="rect">
            <a:avLst/>
          </a:prstGeom>
        </p:spPr>
      </p:pic>
      <p:pic>
        <p:nvPicPr>
          <p:cNvPr id="7" name="Picture 6" descr="A close-up of a text&#10;&#10;AI-generated content may be incorrect.">
            <a:extLst>
              <a:ext uri="{FF2B5EF4-FFF2-40B4-BE49-F238E27FC236}">
                <a16:creationId xmlns:a16="http://schemas.microsoft.com/office/drawing/2014/main" id="{E7CD5895-9C90-873B-B473-5352970ED657}"/>
              </a:ext>
            </a:extLst>
          </p:cNvPr>
          <p:cNvPicPr>
            <a:picLocks noChangeAspect="1"/>
          </p:cNvPicPr>
          <p:nvPr/>
        </p:nvPicPr>
        <p:blipFill>
          <a:blip r:embed="rId3"/>
          <a:stretch>
            <a:fillRect/>
          </a:stretch>
        </p:blipFill>
        <p:spPr>
          <a:xfrm>
            <a:off x="5741255" y="2560760"/>
            <a:ext cx="4714875" cy="2381250"/>
          </a:xfrm>
          <a:prstGeom prst="rect">
            <a:avLst/>
          </a:prstGeom>
        </p:spPr>
      </p:pic>
    </p:spTree>
    <p:extLst>
      <p:ext uri="{BB962C8B-B14F-4D97-AF65-F5344CB8AC3E}">
        <p14:creationId xmlns:p14="http://schemas.microsoft.com/office/powerpoint/2010/main" val="378879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 shot of a chart&#10;&#10;AI-generated content may be incorrect.">
            <a:extLst>
              <a:ext uri="{FF2B5EF4-FFF2-40B4-BE49-F238E27FC236}">
                <a16:creationId xmlns:a16="http://schemas.microsoft.com/office/drawing/2014/main" id="{CF27D6E4-4D5B-1041-A611-4F2F7E855E2D}"/>
              </a:ext>
            </a:extLst>
          </p:cNvPr>
          <p:cNvPicPr>
            <a:picLocks noGrp="1" noChangeAspect="1"/>
          </p:cNvPicPr>
          <p:nvPr>
            <p:ph idx="1"/>
          </p:nvPr>
        </p:nvPicPr>
        <p:blipFill>
          <a:blip r:embed="rId2"/>
          <a:srcRect l="21899"/>
          <a:stretch/>
        </p:blipFill>
        <p:spPr>
          <a:xfrm>
            <a:off x="2787762" y="518349"/>
            <a:ext cx="7159130" cy="4847736"/>
          </a:xfrm>
        </p:spPr>
      </p:pic>
      <p:sp>
        <p:nvSpPr>
          <p:cNvPr id="6" name="TextBox 5">
            <a:extLst>
              <a:ext uri="{FF2B5EF4-FFF2-40B4-BE49-F238E27FC236}">
                <a16:creationId xmlns:a16="http://schemas.microsoft.com/office/drawing/2014/main" id="{0B1E16C5-CF07-3F39-C942-5C8E44EB380B}"/>
              </a:ext>
            </a:extLst>
          </p:cNvPr>
          <p:cNvSpPr txBox="1"/>
          <p:nvPr/>
        </p:nvSpPr>
        <p:spPr>
          <a:xfrm>
            <a:off x="1524000" y="5659881"/>
            <a:ext cx="914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t">
            <a:spAutoFit/>
          </a:bodyPr>
          <a:lstStyle/>
          <a:p>
            <a:r>
              <a:rPr lang="en-GB" sz="2400" b="1" i="1"/>
              <a:t>Understand</a:t>
            </a:r>
            <a:r>
              <a:rPr lang="en-GB" sz="2400"/>
              <a:t> what a lesson at the Deanery looks like.</a:t>
            </a:r>
          </a:p>
          <a:p>
            <a:r>
              <a:rPr lang="en-GB" sz="2400" b="1" i="1"/>
              <a:t>Recognise</a:t>
            </a:r>
            <a:r>
              <a:rPr lang="en-GB" sz="2400" i="1"/>
              <a:t> </a:t>
            </a:r>
            <a:r>
              <a:rPr lang="en-GB" sz="2400"/>
              <a:t>techniques and language to support you in all your lessons.</a:t>
            </a:r>
          </a:p>
        </p:txBody>
      </p:sp>
    </p:spTree>
    <p:extLst>
      <p:ext uri="{BB962C8B-B14F-4D97-AF65-F5344CB8AC3E}">
        <p14:creationId xmlns:p14="http://schemas.microsoft.com/office/powerpoint/2010/main" val="270701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652" y="238886"/>
            <a:ext cx="1845545" cy="280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welcome%20clipart | Free christian clip art, Church bulletin, Christian  so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137" y="675481"/>
            <a:ext cx="24098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41399" y="3291110"/>
            <a:ext cx="11125200" cy="3281091"/>
          </a:xfrm>
          <a:prstGeom prst="rect">
            <a:avLst/>
          </a:prstGeom>
          <a:solidFill>
            <a:schemeClr val="accent6">
              <a:lumMod val="20000"/>
              <a:lumOff val="80000"/>
            </a:schemeClr>
          </a:solidFill>
        </p:spPr>
        <p:txBody>
          <a:bodyPr wrap="square" anchor="ctr">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5400" b="1" i="1" u="none"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“This is the day the Lord has made…”</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800" b="1" i="1" u="none"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 </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1" i="1" u="sng"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We say together</a:t>
            </a:r>
            <a:r>
              <a:rPr kumimoji="0" lang="en-GB" sz="2800" b="1" i="1" u="none"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5400" b="1" i="1" u="none"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“…Let us rejoice and be glad in it!”</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800" b="0" i="1" u="none"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Psalm 118:24</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149" name="Picture 10" descr="Candle PNG Image Free Download searchpng.com"/>
          <p:cNvPicPr>
            <a:picLocks noChangeAspect="1" noChangeArrowheads="1"/>
          </p:cNvPicPr>
          <p:nvPr/>
        </p:nvPicPr>
        <p:blipFill>
          <a:blip r:embed="rId5">
            <a:extLst>
              <a:ext uri="{28A0092B-C50C-407E-A947-70E740481C1C}">
                <a14:useLocalDpi xmlns:a14="http://schemas.microsoft.com/office/drawing/2010/main" val="0"/>
              </a:ext>
            </a:extLst>
          </a:blip>
          <a:srcRect l="27612" t="4872" r="33405" b="4166"/>
          <a:stretch>
            <a:fillRect/>
          </a:stretch>
        </p:blipFill>
        <p:spPr bwMode="auto">
          <a:xfrm>
            <a:off x="8794887" y="232566"/>
            <a:ext cx="1205996" cy="281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449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30FA4B-C2C3-4C29-B045-0C36EAB3A02B}"/>
              </a:ext>
            </a:extLst>
          </p:cNvPr>
          <p:cNvPicPr>
            <a:picLocks noChangeAspect="1"/>
          </p:cNvPicPr>
          <p:nvPr/>
        </p:nvPicPr>
        <p:blipFill>
          <a:blip r:embed="rId2"/>
          <a:stretch>
            <a:fillRect/>
          </a:stretch>
        </p:blipFill>
        <p:spPr>
          <a:xfrm>
            <a:off x="1950988" y="0"/>
            <a:ext cx="8724132" cy="1322947"/>
          </a:xfrm>
          <a:prstGeom prst="rect">
            <a:avLst/>
          </a:prstGeom>
        </p:spPr>
      </p:pic>
      <p:pic>
        <p:nvPicPr>
          <p:cNvPr id="3" name="Picture 2">
            <a:extLst>
              <a:ext uri="{FF2B5EF4-FFF2-40B4-BE49-F238E27FC236}">
                <a16:creationId xmlns:a16="http://schemas.microsoft.com/office/drawing/2014/main" id="{4F4D85C9-4126-4466-8DAE-4A692617915B}"/>
              </a:ext>
            </a:extLst>
          </p:cNvPr>
          <p:cNvPicPr>
            <a:picLocks noChangeAspect="1"/>
          </p:cNvPicPr>
          <p:nvPr/>
        </p:nvPicPr>
        <p:blipFill>
          <a:blip r:embed="rId3"/>
          <a:stretch>
            <a:fillRect/>
          </a:stretch>
        </p:blipFill>
        <p:spPr>
          <a:xfrm>
            <a:off x="1950988" y="2034939"/>
            <a:ext cx="8614395" cy="4426080"/>
          </a:xfrm>
          <a:prstGeom prst="rect">
            <a:avLst/>
          </a:prstGeom>
        </p:spPr>
      </p:pic>
    </p:spTree>
    <p:extLst>
      <p:ext uri="{BB962C8B-B14F-4D97-AF65-F5344CB8AC3E}">
        <p14:creationId xmlns:p14="http://schemas.microsoft.com/office/powerpoint/2010/main" val="315954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18FF-146B-236C-A00C-DC945CB96393}"/>
              </a:ext>
            </a:extLst>
          </p:cNvPr>
          <p:cNvSpPr>
            <a:spLocks noGrp="1"/>
          </p:cNvSpPr>
          <p:nvPr>
            <p:ph type="title"/>
          </p:nvPr>
        </p:nvSpPr>
        <p:spPr>
          <a:xfrm>
            <a:off x="1214120" y="172085"/>
            <a:ext cx="10515600" cy="1325563"/>
          </a:xfrm>
        </p:spPr>
        <p:txBody>
          <a:bodyPr/>
          <a:lstStyle/>
          <a:p>
            <a:r>
              <a:rPr lang="en-US" b="1" u="sng" dirty="0"/>
              <a:t>Transition days</a:t>
            </a:r>
            <a:endParaRPr lang="en-GB" b="1" u="sng" dirty="0"/>
          </a:p>
        </p:txBody>
      </p:sp>
      <p:pic>
        <p:nvPicPr>
          <p:cNvPr id="1026" name="Picture 2" descr="A table with different colored squares&#10;&#10;AI-generated content may be incorrect.">
            <a:extLst>
              <a:ext uri="{FF2B5EF4-FFF2-40B4-BE49-F238E27FC236}">
                <a16:creationId xmlns:a16="http://schemas.microsoft.com/office/drawing/2014/main" id="{A50B23F2-1751-7F18-AE29-6A677082E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94" y="1376203"/>
            <a:ext cx="10989326" cy="32724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0D698A-EB4E-5F4E-9ACD-24CB61886BE9}"/>
              </a:ext>
            </a:extLst>
          </p:cNvPr>
          <p:cNvSpPr txBox="1"/>
          <p:nvPr/>
        </p:nvSpPr>
        <p:spPr>
          <a:xfrm>
            <a:off x="1362269" y="5057192"/>
            <a:ext cx="10450286" cy="1200329"/>
          </a:xfrm>
          <a:prstGeom prst="rect">
            <a:avLst/>
          </a:prstGeom>
          <a:noFill/>
        </p:spPr>
        <p:txBody>
          <a:bodyPr wrap="square" rtlCol="0">
            <a:spAutoFit/>
          </a:bodyPr>
          <a:lstStyle/>
          <a:p>
            <a:r>
              <a:rPr lang="en-US" dirty="0"/>
              <a:t>The groups you are in for these 3 days are not your tutor groups. These will be shared with you in September. </a:t>
            </a:r>
          </a:p>
          <a:p>
            <a:r>
              <a:rPr lang="en-US" dirty="0"/>
              <a:t>The groups you are in reflect the houses you will be in. </a:t>
            </a:r>
          </a:p>
          <a:p>
            <a:r>
              <a:rPr lang="en-US" dirty="0"/>
              <a:t>You will have a PE lesson either tomorrow or Wednesday. On that day you should come to school in your school PE kit. </a:t>
            </a:r>
            <a:endParaRPr lang="en-GB" dirty="0"/>
          </a:p>
        </p:txBody>
      </p:sp>
    </p:spTree>
    <p:extLst>
      <p:ext uri="{BB962C8B-B14F-4D97-AF65-F5344CB8AC3E}">
        <p14:creationId xmlns:p14="http://schemas.microsoft.com/office/powerpoint/2010/main" val="240582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FEBF-E815-FFDF-B219-837F00AEF130}"/>
              </a:ext>
            </a:extLst>
          </p:cNvPr>
          <p:cNvSpPr>
            <a:spLocks noGrp="1"/>
          </p:cNvSpPr>
          <p:nvPr>
            <p:ph type="title"/>
          </p:nvPr>
        </p:nvSpPr>
        <p:spPr/>
        <p:txBody>
          <a:bodyPr/>
          <a:lstStyle/>
          <a:p>
            <a:r>
              <a:rPr lang="en-US" b="1" u="sng" dirty="0"/>
              <a:t>A moment of reflection</a:t>
            </a:r>
            <a:endParaRPr lang="en-GB" b="1" u="sng" dirty="0"/>
          </a:p>
        </p:txBody>
      </p:sp>
      <p:sp>
        <p:nvSpPr>
          <p:cNvPr id="3" name="Content Placeholder 2">
            <a:extLst>
              <a:ext uri="{FF2B5EF4-FFF2-40B4-BE49-F238E27FC236}">
                <a16:creationId xmlns:a16="http://schemas.microsoft.com/office/drawing/2014/main" id="{CD1882E9-D25C-4E58-EF1D-FB64C880F893}"/>
              </a:ext>
            </a:extLst>
          </p:cNvPr>
          <p:cNvSpPr>
            <a:spLocks noGrp="1"/>
          </p:cNvSpPr>
          <p:nvPr>
            <p:ph idx="1"/>
          </p:nvPr>
        </p:nvSpPr>
        <p:spPr/>
        <p:txBody>
          <a:bodyPr>
            <a:normAutofit lnSpcReduction="10000"/>
          </a:bodyPr>
          <a:lstStyle/>
          <a:p>
            <a:pPr marL="0" indent="0">
              <a:buNone/>
            </a:pPr>
            <a:r>
              <a:rPr lang="en-US" dirty="0"/>
              <a:t>Dear God,</a:t>
            </a:r>
            <a:br>
              <a:rPr lang="en-US" dirty="0"/>
            </a:br>
            <a:r>
              <a:rPr lang="en-US" dirty="0"/>
              <a:t>Thank You for being with us today as we begin this new journey.</a:t>
            </a:r>
            <a:br>
              <a:rPr lang="en-US" dirty="0"/>
            </a:br>
            <a:r>
              <a:rPr lang="en-US" dirty="0"/>
              <a:t>We may feel excited, nervous, or unsure,</a:t>
            </a:r>
            <a:br>
              <a:rPr lang="en-US" dirty="0"/>
            </a:br>
            <a:r>
              <a:rPr lang="en-US" dirty="0"/>
              <a:t>But we trust that You are walking beside us.</a:t>
            </a:r>
          </a:p>
          <a:p>
            <a:pPr marL="0" indent="0">
              <a:buNone/>
            </a:pPr>
            <a:r>
              <a:rPr lang="en-US" dirty="0"/>
              <a:t>Help us to be brave, kind, and open to new friendships.</a:t>
            </a:r>
            <a:br>
              <a:rPr lang="en-US" dirty="0"/>
            </a:br>
            <a:r>
              <a:rPr lang="en-US" dirty="0"/>
              <a:t>Give us confidence as we explore new places and meet new teachers.</a:t>
            </a:r>
            <a:br>
              <a:rPr lang="en-US" dirty="0"/>
            </a:br>
            <a:r>
              <a:rPr lang="en-US" dirty="0"/>
              <a:t>Guide us to make good choices, to be respectful, and to always try our best.</a:t>
            </a:r>
          </a:p>
          <a:p>
            <a:pPr marL="0" indent="0">
              <a:buNone/>
            </a:pPr>
            <a:r>
              <a:rPr lang="en-US" dirty="0"/>
              <a:t>Bless our families, friends, and all those who support us.</a:t>
            </a:r>
            <a:br>
              <a:rPr lang="en-US" dirty="0"/>
            </a:br>
            <a:r>
              <a:rPr lang="en-US" dirty="0"/>
              <a:t>And help us remember that, wherever we go, You are always with us.</a:t>
            </a:r>
          </a:p>
          <a:p>
            <a:pPr marL="0" indent="0">
              <a:buNone/>
            </a:pPr>
            <a:r>
              <a:rPr lang="en-US" dirty="0"/>
              <a:t>Amen.</a:t>
            </a:r>
          </a:p>
          <a:p>
            <a:endParaRPr lang="en-GB" dirty="0"/>
          </a:p>
        </p:txBody>
      </p:sp>
    </p:spTree>
    <p:extLst>
      <p:ext uri="{BB962C8B-B14F-4D97-AF65-F5344CB8AC3E}">
        <p14:creationId xmlns:p14="http://schemas.microsoft.com/office/powerpoint/2010/main" val="250542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333" y="3744214"/>
            <a:ext cx="10881622" cy="2530886"/>
          </a:xfrm>
          <a:prstGeom prst="rect">
            <a:avLst/>
          </a:prstGeom>
          <a:solidFill>
            <a:schemeClr val="accent6">
              <a:lumMod val="20000"/>
              <a:lumOff val="80000"/>
            </a:schemeClr>
          </a:solidFill>
        </p:spPr>
        <p:txBody>
          <a:bodyPr wrap="square"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4800" b="1" i="1" u="none"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“Go in peace to love and serve the Lord”</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400" b="1" i="1" u="none"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1" u="sng"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We say together</a:t>
            </a:r>
            <a:r>
              <a:rPr kumimoji="0" lang="en-GB" sz="2400" b="1" i="1" u="none"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4800" b="1" i="1" u="none" strike="noStrike" kern="1200" cap="none" spc="0" normalizeH="0" baseline="0" noProof="0">
                <a:ln>
                  <a:noFill/>
                </a:ln>
                <a:solidFill>
                  <a:srgbClr val="802E90"/>
                </a:solidFill>
                <a:effectLst/>
                <a:uLnTx/>
                <a:uFillTx/>
                <a:latin typeface="Candara" panose="020E0502030303020204" pitchFamily="34" charset="0"/>
                <a:ea typeface="Calibri" panose="020F0502020204030204" pitchFamily="34" charset="0"/>
                <a:cs typeface="Times New Roman" panose="02020603050405020304" pitchFamily="18" charset="0"/>
              </a:rPr>
              <a:t>“Amen”</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7259305" y="1275584"/>
            <a:ext cx="4833050" cy="1870769"/>
          </a:xfrm>
          <a:prstGeom prst="rect">
            <a:avLst/>
          </a:prstGeom>
          <a:solidFill>
            <a:schemeClr val="accent5">
              <a:lumMod val="90000"/>
            </a:schemeClr>
          </a:solid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1" i="1" u="none" strike="noStrike" kern="1200" cap="none" spc="0" normalizeH="0" baseline="0" noProof="0">
                <a:ln>
                  <a:noFill/>
                </a:ln>
                <a:solidFill>
                  <a:srgbClr val="FFFFFF"/>
                </a:solidFill>
                <a:effectLst/>
                <a:uLnTx/>
                <a:uFillTx/>
                <a:latin typeface="Trebuchet MS" panose="020B0603020202020204" pitchFamily="34" charset="0"/>
                <a:ea typeface="Calibri" panose="020F0502020204030204" pitchFamily="34" charset="0"/>
                <a:cs typeface="Segoe UI" panose="020B0502040204020203" pitchFamily="34" charset="0"/>
              </a:rPr>
              <a:t>“Therefore go and make disciples of all nations, baptising them in the name of the Father and of the Son and of the Holy Spirit, </a:t>
            </a:r>
            <a:r>
              <a:rPr kumimoji="0" lang="en-GB" sz="1600" b="1" i="1" u="none" strike="noStrike" kern="1200" cap="none" spc="0" normalizeH="0" baseline="30000" noProof="0">
                <a:ln>
                  <a:noFill/>
                </a:ln>
                <a:solidFill>
                  <a:srgbClr val="FFFFFF"/>
                </a:solidFill>
                <a:effectLst/>
                <a:uLnTx/>
                <a:uFillTx/>
                <a:latin typeface="Trebuchet MS" panose="020B0603020202020204" pitchFamily="34" charset="0"/>
                <a:ea typeface="Calibri" panose="020F0502020204030204" pitchFamily="34" charset="0"/>
                <a:cs typeface="Segoe UI" panose="020B0502040204020203" pitchFamily="34" charset="0"/>
              </a:rPr>
              <a:t>20 </a:t>
            </a:r>
            <a:r>
              <a:rPr kumimoji="0" lang="en-GB" sz="1600" b="1" i="1" u="none" strike="noStrike" kern="1200" cap="none" spc="0" normalizeH="0" baseline="0" noProof="0">
                <a:ln>
                  <a:noFill/>
                </a:ln>
                <a:solidFill>
                  <a:srgbClr val="FFFFFF"/>
                </a:solidFill>
                <a:effectLst/>
                <a:uLnTx/>
                <a:uFillTx/>
                <a:latin typeface="Trebuchet MS" panose="020B0603020202020204" pitchFamily="34" charset="0"/>
                <a:ea typeface="Calibri" panose="020F0502020204030204" pitchFamily="34" charset="0"/>
                <a:cs typeface="Segoe UI" panose="020B0502040204020203" pitchFamily="34" charset="0"/>
              </a:rPr>
              <a:t>and teaching them to obey everything I have commanded you. And surely I am with you always, to the very end of the age.” </a:t>
            </a:r>
            <a:endParaRPr kumimoji="0" lang="en-GB" sz="105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200" b="0" i="1" u="none" strike="noStrike" kern="1200" cap="none" spc="0" normalizeH="0" baseline="0" noProof="0">
                <a:ln>
                  <a:noFill/>
                </a:ln>
                <a:solidFill>
                  <a:srgbClr val="7030A0"/>
                </a:solidFill>
                <a:effectLst/>
                <a:uLnTx/>
                <a:uFillTx/>
                <a:latin typeface="Trebuchet MS" panose="020B0603020202020204" pitchFamily="34" charset="0"/>
                <a:ea typeface="Calibri" panose="020F0502020204030204" pitchFamily="34" charset="0"/>
                <a:cs typeface="Segoe UI" panose="020B0502040204020203" pitchFamily="34" charset="0"/>
              </a:rPr>
              <a:t>Matthew 28:19-20</a:t>
            </a:r>
            <a:endParaRPr kumimoji="0" lang="en-GB"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484" name="Picture 7" descr="a globe clip art for your | Clipart Panda - Free Clipart Images | Earth  clipart, Clip art, Simpl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727" y="664696"/>
            <a:ext cx="2463897" cy="244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Jesus Hands Stock Photos And Images - 123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071" y="1066799"/>
            <a:ext cx="2186281" cy="218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7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6634"/>
            <a:ext cx="7886700" cy="965523"/>
          </a:xfrm>
        </p:spPr>
        <p:txBody>
          <a:bodyPr/>
          <a:lstStyle/>
          <a:p>
            <a:r>
              <a:rPr lang="en-US" b="1" u="sng" dirty="0"/>
              <a:t>Thinking ahead</a:t>
            </a:r>
            <a:endParaRPr lang="en-GB" b="1" u="sng" dirty="0"/>
          </a:p>
        </p:txBody>
      </p:sp>
      <p:sp>
        <p:nvSpPr>
          <p:cNvPr id="3" name="Content Placeholder 2"/>
          <p:cNvSpPr>
            <a:spLocks noGrp="1"/>
          </p:cNvSpPr>
          <p:nvPr>
            <p:ph idx="1"/>
          </p:nvPr>
        </p:nvSpPr>
        <p:spPr>
          <a:xfrm>
            <a:off x="1732236" y="860423"/>
            <a:ext cx="7886700" cy="4980211"/>
          </a:xfrm>
        </p:spPr>
        <p:txBody>
          <a:bodyPr>
            <a:normAutofit/>
          </a:bodyPr>
          <a:lstStyle/>
          <a:p>
            <a:endParaRPr lang="en-GB" sz="2400" dirty="0"/>
          </a:p>
          <a:p>
            <a:r>
              <a:rPr lang="en-US" sz="2400" dirty="0"/>
              <a:t>Friendship choices</a:t>
            </a:r>
            <a:endParaRPr lang="en-GB" sz="2400" dirty="0"/>
          </a:p>
          <a:p>
            <a:pPr marL="0" indent="0">
              <a:buNone/>
            </a:pPr>
            <a:endParaRPr lang="en-GB" sz="2400" dirty="0"/>
          </a:p>
          <a:p>
            <a:r>
              <a:rPr lang="en-US" sz="2400" dirty="0"/>
              <a:t>Fresh start?</a:t>
            </a:r>
            <a:endParaRPr lang="en-GB" sz="2400" dirty="0"/>
          </a:p>
          <a:p>
            <a:endParaRPr lang="en-GB" sz="2400" dirty="0"/>
          </a:p>
          <a:p>
            <a:r>
              <a:rPr lang="en-GB" sz="2400" dirty="0"/>
              <a:t>What are you looking forward to about secondary school?</a:t>
            </a:r>
          </a:p>
          <a:p>
            <a:pPr marL="0" indent="0">
              <a:buNone/>
            </a:pPr>
            <a:endParaRPr lang="en-GB" sz="2400" dirty="0"/>
          </a:p>
          <a:p>
            <a:r>
              <a:rPr lang="en-GB" sz="2400" dirty="0"/>
              <a:t>Set yourself one goal that you can achieve by the end of the first term and one goal to achieve by the end of Year 7. Think SMART.</a:t>
            </a:r>
          </a:p>
          <a:p>
            <a:pPr marL="0" indent="0">
              <a:buNone/>
            </a:pPr>
            <a:endParaRPr lang="en-GB" dirty="0"/>
          </a:p>
        </p:txBody>
      </p:sp>
      <p:pic>
        <p:nvPicPr>
          <p:cNvPr id="4" name="Picture 3"/>
          <p:cNvPicPr>
            <a:picLocks noChangeAspect="1"/>
          </p:cNvPicPr>
          <p:nvPr/>
        </p:nvPicPr>
        <p:blipFill>
          <a:blip r:embed="rId3"/>
          <a:stretch>
            <a:fillRect/>
          </a:stretch>
        </p:blipFill>
        <p:spPr>
          <a:xfrm>
            <a:off x="6990700" y="1196752"/>
            <a:ext cx="2857500" cy="1600200"/>
          </a:xfrm>
          <a:prstGeom prst="rect">
            <a:avLst/>
          </a:prstGeom>
        </p:spPr>
      </p:pic>
      <p:pic>
        <p:nvPicPr>
          <p:cNvPr id="5" name="Picture 4"/>
          <p:cNvPicPr>
            <a:picLocks noChangeAspect="1"/>
          </p:cNvPicPr>
          <p:nvPr/>
        </p:nvPicPr>
        <p:blipFill>
          <a:blip r:embed="rId4"/>
          <a:stretch>
            <a:fillRect/>
          </a:stretch>
        </p:blipFill>
        <p:spPr>
          <a:xfrm>
            <a:off x="6990700" y="5097444"/>
            <a:ext cx="3028950" cy="1514475"/>
          </a:xfrm>
          <a:prstGeom prst="rect">
            <a:avLst/>
          </a:prstGeom>
        </p:spPr>
      </p:pic>
    </p:spTree>
    <p:extLst>
      <p:ext uri="{BB962C8B-B14F-4D97-AF65-F5344CB8AC3E}">
        <p14:creationId xmlns:p14="http://schemas.microsoft.com/office/powerpoint/2010/main" val="311635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Behaviour expectations</a:t>
            </a:r>
          </a:p>
        </p:txBody>
      </p:sp>
      <p:sp>
        <p:nvSpPr>
          <p:cNvPr id="3" name="Content Placeholder 2"/>
          <p:cNvSpPr>
            <a:spLocks noGrp="1"/>
          </p:cNvSpPr>
          <p:nvPr>
            <p:ph idx="1"/>
          </p:nvPr>
        </p:nvSpPr>
        <p:spPr>
          <a:xfrm>
            <a:off x="1714855" y="1735931"/>
            <a:ext cx="9275051" cy="4548163"/>
          </a:xfrm>
        </p:spPr>
        <p:txBody>
          <a:bodyPr>
            <a:normAutofit fontScale="85000" lnSpcReduction="20000"/>
          </a:bodyPr>
          <a:lstStyle/>
          <a:p>
            <a:pPr lvl="0"/>
            <a:r>
              <a:rPr lang="en-GB" dirty="0"/>
              <a:t>To aim to improve. </a:t>
            </a:r>
          </a:p>
          <a:p>
            <a:pPr lvl="0"/>
            <a:r>
              <a:rPr lang="en-GB" dirty="0"/>
              <a:t>To work and co-operate with all staff. </a:t>
            </a:r>
          </a:p>
          <a:p>
            <a:pPr lvl="0"/>
            <a:r>
              <a:rPr lang="en-GB" dirty="0"/>
              <a:t>To come correctly equipped for all lessons. </a:t>
            </a:r>
          </a:p>
          <a:p>
            <a:pPr lvl="0"/>
            <a:r>
              <a:rPr lang="en-GB" dirty="0"/>
              <a:t>To complete homework and hand it in on time. </a:t>
            </a:r>
          </a:p>
          <a:p>
            <a:pPr lvl="0"/>
            <a:r>
              <a:rPr lang="en-GB" dirty="0"/>
              <a:t>To attend all lessons on time. </a:t>
            </a:r>
          </a:p>
          <a:p>
            <a:pPr lvl="0"/>
            <a:r>
              <a:rPr lang="en-GB" dirty="0"/>
              <a:t>To talk to staff about problems and difficulties. </a:t>
            </a:r>
          </a:p>
          <a:p>
            <a:pPr lvl="0"/>
            <a:r>
              <a:rPr lang="en-GB" dirty="0"/>
              <a:t>To respect all people and not physically or verbally abuse them. </a:t>
            </a:r>
          </a:p>
          <a:p>
            <a:pPr lvl="0"/>
            <a:r>
              <a:rPr lang="en-GB" dirty="0"/>
              <a:t>To support fellow pupils by not accepting and reporting the abuse or bullying of others. </a:t>
            </a:r>
          </a:p>
          <a:p>
            <a:pPr lvl="0"/>
            <a:r>
              <a:rPr lang="en-GB" dirty="0"/>
              <a:t>To respect all School property and property of any other pupil. </a:t>
            </a:r>
          </a:p>
          <a:p>
            <a:pPr lvl="0"/>
            <a:r>
              <a:rPr lang="en-GB" dirty="0"/>
              <a:t>To attend School dressed in accordance with the School dress code. </a:t>
            </a:r>
          </a:p>
          <a:p>
            <a:pPr lvl="0"/>
            <a:r>
              <a:rPr lang="en-GB" dirty="0"/>
              <a:t>Adopt the ethos of Deanery Proud</a:t>
            </a:r>
          </a:p>
          <a:p>
            <a:endParaRPr lang="en-GB" dirty="0"/>
          </a:p>
        </p:txBody>
      </p:sp>
    </p:spTree>
    <p:extLst>
      <p:ext uri="{BB962C8B-B14F-4D97-AF65-F5344CB8AC3E}">
        <p14:creationId xmlns:p14="http://schemas.microsoft.com/office/powerpoint/2010/main" val="102814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7D99-7045-44AA-A8C9-6F60EE43DB0B}"/>
              </a:ext>
            </a:extLst>
          </p:cNvPr>
          <p:cNvSpPr>
            <a:spLocks noGrp="1"/>
          </p:cNvSpPr>
          <p:nvPr>
            <p:ph type="title"/>
          </p:nvPr>
        </p:nvSpPr>
        <p:spPr>
          <a:xfrm>
            <a:off x="2944018" y="458912"/>
            <a:ext cx="6303962" cy="1325563"/>
          </a:xfrm>
        </p:spPr>
        <p:txBody>
          <a:bodyPr/>
          <a:lstStyle/>
          <a:p>
            <a:pPr algn="ctr"/>
            <a:endParaRPr lang="en-GB" dirty="0"/>
          </a:p>
        </p:txBody>
      </p:sp>
      <p:pic>
        <p:nvPicPr>
          <p:cNvPr id="3" name="Picture 2">
            <a:extLst>
              <a:ext uri="{FF2B5EF4-FFF2-40B4-BE49-F238E27FC236}">
                <a16:creationId xmlns:a16="http://schemas.microsoft.com/office/drawing/2014/main" id="{9CF08F52-1B4E-FF32-438B-47751EA2444F}"/>
              </a:ext>
            </a:extLst>
          </p:cNvPr>
          <p:cNvPicPr>
            <a:picLocks noChangeAspect="1"/>
          </p:cNvPicPr>
          <p:nvPr/>
        </p:nvPicPr>
        <p:blipFill>
          <a:blip r:embed="rId2"/>
          <a:stretch>
            <a:fillRect/>
          </a:stretch>
        </p:blipFill>
        <p:spPr>
          <a:xfrm>
            <a:off x="1322274" y="201540"/>
            <a:ext cx="9125494" cy="6246091"/>
          </a:xfrm>
          <a:prstGeom prst="rect">
            <a:avLst/>
          </a:prstGeom>
        </p:spPr>
      </p:pic>
    </p:spTree>
    <p:extLst>
      <p:ext uri="{BB962C8B-B14F-4D97-AF65-F5344CB8AC3E}">
        <p14:creationId xmlns:p14="http://schemas.microsoft.com/office/powerpoint/2010/main" val="7628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95437" y="229915"/>
            <a:ext cx="7801126" cy="769441"/>
          </a:xfrm>
          <a:prstGeom prst="rect">
            <a:avLst/>
          </a:prstGeom>
          <a:noFill/>
        </p:spPr>
        <p:txBody>
          <a:bodyPr wrap="square" rtlCol="0">
            <a:spAutoFit/>
          </a:bodyPr>
          <a:lstStyle/>
          <a:p>
            <a:r>
              <a:rPr lang="en-GB" sz="4400" b="1" u="sng" dirty="0">
                <a:latin typeface="+mj-lt"/>
              </a:rPr>
              <a:t>Moving around the school</a:t>
            </a:r>
          </a:p>
        </p:txBody>
      </p:sp>
      <p:sp>
        <p:nvSpPr>
          <p:cNvPr id="4" name="Content Placeholder 3">
            <a:extLst>
              <a:ext uri="{FF2B5EF4-FFF2-40B4-BE49-F238E27FC236}">
                <a16:creationId xmlns:a16="http://schemas.microsoft.com/office/drawing/2014/main" id="{D7A11E69-FE42-84D6-411C-A75EE04F726D}"/>
              </a:ext>
            </a:extLst>
          </p:cNvPr>
          <p:cNvSpPr>
            <a:spLocks noGrp="1"/>
          </p:cNvSpPr>
          <p:nvPr>
            <p:ph idx="1"/>
          </p:nvPr>
        </p:nvSpPr>
        <p:spPr>
          <a:xfrm>
            <a:off x="1202094" y="4856479"/>
            <a:ext cx="10515600" cy="1365329"/>
          </a:xfrm>
        </p:spPr>
        <p:txBody>
          <a:bodyPr>
            <a:normAutofit fontScale="92500" lnSpcReduction="10000"/>
          </a:bodyPr>
          <a:lstStyle/>
          <a:p>
            <a:r>
              <a:rPr lang="en-US" dirty="0"/>
              <a:t>Calm and purposeful movement around the school. </a:t>
            </a:r>
          </a:p>
          <a:p>
            <a:r>
              <a:rPr lang="en-US" dirty="0"/>
              <a:t>Be respectful of other people.</a:t>
            </a:r>
          </a:p>
          <a:p>
            <a:r>
              <a:rPr lang="en-US" dirty="0"/>
              <a:t>Walk on the left</a:t>
            </a:r>
            <a:endParaRPr lang="en-GB" dirty="0"/>
          </a:p>
        </p:txBody>
      </p:sp>
      <p:pic>
        <p:nvPicPr>
          <p:cNvPr id="6" name="Picture 5">
            <a:extLst>
              <a:ext uri="{FF2B5EF4-FFF2-40B4-BE49-F238E27FC236}">
                <a16:creationId xmlns:a16="http://schemas.microsoft.com/office/drawing/2014/main" id="{8B856388-5DA0-9A14-5E92-3605F0F291C9}"/>
              </a:ext>
            </a:extLst>
          </p:cNvPr>
          <p:cNvPicPr>
            <a:picLocks noChangeAspect="1"/>
          </p:cNvPicPr>
          <p:nvPr/>
        </p:nvPicPr>
        <p:blipFill>
          <a:blip r:embed="rId2"/>
          <a:stretch>
            <a:fillRect/>
          </a:stretch>
        </p:blipFill>
        <p:spPr>
          <a:xfrm>
            <a:off x="1202094" y="1310489"/>
            <a:ext cx="10724348" cy="3444541"/>
          </a:xfrm>
          <a:prstGeom prst="rect">
            <a:avLst/>
          </a:prstGeom>
        </p:spPr>
      </p:pic>
    </p:spTree>
    <p:extLst>
      <p:ext uri="{BB962C8B-B14F-4D97-AF65-F5344CB8AC3E}">
        <p14:creationId xmlns:p14="http://schemas.microsoft.com/office/powerpoint/2010/main" val="26340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063552" y="188642"/>
            <a:ext cx="7886700" cy="925985"/>
          </a:xfrm>
        </p:spPr>
        <p:txBody>
          <a:bodyPr/>
          <a:lstStyle/>
          <a:p>
            <a:r>
              <a:rPr lang="en-US" b="1" u="sng" dirty="0"/>
              <a:t>Shape of the day</a:t>
            </a:r>
            <a:endParaRPr lang="en-GB" b="1" u="sng" dirty="0"/>
          </a:p>
        </p:txBody>
      </p:sp>
      <p:pic>
        <p:nvPicPr>
          <p:cNvPr id="6" name="Picture 5">
            <a:extLst>
              <a:ext uri="{FF2B5EF4-FFF2-40B4-BE49-F238E27FC236}">
                <a16:creationId xmlns:a16="http://schemas.microsoft.com/office/drawing/2014/main" id="{640BB0E1-B1AC-D428-A886-D2E730108EA9}"/>
              </a:ext>
            </a:extLst>
          </p:cNvPr>
          <p:cNvPicPr>
            <a:picLocks noChangeAspect="1"/>
          </p:cNvPicPr>
          <p:nvPr/>
        </p:nvPicPr>
        <p:blipFill>
          <a:blip r:embed="rId2"/>
          <a:stretch>
            <a:fillRect/>
          </a:stretch>
        </p:blipFill>
        <p:spPr>
          <a:xfrm>
            <a:off x="3849358" y="1371070"/>
            <a:ext cx="4762797" cy="4729413"/>
          </a:xfrm>
          <a:prstGeom prst="rect">
            <a:avLst/>
          </a:prstGeom>
        </p:spPr>
      </p:pic>
    </p:spTree>
    <p:extLst>
      <p:ext uri="{BB962C8B-B14F-4D97-AF65-F5344CB8AC3E}">
        <p14:creationId xmlns:p14="http://schemas.microsoft.com/office/powerpoint/2010/main" val="13255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202094" y="298401"/>
            <a:ext cx="10515600" cy="1325563"/>
          </a:xfrm>
        </p:spPr>
        <p:txBody>
          <a:bodyPr/>
          <a:lstStyle/>
          <a:p>
            <a:r>
              <a:rPr lang="en-US" b="1" u="sng" dirty="0"/>
              <a:t>Assembly</a:t>
            </a:r>
            <a:endParaRPr lang="en-GB" b="1" u="sng" dirty="0"/>
          </a:p>
        </p:txBody>
      </p:sp>
      <p:sp>
        <p:nvSpPr>
          <p:cNvPr id="4" name="Content Placeholder 3"/>
          <p:cNvSpPr>
            <a:spLocks noGrp="1"/>
          </p:cNvSpPr>
          <p:nvPr>
            <p:ph idx="1"/>
          </p:nvPr>
        </p:nvSpPr>
        <p:spPr/>
        <p:txBody>
          <a:bodyPr/>
          <a:lstStyle/>
          <a:p>
            <a:r>
              <a:rPr lang="en-US" dirty="0"/>
              <a:t>Go to tutor bases and register quickly.</a:t>
            </a:r>
          </a:p>
          <a:p>
            <a:r>
              <a:rPr lang="en-US" dirty="0"/>
              <a:t>Enter the hall in silence. </a:t>
            </a:r>
          </a:p>
          <a:p>
            <a:r>
              <a:rPr lang="en-US" dirty="0"/>
              <a:t>Sit in your tutor group in alphabetical order .</a:t>
            </a:r>
          </a:p>
          <a:p>
            <a:r>
              <a:rPr lang="en-US" dirty="0"/>
              <a:t>Sit in silence and actively listen.</a:t>
            </a:r>
          </a:p>
          <a:p>
            <a:r>
              <a:rPr lang="en-US" dirty="0"/>
              <a:t>Give a round of applause to guest speakers.</a:t>
            </a:r>
          </a:p>
          <a:p>
            <a:r>
              <a:rPr lang="en-US" dirty="0"/>
              <a:t>Leave the hall in silence.</a:t>
            </a:r>
          </a:p>
          <a:p>
            <a:endParaRPr lang="en-US" dirty="0"/>
          </a:p>
          <a:p>
            <a:endParaRPr lang="en-GB" dirty="0"/>
          </a:p>
        </p:txBody>
      </p:sp>
      <p:pic>
        <p:nvPicPr>
          <p:cNvPr id="2" name="Picture 1">
            <a:extLst>
              <a:ext uri="{FF2B5EF4-FFF2-40B4-BE49-F238E27FC236}">
                <a16:creationId xmlns:a16="http://schemas.microsoft.com/office/drawing/2014/main" id="{86184ADA-555B-49C6-8258-6E5700593420}"/>
              </a:ext>
            </a:extLst>
          </p:cNvPr>
          <p:cNvPicPr>
            <a:picLocks noChangeAspect="1"/>
          </p:cNvPicPr>
          <p:nvPr/>
        </p:nvPicPr>
        <p:blipFill>
          <a:blip r:embed="rId2"/>
          <a:stretch>
            <a:fillRect/>
          </a:stretch>
        </p:blipFill>
        <p:spPr>
          <a:xfrm>
            <a:off x="3253225" y="5224624"/>
            <a:ext cx="5419814" cy="1243692"/>
          </a:xfrm>
          <a:prstGeom prst="rect">
            <a:avLst/>
          </a:prstGeom>
        </p:spPr>
      </p:pic>
    </p:spTree>
    <p:extLst>
      <p:ext uri="{BB962C8B-B14F-4D97-AF65-F5344CB8AC3E}">
        <p14:creationId xmlns:p14="http://schemas.microsoft.com/office/powerpoint/2010/main" val="394301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E60CEC-F919-439E-8C3E-7E3A94076BDE}"/>
              </a:ext>
            </a:extLst>
          </p:cNvPr>
          <p:cNvPicPr>
            <a:picLocks noChangeAspect="1"/>
          </p:cNvPicPr>
          <p:nvPr/>
        </p:nvPicPr>
        <p:blipFill>
          <a:blip r:embed="rId2"/>
          <a:stretch>
            <a:fillRect/>
          </a:stretch>
        </p:blipFill>
        <p:spPr>
          <a:xfrm>
            <a:off x="1461305" y="3688002"/>
            <a:ext cx="4218009" cy="2806893"/>
          </a:xfrm>
          <a:prstGeom prst="rect">
            <a:avLst/>
          </a:prstGeom>
        </p:spPr>
      </p:pic>
      <p:sp>
        <p:nvSpPr>
          <p:cNvPr id="3" name="TextBox 2">
            <a:extLst>
              <a:ext uri="{FF2B5EF4-FFF2-40B4-BE49-F238E27FC236}">
                <a16:creationId xmlns:a16="http://schemas.microsoft.com/office/drawing/2014/main" id="{B41CB58E-F048-4E44-A07D-8A7E381276AE}"/>
              </a:ext>
            </a:extLst>
          </p:cNvPr>
          <p:cNvSpPr txBox="1"/>
          <p:nvPr/>
        </p:nvSpPr>
        <p:spPr>
          <a:xfrm>
            <a:off x="1461304" y="224560"/>
            <a:ext cx="9070679" cy="3570208"/>
          </a:xfrm>
          <a:prstGeom prst="rect">
            <a:avLst/>
          </a:prstGeom>
          <a:noFill/>
        </p:spPr>
        <p:txBody>
          <a:bodyPr wrap="square" rtlCol="0">
            <a:spAutoFit/>
          </a:bodyPr>
          <a:lstStyle/>
          <a:p>
            <a:r>
              <a:rPr lang="en-GB" sz="3200" b="1" u="sng" dirty="0"/>
              <a:t>Queuing in the canteen:</a:t>
            </a:r>
          </a:p>
          <a:p>
            <a:endParaRPr lang="en-GB" dirty="0"/>
          </a:p>
          <a:p>
            <a:pPr marL="285750" indent="-285750">
              <a:buFont typeface="Arial" panose="020B0604020202020204" pitchFamily="34" charset="0"/>
              <a:buChar char="•"/>
            </a:pPr>
            <a:r>
              <a:rPr lang="en-GB" sz="2000" dirty="0"/>
              <a:t>Sit on a chair, calmly and sensibly</a:t>
            </a:r>
          </a:p>
          <a:p>
            <a:pPr marL="285750" indent="-285750">
              <a:buFont typeface="Arial" panose="020B0604020202020204" pitchFamily="34" charset="0"/>
              <a:buChar char="•"/>
            </a:pPr>
            <a:r>
              <a:rPr lang="en-GB" sz="2000" dirty="0"/>
              <a:t>Move along when asked</a:t>
            </a:r>
          </a:p>
          <a:p>
            <a:pPr marL="285750" indent="-285750">
              <a:buFont typeface="Arial" panose="020B0604020202020204" pitchFamily="34" charset="0"/>
              <a:buChar char="•"/>
            </a:pPr>
            <a:r>
              <a:rPr lang="en-GB" sz="2000" dirty="0"/>
              <a:t>No pushing in</a:t>
            </a:r>
          </a:p>
          <a:p>
            <a:endParaRPr lang="en-GB" sz="2000" dirty="0"/>
          </a:p>
          <a:p>
            <a:endParaRPr lang="en-GB" sz="2000" dirty="0"/>
          </a:p>
          <a:p>
            <a:r>
              <a:rPr lang="en-GB" sz="2000" dirty="0"/>
              <a:t>For the transition days you need to have a packed lunch with you. In September you will have log ins for parent pay and do your fingerprint for the canteen. </a:t>
            </a:r>
          </a:p>
          <a:p>
            <a:pPr marL="285750" indent="-285750">
              <a:buFont typeface="Arial" panose="020B0604020202020204" pitchFamily="34" charset="0"/>
              <a:buChar char="•"/>
            </a:pPr>
            <a:endParaRPr lang="en-GB" dirty="0"/>
          </a:p>
          <a:p>
            <a:endParaRPr lang="en-GB" dirty="0"/>
          </a:p>
        </p:txBody>
      </p:sp>
      <p:pic>
        <p:nvPicPr>
          <p:cNvPr id="4" name="Picture 3">
            <a:extLst>
              <a:ext uri="{FF2B5EF4-FFF2-40B4-BE49-F238E27FC236}">
                <a16:creationId xmlns:a16="http://schemas.microsoft.com/office/drawing/2014/main" id="{2E218EF3-460A-44D9-853E-40ACC3930529}"/>
              </a:ext>
            </a:extLst>
          </p:cNvPr>
          <p:cNvPicPr>
            <a:picLocks noChangeAspect="1"/>
          </p:cNvPicPr>
          <p:nvPr/>
        </p:nvPicPr>
        <p:blipFill>
          <a:blip r:embed="rId3"/>
          <a:stretch>
            <a:fillRect/>
          </a:stretch>
        </p:blipFill>
        <p:spPr>
          <a:xfrm>
            <a:off x="6512688" y="3688002"/>
            <a:ext cx="4019296" cy="2945438"/>
          </a:xfrm>
          <a:prstGeom prst="rect">
            <a:avLst/>
          </a:prstGeom>
        </p:spPr>
      </p:pic>
    </p:spTree>
    <p:extLst>
      <p:ext uri="{BB962C8B-B14F-4D97-AF65-F5344CB8AC3E}">
        <p14:creationId xmlns:p14="http://schemas.microsoft.com/office/powerpoint/2010/main" val="21384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D27130CE20344882F5E428B97911B1" ma:contentTypeVersion="12" ma:contentTypeDescription="Create a new document." ma:contentTypeScope="" ma:versionID="7bdb3393c7a308ed47a2fec351702374">
  <xsd:schema xmlns:xsd="http://www.w3.org/2001/XMLSchema" xmlns:xs="http://www.w3.org/2001/XMLSchema" xmlns:p="http://schemas.microsoft.com/office/2006/metadata/properties" xmlns:ns3="9c352288-6231-47ad-8a5a-ddb152b14fc4" targetNamespace="http://schemas.microsoft.com/office/2006/metadata/properties" ma:root="true" ma:fieldsID="d08f870ca8347f9f7cfb4a937fe2af41" ns3:_="">
    <xsd:import namespace="9c352288-6231-47ad-8a5a-ddb152b14fc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52288-6231-47ad-8a5a-ddb152b14fc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c352288-6231-47ad-8a5a-ddb152b14fc4" xsi:nil="true"/>
  </documentManagement>
</p:properties>
</file>

<file path=customXml/itemProps1.xml><?xml version="1.0" encoding="utf-8"?>
<ds:datastoreItem xmlns:ds="http://schemas.openxmlformats.org/officeDocument/2006/customXml" ds:itemID="{C43FD9E5-C37B-48B6-9BBC-F08BA67D2682}">
  <ds:schemaRefs>
    <ds:schemaRef ds:uri="http://schemas.microsoft.com/sharepoint/v3/contenttype/forms"/>
  </ds:schemaRefs>
</ds:datastoreItem>
</file>

<file path=customXml/itemProps2.xml><?xml version="1.0" encoding="utf-8"?>
<ds:datastoreItem xmlns:ds="http://schemas.openxmlformats.org/officeDocument/2006/customXml" ds:itemID="{FA3BC560-C534-4707-A2E0-132A33320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52288-6231-47ad-8a5a-ddb152b14f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CE7233-CC0C-4B33-8D7B-3EC6C5900DBD}">
  <ds:schemaRefs>
    <ds:schemaRef ds:uri="9c352288-6231-47ad-8a5a-ddb152b14fc4"/>
    <ds:schemaRef ds:uri="http://schemas.openxmlformats.org/package/2006/metadata/core-properties"/>
    <ds:schemaRef ds:uri="http://purl.org/dc/elements/1.1/"/>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41264</TotalTime>
  <Words>1300</Words>
  <Application>Microsoft Office PowerPoint</Application>
  <PresentationFormat>Widescreen</PresentationFormat>
  <Paragraphs>131</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Welcome to  The Deanery CE Academy</vt:lpstr>
      <vt:lpstr>PowerPoint Presentation</vt:lpstr>
      <vt:lpstr>Thinking ahead</vt:lpstr>
      <vt:lpstr>Behaviour expectations</vt:lpstr>
      <vt:lpstr>PowerPoint Presentation</vt:lpstr>
      <vt:lpstr>PowerPoint Presentation</vt:lpstr>
      <vt:lpstr>Shape of the day</vt:lpstr>
      <vt:lpstr>Assembly</vt:lpstr>
      <vt:lpstr>PowerPoint Presentation</vt:lpstr>
      <vt:lpstr>PowerPoint Presentation</vt:lpstr>
      <vt:lpstr>Where to get help</vt:lpstr>
      <vt:lpstr>Teaching and Learning at the Deanery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days</vt:lpstr>
      <vt:lpstr>A moment of 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Parry</dc:creator>
  <cp:lastModifiedBy>Sarah Parry (DEA Staff)</cp:lastModifiedBy>
  <cp:revision>7</cp:revision>
  <dcterms:created xsi:type="dcterms:W3CDTF">2024-07-19T12:15:49Z</dcterms:created>
  <dcterms:modified xsi:type="dcterms:W3CDTF">2025-07-02T13:59:00Z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0x010100CBD27130CE20344882F5E428B97911B1</vt:lpwstr>
  </property>
</Properties>
</file>